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318" r:id="rId2"/>
    <p:sldId id="426" r:id="rId3"/>
    <p:sldId id="319" r:id="rId4"/>
    <p:sldId id="398" r:id="rId5"/>
    <p:sldId id="321" r:id="rId6"/>
    <p:sldId id="260" r:id="rId7"/>
    <p:sldId id="261" r:id="rId8"/>
    <p:sldId id="262" r:id="rId9"/>
    <p:sldId id="263" r:id="rId10"/>
    <p:sldId id="264" r:id="rId11"/>
    <p:sldId id="267" r:id="rId12"/>
    <p:sldId id="265" r:id="rId13"/>
    <p:sldId id="266" r:id="rId14"/>
    <p:sldId id="268" r:id="rId15"/>
    <p:sldId id="436" r:id="rId16"/>
    <p:sldId id="269" r:id="rId17"/>
    <p:sldId id="414" r:id="rId18"/>
    <p:sldId id="271" r:id="rId19"/>
    <p:sldId id="272" r:id="rId20"/>
    <p:sldId id="273" r:id="rId21"/>
    <p:sldId id="274" r:id="rId22"/>
    <p:sldId id="275" r:id="rId23"/>
    <p:sldId id="276" r:id="rId24"/>
    <p:sldId id="277" r:id="rId25"/>
    <p:sldId id="278" r:id="rId26"/>
    <p:sldId id="348" r:id="rId27"/>
    <p:sldId id="350" r:id="rId28"/>
    <p:sldId id="415" r:id="rId29"/>
    <p:sldId id="322" r:id="rId30"/>
    <p:sldId id="325" r:id="rId31"/>
    <p:sldId id="324" r:id="rId32"/>
    <p:sldId id="326" r:id="rId33"/>
    <p:sldId id="327" r:id="rId34"/>
    <p:sldId id="329" r:id="rId35"/>
    <p:sldId id="331" r:id="rId36"/>
    <p:sldId id="418" r:id="rId37"/>
    <p:sldId id="279" r:id="rId38"/>
    <p:sldId id="281" r:id="rId39"/>
    <p:sldId id="332" r:id="rId40"/>
    <p:sldId id="283" r:id="rId41"/>
    <p:sldId id="333" r:id="rId42"/>
    <p:sldId id="334" r:id="rId43"/>
    <p:sldId id="336" r:id="rId44"/>
    <p:sldId id="340" r:id="rId45"/>
    <p:sldId id="338" r:id="rId46"/>
    <p:sldId id="339" r:id="rId47"/>
    <p:sldId id="429" r:id="rId48"/>
    <p:sldId id="337" r:id="rId49"/>
    <p:sldId id="342" r:id="rId50"/>
    <p:sldId id="303" r:id="rId51"/>
    <p:sldId id="387" r:id="rId52"/>
    <p:sldId id="430" r:id="rId53"/>
    <p:sldId id="343" r:id="rId54"/>
    <p:sldId id="344" r:id="rId55"/>
    <p:sldId id="285" r:id="rId56"/>
    <p:sldId id="345" r:id="rId57"/>
    <p:sldId id="422" r:id="rId58"/>
    <p:sldId id="351" r:id="rId59"/>
    <p:sldId id="352" r:id="rId60"/>
    <p:sldId id="328" r:id="rId61"/>
    <p:sldId id="347" r:id="rId62"/>
    <p:sldId id="354" r:id="rId63"/>
    <p:sldId id="346" r:id="rId64"/>
    <p:sldId id="431" r:id="rId65"/>
    <p:sldId id="421" r:id="rId66"/>
    <p:sldId id="323" r:id="rId67"/>
    <p:sldId id="286" r:id="rId68"/>
    <p:sldId id="287" r:id="rId69"/>
    <p:sldId id="359" r:id="rId70"/>
    <p:sldId id="360" r:id="rId71"/>
    <p:sldId id="362" r:id="rId72"/>
    <p:sldId id="288" r:id="rId73"/>
    <p:sldId id="361" r:id="rId74"/>
    <p:sldId id="363" r:id="rId75"/>
    <p:sldId id="364" r:id="rId76"/>
    <p:sldId id="423" r:id="rId77"/>
    <p:sldId id="371" r:id="rId78"/>
    <p:sldId id="370" r:id="rId79"/>
    <p:sldId id="373" r:id="rId80"/>
    <p:sldId id="372" r:id="rId81"/>
    <p:sldId id="376" r:id="rId82"/>
    <p:sldId id="377" r:id="rId83"/>
    <p:sldId id="374" r:id="rId84"/>
    <p:sldId id="408" r:id="rId85"/>
    <p:sldId id="407" r:id="rId86"/>
    <p:sldId id="409" r:id="rId87"/>
    <p:sldId id="410" r:id="rId88"/>
    <p:sldId id="378" r:id="rId89"/>
    <p:sldId id="424" r:id="rId90"/>
    <p:sldId id="302" r:id="rId91"/>
    <p:sldId id="305" r:id="rId92"/>
    <p:sldId id="379" r:id="rId93"/>
    <p:sldId id="307" r:id="rId94"/>
    <p:sldId id="380" r:id="rId95"/>
    <p:sldId id="381" r:id="rId96"/>
    <p:sldId id="396" r:id="rId97"/>
    <p:sldId id="406" r:id="rId98"/>
    <p:sldId id="383" r:id="rId99"/>
    <p:sldId id="384" r:id="rId100"/>
    <p:sldId id="385" r:id="rId101"/>
    <p:sldId id="355" r:id="rId102"/>
    <p:sldId id="386" r:id="rId103"/>
    <p:sldId id="390" r:id="rId104"/>
    <p:sldId id="411" r:id="rId105"/>
    <p:sldId id="388" r:id="rId106"/>
    <p:sldId id="389" r:id="rId107"/>
    <p:sldId id="392" r:id="rId108"/>
    <p:sldId id="391" r:id="rId109"/>
    <p:sldId id="401" r:id="rId110"/>
    <p:sldId id="393" r:id="rId111"/>
    <p:sldId id="394" r:id="rId112"/>
    <p:sldId id="399" r:id="rId113"/>
    <p:sldId id="395" r:id="rId114"/>
    <p:sldId id="400" r:id="rId115"/>
    <p:sldId id="293" r:id="rId116"/>
    <p:sldId id="397" r:id="rId117"/>
    <p:sldId id="297"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CA"/>
    <a:srgbClr val="FF00FF"/>
    <a:srgbClr val="1D9EFF"/>
    <a:srgbClr val="37FF91"/>
    <a:srgbClr val="FF6969"/>
    <a:srgbClr val="5BB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5" autoAdjust="0"/>
    <p:restoredTop sz="92063" autoAdjust="0"/>
  </p:normalViewPr>
  <p:slideViewPr>
    <p:cSldViewPr>
      <p:cViewPr varScale="1">
        <p:scale>
          <a:sx n="100" d="100"/>
          <a:sy n="100" d="100"/>
        </p:scale>
        <p:origin x="-31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D1939-DAA5-4B54-8EFC-215DBFA669BA}" type="doc">
      <dgm:prSet loTypeId="urn:microsoft.com/office/officeart/2005/8/layout/gear1" loCatId="cycle" qsTypeId="urn:microsoft.com/office/officeart/2005/8/quickstyle/simple1" qsCatId="simple" csTypeId="urn:microsoft.com/office/officeart/2005/8/colors/colorful1" csCatId="colorful" phldr="1"/>
      <dgm:spPr/>
    </dgm:pt>
    <dgm:pt modelId="{76F96CA5-217A-48B6-BF9B-DBFF4A833D9B}">
      <dgm:prSet phldrT="[Text]" custT="1"/>
      <dgm:spPr/>
      <dgm:t>
        <a:bodyPr/>
        <a:lstStyle/>
        <a:p>
          <a:r>
            <a:rPr lang="en-US" altLang="zh-CN" sz="1200" b="1" dirty="0" smtClean="0"/>
            <a:t>Conferences</a:t>
          </a:r>
          <a:endParaRPr lang="zh-CN" altLang="en-US" sz="1200" b="1" dirty="0"/>
        </a:p>
      </dgm:t>
    </dgm:pt>
    <dgm:pt modelId="{51AB7480-B7EA-4528-9BE1-F54C52484AE4}" type="parTrans" cxnId="{8A20590C-695B-46C0-9B2E-16E010E82229}">
      <dgm:prSet/>
      <dgm:spPr/>
      <dgm:t>
        <a:bodyPr/>
        <a:lstStyle/>
        <a:p>
          <a:endParaRPr lang="zh-CN" altLang="en-US" sz="2000" b="1"/>
        </a:p>
      </dgm:t>
    </dgm:pt>
    <dgm:pt modelId="{1D154F2B-9B78-4537-9581-896A7D2D198A}" type="sibTrans" cxnId="{8A20590C-695B-46C0-9B2E-16E010E82229}">
      <dgm:prSet/>
      <dgm:spPr/>
      <dgm:t>
        <a:bodyPr/>
        <a:lstStyle/>
        <a:p>
          <a:endParaRPr lang="zh-CN" altLang="en-US" sz="2000" b="1"/>
        </a:p>
      </dgm:t>
    </dgm:pt>
    <dgm:pt modelId="{EBAC6F77-954F-4C64-AC13-166570348CCB}">
      <dgm:prSet phldrT="[Text]" custT="1"/>
      <dgm:spPr/>
      <dgm:t>
        <a:bodyPr/>
        <a:lstStyle/>
        <a:p>
          <a:r>
            <a:rPr lang="en-US" altLang="zh-CN" sz="1200" b="1" dirty="0" smtClean="0"/>
            <a:t>Authors</a:t>
          </a:r>
          <a:endParaRPr lang="zh-CN" altLang="en-US" sz="1200" b="1" dirty="0"/>
        </a:p>
      </dgm:t>
    </dgm:pt>
    <dgm:pt modelId="{1FE31638-6AC9-4490-891C-63EED33C553F}" type="parTrans" cxnId="{CDB4A8AC-BE82-40B6-AF6E-3BB4D1BC7FCF}">
      <dgm:prSet/>
      <dgm:spPr/>
      <dgm:t>
        <a:bodyPr/>
        <a:lstStyle/>
        <a:p>
          <a:endParaRPr lang="zh-CN" altLang="en-US" sz="2000" b="1"/>
        </a:p>
      </dgm:t>
    </dgm:pt>
    <dgm:pt modelId="{D400FF36-ECCB-40FD-80D3-89BB285E1514}" type="sibTrans" cxnId="{CDB4A8AC-BE82-40B6-AF6E-3BB4D1BC7FCF}">
      <dgm:prSet/>
      <dgm:spPr/>
      <dgm:t>
        <a:bodyPr/>
        <a:lstStyle/>
        <a:p>
          <a:endParaRPr lang="zh-CN" altLang="en-US" sz="2000" b="1"/>
        </a:p>
      </dgm:t>
    </dgm:pt>
    <dgm:pt modelId="{4CA4C114-8FD0-4350-A371-09E8FAE0751B}">
      <dgm:prSet phldrT="[Text]" custT="1"/>
      <dgm:spPr/>
      <dgm:t>
        <a:bodyPr/>
        <a:lstStyle/>
        <a:p>
          <a:r>
            <a:rPr lang="en-US" altLang="zh-CN" sz="1200" b="1" dirty="0" smtClean="0"/>
            <a:t>Papers</a:t>
          </a:r>
          <a:endParaRPr lang="zh-CN" altLang="en-US" sz="1200" b="1" dirty="0"/>
        </a:p>
      </dgm:t>
    </dgm:pt>
    <dgm:pt modelId="{098A9100-CED0-488A-A4A8-C8D274C70AFE}" type="parTrans" cxnId="{BF0DA315-550D-49E6-86EF-7CF742639C87}">
      <dgm:prSet/>
      <dgm:spPr/>
      <dgm:t>
        <a:bodyPr/>
        <a:lstStyle/>
        <a:p>
          <a:endParaRPr lang="zh-CN" altLang="en-US" sz="2000" b="1"/>
        </a:p>
      </dgm:t>
    </dgm:pt>
    <dgm:pt modelId="{590CA1CF-752D-48F4-8921-6A5C4A0B1208}" type="sibTrans" cxnId="{BF0DA315-550D-49E6-86EF-7CF742639C87}">
      <dgm:prSet/>
      <dgm:spPr/>
      <dgm:t>
        <a:bodyPr/>
        <a:lstStyle/>
        <a:p>
          <a:endParaRPr lang="zh-CN" altLang="en-US" sz="2000" b="1"/>
        </a:p>
      </dgm:t>
    </dgm:pt>
    <dgm:pt modelId="{3B1D075C-9C5E-4DF1-BE9A-F9E34A29EEC3}" type="pres">
      <dgm:prSet presAssocID="{725D1939-DAA5-4B54-8EFC-215DBFA669BA}" presName="composite" presStyleCnt="0">
        <dgm:presLayoutVars>
          <dgm:chMax val="3"/>
          <dgm:animLvl val="lvl"/>
          <dgm:resizeHandles val="exact"/>
        </dgm:presLayoutVars>
      </dgm:prSet>
      <dgm:spPr/>
    </dgm:pt>
    <dgm:pt modelId="{B5CB7F40-46A4-4C8D-8091-AE44FC751253}" type="pres">
      <dgm:prSet presAssocID="{76F96CA5-217A-48B6-BF9B-DBFF4A833D9B}" presName="gear1" presStyleLbl="node1" presStyleIdx="0" presStyleCnt="3">
        <dgm:presLayoutVars>
          <dgm:chMax val="1"/>
          <dgm:bulletEnabled val="1"/>
        </dgm:presLayoutVars>
      </dgm:prSet>
      <dgm:spPr/>
      <dgm:t>
        <a:bodyPr/>
        <a:lstStyle/>
        <a:p>
          <a:endParaRPr lang="zh-CN" altLang="en-US"/>
        </a:p>
      </dgm:t>
    </dgm:pt>
    <dgm:pt modelId="{CEFC0D1D-936F-4E9F-9C56-8B0A6D089696}" type="pres">
      <dgm:prSet presAssocID="{76F96CA5-217A-48B6-BF9B-DBFF4A833D9B}" presName="gear1srcNode" presStyleLbl="node1" presStyleIdx="0" presStyleCnt="3"/>
      <dgm:spPr/>
      <dgm:t>
        <a:bodyPr/>
        <a:lstStyle/>
        <a:p>
          <a:endParaRPr lang="zh-CN" altLang="en-US"/>
        </a:p>
      </dgm:t>
    </dgm:pt>
    <dgm:pt modelId="{2382BCDD-37BD-448C-A07F-AFDB73F76C6D}" type="pres">
      <dgm:prSet presAssocID="{76F96CA5-217A-48B6-BF9B-DBFF4A833D9B}" presName="gear1dstNode" presStyleLbl="node1" presStyleIdx="0" presStyleCnt="3"/>
      <dgm:spPr/>
      <dgm:t>
        <a:bodyPr/>
        <a:lstStyle/>
        <a:p>
          <a:endParaRPr lang="zh-CN" altLang="en-US"/>
        </a:p>
      </dgm:t>
    </dgm:pt>
    <dgm:pt modelId="{0598D103-116E-4217-A6ED-94752C52B426}" type="pres">
      <dgm:prSet presAssocID="{EBAC6F77-954F-4C64-AC13-166570348CCB}" presName="gear2" presStyleLbl="node1" presStyleIdx="1" presStyleCnt="3">
        <dgm:presLayoutVars>
          <dgm:chMax val="1"/>
          <dgm:bulletEnabled val="1"/>
        </dgm:presLayoutVars>
      </dgm:prSet>
      <dgm:spPr/>
      <dgm:t>
        <a:bodyPr/>
        <a:lstStyle/>
        <a:p>
          <a:endParaRPr lang="zh-CN" altLang="en-US"/>
        </a:p>
      </dgm:t>
    </dgm:pt>
    <dgm:pt modelId="{8349AB20-8BBA-4B08-B696-6CE27DBDE27F}" type="pres">
      <dgm:prSet presAssocID="{EBAC6F77-954F-4C64-AC13-166570348CCB}" presName="gear2srcNode" presStyleLbl="node1" presStyleIdx="1" presStyleCnt="3"/>
      <dgm:spPr/>
      <dgm:t>
        <a:bodyPr/>
        <a:lstStyle/>
        <a:p>
          <a:endParaRPr lang="zh-CN" altLang="en-US"/>
        </a:p>
      </dgm:t>
    </dgm:pt>
    <dgm:pt modelId="{C46B5D72-8DBB-490D-AF70-E9C3CDC47193}" type="pres">
      <dgm:prSet presAssocID="{EBAC6F77-954F-4C64-AC13-166570348CCB}" presName="gear2dstNode" presStyleLbl="node1" presStyleIdx="1" presStyleCnt="3"/>
      <dgm:spPr/>
      <dgm:t>
        <a:bodyPr/>
        <a:lstStyle/>
        <a:p>
          <a:endParaRPr lang="zh-CN" altLang="en-US"/>
        </a:p>
      </dgm:t>
    </dgm:pt>
    <dgm:pt modelId="{6C1B006D-5D77-42FF-ADC7-2A9C1C1E2865}" type="pres">
      <dgm:prSet presAssocID="{4CA4C114-8FD0-4350-A371-09E8FAE0751B}" presName="gear3" presStyleLbl="node1" presStyleIdx="2" presStyleCnt="3"/>
      <dgm:spPr/>
      <dgm:t>
        <a:bodyPr/>
        <a:lstStyle/>
        <a:p>
          <a:endParaRPr lang="zh-CN" altLang="en-US"/>
        </a:p>
      </dgm:t>
    </dgm:pt>
    <dgm:pt modelId="{86888821-C2DF-49CF-9E55-F3FCF597EC4D}" type="pres">
      <dgm:prSet presAssocID="{4CA4C114-8FD0-4350-A371-09E8FAE0751B}" presName="gear3tx" presStyleLbl="node1" presStyleIdx="2" presStyleCnt="3">
        <dgm:presLayoutVars>
          <dgm:chMax val="1"/>
          <dgm:bulletEnabled val="1"/>
        </dgm:presLayoutVars>
      </dgm:prSet>
      <dgm:spPr/>
      <dgm:t>
        <a:bodyPr/>
        <a:lstStyle/>
        <a:p>
          <a:endParaRPr lang="zh-CN" altLang="en-US"/>
        </a:p>
      </dgm:t>
    </dgm:pt>
    <dgm:pt modelId="{3046D9F7-B0B5-4364-8970-AFAFE0CE6A71}" type="pres">
      <dgm:prSet presAssocID="{4CA4C114-8FD0-4350-A371-09E8FAE0751B}" presName="gear3srcNode" presStyleLbl="node1" presStyleIdx="2" presStyleCnt="3"/>
      <dgm:spPr/>
      <dgm:t>
        <a:bodyPr/>
        <a:lstStyle/>
        <a:p>
          <a:endParaRPr lang="zh-CN" altLang="en-US"/>
        </a:p>
      </dgm:t>
    </dgm:pt>
    <dgm:pt modelId="{7AE1BD42-B552-4D4F-AAC9-70DC749A9C2D}" type="pres">
      <dgm:prSet presAssocID="{4CA4C114-8FD0-4350-A371-09E8FAE0751B}" presName="gear3dstNode" presStyleLbl="node1" presStyleIdx="2" presStyleCnt="3"/>
      <dgm:spPr/>
      <dgm:t>
        <a:bodyPr/>
        <a:lstStyle/>
        <a:p>
          <a:endParaRPr lang="zh-CN" altLang="en-US"/>
        </a:p>
      </dgm:t>
    </dgm:pt>
    <dgm:pt modelId="{4F65052B-8D65-4ADB-AC42-5374F05FFD28}" type="pres">
      <dgm:prSet presAssocID="{1D154F2B-9B78-4537-9581-896A7D2D198A}" presName="connector1" presStyleLbl="sibTrans2D1" presStyleIdx="0" presStyleCnt="3"/>
      <dgm:spPr/>
      <dgm:t>
        <a:bodyPr/>
        <a:lstStyle/>
        <a:p>
          <a:endParaRPr lang="zh-CN" altLang="en-US"/>
        </a:p>
      </dgm:t>
    </dgm:pt>
    <dgm:pt modelId="{7B7298C0-4870-477E-825D-183985EC0000}" type="pres">
      <dgm:prSet presAssocID="{D400FF36-ECCB-40FD-80D3-89BB285E1514}" presName="connector2" presStyleLbl="sibTrans2D1" presStyleIdx="1" presStyleCnt="3"/>
      <dgm:spPr/>
      <dgm:t>
        <a:bodyPr/>
        <a:lstStyle/>
        <a:p>
          <a:endParaRPr lang="zh-CN" altLang="en-US"/>
        </a:p>
      </dgm:t>
    </dgm:pt>
    <dgm:pt modelId="{BAB2EAE0-7282-479F-AB4F-0A4F55DF57D6}" type="pres">
      <dgm:prSet presAssocID="{590CA1CF-752D-48F4-8921-6A5C4A0B1208}" presName="connector3" presStyleLbl="sibTrans2D1" presStyleIdx="2" presStyleCnt="3"/>
      <dgm:spPr/>
      <dgm:t>
        <a:bodyPr/>
        <a:lstStyle/>
        <a:p>
          <a:endParaRPr lang="zh-CN" altLang="en-US"/>
        </a:p>
      </dgm:t>
    </dgm:pt>
  </dgm:ptLst>
  <dgm:cxnLst>
    <dgm:cxn modelId="{2E75C903-C28C-4C23-BF63-A46C1AD87CC3}" type="presOf" srcId="{725D1939-DAA5-4B54-8EFC-215DBFA669BA}" destId="{3B1D075C-9C5E-4DF1-BE9A-F9E34A29EEC3}" srcOrd="0" destOrd="0" presId="urn:microsoft.com/office/officeart/2005/8/layout/gear1"/>
    <dgm:cxn modelId="{7CEDF359-C75A-407A-A973-216058ADFCC2}" type="presOf" srcId="{D400FF36-ECCB-40FD-80D3-89BB285E1514}" destId="{7B7298C0-4870-477E-825D-183985EC0000}" srcOrd="0" destOrd="0" presId="urn:microsoft.com/office/officeart/2005/8/layout/gear1"/>
    <dgm:cxn modelId="{CDB4A8AC-BE82-40B6-AF6E-3BB4D1BC7FCF}" srcId="{725D1939-DAA5-4B54-8EFC-215DBFA669BA}" destId="{EBAC6F77-954F-4C64-AC13-166570348CCB}" srcOrd="1" destOrd="0" parTransId="{1FE31638-6AC9-4490-891C-63EED33C553F}" sibTransId="{D400FF36-ECCB-40FD-80D3-89BB285E1514}"/>
    <dgm:cxn modelId="{A0986B93-57AF-4716-AD09-434835090BA1}" type="presOf" srcId="{4CA4C114-8FD0-4350-A371-09E8FAE0751B}" destId="{3046D9F7-B0B5-4364-8970-AFAFE0CE6A71}" srcOrd="2" destOrd="0" presId="urn:microsoft.com/office/officeart/2005/8/layout/gear1"/>
    <dgm:cxn modelId="{75CFEE86-2221-4810-8A92-657957C826FB}" type="presOf" srcId="{76F96CA5-217A-48B6-BF9B-DBFF4A833D9B}" destId="{CEFC0D1D-936F-4E9F-9C56-8B0A6D089696}" srcOrd="1" destOrd="0" presId="urn:microsoft.com/office/officeart/2005/8/layout/gear1"/>
    <dgm:cxn modelId="{CEE5A9EE-5F08-4D60-8882-620A3D170900}" type="presOf" srcId="{76F96CA5-217A-48B6-BF9B-DBFF4A833D9B}" destId="{B5CB7F40-46A4-4C8D-8091-AE44FC751253}" srcOrd="0" destOrd="0" presId="urn:microsoft.com/office/officeart/2005/8/layout/gear1"/>
    <dgm:cxn modelId="{BF0DA315-550D-49E6-86EF-7CF742639C87}" srcId="{725D1939-DAA5-4B54-8EFC-215DBFA669BA}" destId="{4CA4C114-8FD0-4350-A371-09E8FAE0751B}" srcOrd="2" destOrd="0" parTransId="{098A9100-CED0-488A-A4A8-C8D274C70AFE}" sibTransId="{590CA1CF-752D-48F4-8921-6A5C4A0B1208}"/>
    <dgm:cxn modelId="{FBDD724E-3986-43DD-B0FD-D441D7750A78}" type="presOf" srcId="{4CA4C114-8FD0-4350-A371-09E8FAE0751B}" destId="{7AE1BD42-B552-4D4F-AAC9-70DC749A9C2D}" srcOrd="3" destOrd="0" presId="urn:microsoft.com/office/officeart/2005/8/layout/gear1"/>
    <dgm:cxn modelId="{12BF4F55-7720-4CFB-AC56-02DC62615BC6}" type="presOf" srcId="{EBAC6F77-954F-4C64-AC13-166570348CCB}" destId="{8349AB20-8BBA-4B08-B696-6CE27DBDE27F}" srcOrd="1" destOrd="0" presId="urn:microsoft.com/office/officeart/2005/8/layout/gear1"/>
    <dgm:cxn modelId="{1E6369C5-846F-46AB-B663-2135239CC76D}" type="presOf" srcId="{590CA1CF-752D-48F4-8921-6A5C4A0B1208}" destId="{BAB2EAE0-7282-479F-AB4F-0A4F55DF57D6}" srcOrd="0" destOrd="0" presId="urn:microsoft.com/office/officeart/2005/8/layout/gear1"/>
    <dgm:cxn modelId="{C1DFEC84-0470-4B70-A840-5A5A5F207387}" type="presOf" srcId="{4CA4C114-8FD0-4350-A371-09E8FAE0751B}" destId="{86888821-C2DF-49CF-9E55-F3FCF597EC4D}" srcOrd="1" destOrd="0" presId="urn:microsoft.com/office/officeart/2005/8/layout/gear1"/>
    <dgm:cxn modelId="{060D2E04-517F-472C-82C2-8E43B703ED7E}" type="presOf" srcId="{EBAC6F77-954F-4C64-AC13-166570348CCB}" destId="{C46B5D72-8DBB-490D-AF70-E9C3CDC47193}" srcOrd="2" destOrd="0" presId="urn:microsoft.com/office/officeart/2005/8/layout/gear1"/>
    <dgm:cxn modelId="{4443F575-2DD3-4FB8-A7B9-3809E1DEEA1B}" type="presOf" srcId="{4CA4C114-8FD0-4350-A371-09E8FAE0751B}" destId="{6C1B006D-5D77-42FF-ADC7-2A9C1C1E2865}" srcOrd="0" destOrd="0" presId="urn:microsoft.com/office/officeart/2005/8/layout/gear1"/>
    <dgm:cxn modelId="{4D7F75C4-D9AA-4AAD-8F47-7085E5BA4F1C}" type="presOf" srcId="{1D154F2B-9B78-4537-9581-896A7D2D198A}" destId="{4F65052B-8D65-4ADB-AC42-5374F05FFD28}" srcOrd="0" destOrd="0" presId="urn:microsoft.com/office/officeart/2005/8/layout/gear1"/>
    <dgm:cxn modelId="{EC3FF9D0-28D1-45DA-A11B-1BEC0B6D1015}" type="presOf" srcId="{76F96CA5-217A-48B6-BF9B-DBFF4A833D9B}" destId="{2382BCDD-37BD-448C-A07F-AFDB73F76C6D}" srcOrd="2" destOrd="0" presId="urn:microsoft.com/office/officeart/2005/8/layout/gear1"/>
    <dgm:cxn modelId="{8A20590C-695B-46C0-9B2E-16E010E82229}" srcId="{725D1939-DAA5-4B54-8EFC-215DBFA669BA}" destId="{76F96CA5-217A-48B6-BF9B-DBFF4A833D9B}" srcOrd="0" destOrd="0" parTransId="{51AB7480-B7EA-4528-9BE1-F54C52484AE4}" sibTransId="{1D154F2B-9B78-4537-9581-896A7D2D198A}"/>
    <dgm:cxn modelId="{C0C220C5-34C2-4A8A-9638-62B430ABCC90}" type="presOf" srcId="{EBAC6F77-954F-4C64-AC13-166570348CCB}" destId="{0598D103-116E-4217-A6ED-94752C52B426}" srcOrd="0" destOrd="0" presId="urn:microsoft.com/office/officeart/2005/8/layout/gear1"/>
    <dgm:cxn modelId="{B9A356B2-5751-44FC-87A0-6B846A4D3D9E}" type="presParOf" srcId="{3B1D075C-9C5E-4DF1-BE9A-F9E34A29EEC3}" destId="{B5CB7F40-46A4-4C8D-8091-AE44FC751253}" srcOrd="0" destOrd="0" presId="urn:microsoft.com/office/officeart/2005/8/layout/gear1"/>
    <dgm:cxn modelId="{68415685-DABE-4272-9772-83B2D7A60B8C}" type="presParOf" srcId="{3B1D075C-9C5E-4DF1-BE9A-F9E34A29EEC3}" destId="{CEFC0D1D-936F-4E9F-9C56-8B0A6D089696}" srcOrd="1" destOrd="0" presId="urn:microsoft.com/office/officeart/2005/8/layout/gear1"/>
    <dgm:cxn modelId="{779991E4-8D81-474A-95BD-CACB03EFF27E}" type="presParOf" srcId="{3B1D075C-9C5E-4DF1-BE9A-F9E34A29EEC3}" destId="{2382BCDD-37BD-448C-A07F-AFDB73F76C6D}" srcOrd="2" destOrd="0" presId="urn:microsoft.com/office/officeart/2005/8/layout/gear1"/>
    <dgm:cxn modelId="{E7D1A596-6D51-46A0-A51D-126582294C40}" type="presParOf" srcId="{3B1D075C-9C5E-4DF1-BE9A-F9E34A29EEC3}" destId="{0598D103-116E-4217-A6ED-94752C52B426}" srcOrd="3" destOrd="0" presId="urn:microsoft.com/office/officeart/2005/8/layout/gear1"/>
    <dgm:cxn modelId="{58D34796-5811-438F-96F9-43B9F510B9AC}" type="presParOf" srcId="{3B1D075C-9C5E-4DF1-BE9A-F9E34A29EEC3}" destId="{8349AB20-8BBA-4B08-B696-6CE27DBDE27F}" srcOrd="4" destOrd="0" presId="urn:microsoft.com/office/officeart/2005/8/layout/gear1"/>
    <dgm:cxn modelId="{A31E8A38-2D88-4E8E-A762-246E7770125B}" type="presParOf" srcId="{3B1D075C-9C5E-4DF1-BE9A-F9E34A29EEC3}" destId="{C46B5D72-8DBB-490D-AF70-E9C3CDC47193}" srcOrd="5" destOrd="0" presId="urn:microsoft.com/office/officeart/2005/8/layout/gear1"/>
    <dgm:cxn modelId="{6EA65A68-8CCF-4688-A0F2-9D09581F59BE}" type="presParOf" srcId="{3B1D075C-9C5E-4DF1-BE9A-F9E34A29EEC3}" destId="{6C1B006D-5D77-42FF-ADC7-2A9C1C1E2865}" srcOrd="6" destOrd="0" presId="urn:microsoft.com/office/officeart/2005/8/layout/gear1"/>
    <dgm:cxn modelId="{B9DFEAC0-239B-4CEA-8C2E-988023973706}" type="presParOf" srcId="{3B1D075C-9C5E-4DF1-BE9A-F9E34A29EEC3}" destId="{86888821-C2DF-49CF-9E55-F3FCF597EC4D}" srcOrd="7" destOrd="0" presId="urn:microsoft.com/office/officeart/2005/8/layout/gear1"/>
    <dgm:cxn modelId="{AB9D5374-FE00-4F13-850C-9A0F14FB5C64}" type="presParOf" srcId="{3B1D075C-9C5E-4DF1-BE9A-F9E34A29EEC3}" destId="{3046D9F7-B0B5-4364-8970-AFAFE0CE6A71}" srcOrd="8" destOrd="0" presId="urn:microsoft.com/office/officeart/2005/8/layout/gear1"/>
    <dgm:cxn modelId="{76411B71-DDC7-4930-89DD-9760E8F7A888}" type="presParOf" srcId="{3B1D075C-9C5E-4DF1-BE9A-F9E34A29EEC3}" destId="{7AE1BD42-B552-4D4F-AAC9-70DC749A9C2D}" srcOrd="9" destOrd="0" presId="urn:microsoft.com/office/officeart/2005/8/layout/gear1"/>
    <dgm:cxn modelId="{1880AF93-0433-4E4A-B99C-FCE19EF9ECD6}" type="presParOf" srcId="{3B1D075C-9C5E-4DF1-BE9A-F9E34A29EEC3}" destId="{4F65052B-8D65-4ADB-AC42-5374F05FFD28}" srcOrd="10" destOrd="0" presId="urn:microsoft.com/office/officeart/2005/8/layout/gear1"/>
    <dgm:cxn modelId="{CA6B5464-5865-4463-B391-AC663FC41F56}" type="presParOf" srcId="{3B1D075C-9C5E-4DF1-BE9A-F9E34A29EEC3}" destId="{7B7298C0-4870-477E-825D-183985EC0000}" srcOrd="11" destOrd="0" presId="urn:microsoft.com/office/officeart/2005/8/layout/gear1"/>
    <dgm:cxn modelId="{5DB099B1-D74B-4022-A6EF-4B01AFBF2DC1}" type="presParOf" srcId="{3B1D075C-9C5E-4DF1-BE9A-F9E34A29EEC3}" destId="{BAB2EAE0-7282-479F-AB4F-0A4F55DF57D6}"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D1939-DAA5-4B54-8EFC-215DBFA669BA}" type="doc">
      <dgm:prSet loTypeId="urn:microsoft.com/office/officeart/2005/8/layout/gear1" loCatId="cycle" qsTypeId="urn:microsoft.com/office/officeart/2005/8/quickstyle/simple1" qsCatId="simple" csTypeId="urn:microsoft.com/office/officeart/2005/8/colors/colorful1" csCatId="colorful" phldr="1"/>
      <dgm:spPr/>
    </dgm:pt>
    <dgm:pt modelId="{76F96CA5-217A-48B6-BF9B-DBFF4A833D9B}">
      <dgm:prSet phldrT="[Text]"/>
      <dgm:spPr/>
      <dgm:t>
        <a:bodyPr/>
        <a:lstStyle/>
        <a:p>
          <a:r>
            <a:rPr lang="en-US" altLang="zh-CN" b="1" dirty="0" smtClean="0"/>
            <a:t>Locations</a:t>
          </a:r>
          <a:endParaRPr lang="zh-CN" altLang="en-US" b="1" dirty="0"/>
        </a:p>
      </dgm:t>
    </dgm:pt>
    <dgm:pt modelId="{51AB7480-B7EA-4528-9BE1-F54C52484AE4}" type="parTrans" cxnId="{8A20590C-695B-46C0-9B2E-16E010E82229}">
      <dgm:prSet/>
      <dgm:spPr/>
      <dgm:t>
        <a:bodyPr/>
        <a:lstStyle/>
        <a:p>
          <a:endParaRPr lang="zh-CN" altLang="en-US"/>
        </a:p>
      </dgm:t>
    </dgm:pt>
    <dgm:pt modelId="{1D154F2B-9B78-4537-9581-896A7D2D198A}" type="sibTrans" cxnId="{8A20590C-695B-46C0-9B2E-16E010E82229}">
      <dgm:prSet/>
      <dgm:spPr/>
      <dgm:t>
        <a:bodyPr/>
        <a:lstStyle/>
        <a:p>
          <a:endParaRPr lang="zh-CN" altLang="en-US"/>
        </a:p>
      </dgm:t>
    </dgm:pt>
    <dgm:pt modelId="{EBAC6F77-954F-4C64-AC13-166570348CCB}">
      <dgm:prSet phldrT="[Text]"/>
      <dgm:spPr/>
      <dgm:t>
        <a:bodyPr/>
        <a:lstStyle/>
        <a:p>
          <a:r>
            <a:rPr lang="en-US" altLang="zh-CN" b="1" dirty="0" smtClean="0"/>
            <a:t>Users</a:t>
          </a:r>
          <a:endParaRPr lang="zh-CN" altLang="en-US" b="1" dirty="0"/>
        </a:p>
      </dgm:t>
    </dgm:pt>
    <dgm:pt modelId="{1FE31638-6AC9-4490-891C-63EED33C553F}" type="parTrans" cxnId="{CDB4A8AC-BE82-40B6-AF6E-3BB4D1BC7FCF}">
      <dgm:prSet/>
      <dgm:spPr/>
      <dgm:t>
        <a:bodyPr/>
        <a:lstStyle/>
        <a:p>
          <a:endParaRPr lang="zh-CN" altLang="en-US"/>
        </a:p>
      </dgm:t>
    </dgm:pt>
    <dgm:pt modelId="{D400FF36-ECCB-40FD-80D3-89BB285E1514}" type="sibTrans" cxnId="{CDB4A8AC-BE82-40B6-AF6E-3BB4D1BC7FCF}">
      <dgm:prSet/>
      <dgm:spPr/>
      <dgm:t>
        <a:bodyPr/>
        <a:lstStyle/>
        <a:p>
          <a:endParaRPr lang="zh-CN" altLang="en-US"/>
        </a:p>
      </dgm:t>
    </dgm:pt>
    <dgm:pt modelId="{4CA4C114-8FD0-4350-A371-09E8FAE0751B}">
      <dgm:prSet phldrT="[Text]"/>
      <dgm:spPr/>
      <dgm:t>
        <a:bodyPr/>
        <a:lstStyle/>
        <a:p>
          <a:r>
            <a:rPr lang="en-US" altLang="zh-CN" b="1" dirty="0" smtClean="0"/>
            <a:t>Media </a:t>
          </a:r>
          <a:endParaRPr lang="zh-CN" altLang="en-US" b="1" dirty="0"/>
        </a:p>
      </dgm:t>
    </dgm:pt>
    <dgm:pt modelId="{098A9100-CED0-488A-A4A8-C8D274C70AFE}" type="parTrans" cxnId="{BF0DA315-550D-49E6-86EF-7CF742639C87}">
      <dgm:prSet/>
      <dgm:spPr/>
      <dgm:t>
        <a:bodyPr/>
        <a:lstStyle/>
        <a:p>
          <a:endParaRPr lang="zh-CN" altLang="en-US"/>
        </a:p>
      </dgm:t>
    </dgm:pt>
    <dgm:pt modelId="{590CA1CF-752D-48F4-8921-6A5C4A0B1208}" type="sibTrans" cxnId="{BF0DA315-550D-49E6-86EF-7CF742639C87}">
      <dgm:prSet/>
      <dgm:spPr/>
      <dgm:t>
        <a:bodyPr/>
        <a:lstStyle/>
        <a:p>
          <a:endParaRPr lang="zh-CN" altLang="en-US"/>
        </a:p>
      </dgm:t>
    </dgm:pt>
    <dgm:pt modelId="{3B1D075C-9C5E-4DF1-BE9A-F9E34A29EEC3}" type="pres">
      <dgm:prSet presAssocID="{725D1939-DAA5-4B54-8EFC-215DBFA669BA}" presName="composite" presStyleCnt="0">
        <dgm:presLayoutVars>
          <dgm:chMax val="3"/>
          <dgm:animLvl val="lvl"/>
          <dgm:resizeHandles val="exact"/>
        </dgm:presLayoutVars>
      </dgm:prSet>
      <dgm:spPr/>
    </dgm:pt>
    <dgm:pt modelId="{B5CB7F40-46A4-4C8D-8091-AE44FC751253}" type="pres">
      <dgm:prSet presAssocID="{76F96CA5-217A-48B6-BF9B-DBFF4A833D9B}" presName="gear1" presStyleLbl="node1" presStyleIdx="0" presStyleCnt="3">
        <dgm:presLayoutVars>
          <dgm:chMax val="1"/>
          <dgm:bulletEnabled val="1"/>
        </dgm:presLayoutVars>
      </dgm:prSet>
      <dgm:spPr/>
      <dgm:t>
        <a:bodyPr/>
        <a:lstStyle/>
        <a:p>
          <a:endParaRPr lang="zh-CN" altLang="en-US"/>
        </a:p>
      </dgm:t>
    </dgm:pt>
    <dgm:pt modelId="{CEFC0D1D-936F-4E9F-9C56-8B0A6D089696}" type="pres">
      <dgm:prSet presAssocID="{76F96CA5-217A-48B6-BF9B-DBFF4A833D9B}" presName="gear1srcNode" presStyleLbl="node1" presStyleIdx="0" presStyleCnt="3"/>
      <dgm:spPr/>
      <dgm:t>
        <a:bodyPr/>
        <a:lstStyle/>
        <a:p>
          <a:endParaRPr lang="zh-CN" altLang="en-US"/>
        </a:p>
      </dgm:t>
    </dgm:pt>
    <dgm:pt modelId="{2382BCDD-37BD-448C-A07F-AFDB73F76C6D}" type="pres">
      <dgm:prSet presAssocID="{76F96CA5-217A-48B6-BF9B-DBFF4A833D9B}" presName="gear1dstNode" presStyleLbl="node1" presStyleIdx="0" presStyleCnt="3"/>
      <dgm:spPr/>
      <dgm:t>
        <a:bodyPr/>
        <a:lstStyle/>
        <a:p>
          <a:endParaRPr lang="zh-CN" altLang="en-US"/>
        </a:p>
      </dgm:t>
    </dgm:pt>
    <dgm:pt modelId="{0598D103-116E-4217-A6ED-94752C52B426}" type="pres">
      <dgm:prSet presAssocID="{EBAC6F77-954F-4C64-AC13-166570348CCB}" presName="gear2" presStyleLbl="node1" presStyleIdx="1" presStyleCnt="3">
        <dgm:presLayoutVars>
          <dgm:chMax val="1"/>
          <dgm:bulletEnabled val="1"/>
        </dgm:presLayoutVars>
      </dgm:prSet>
      <dgm:spPr/>
      <dgm:t>
        <a:bodyPr/>
        <a:lstStyle/>
        <a:p>
          <a:endParaRPr lang="zh-CN" altLang="en-US"/>
        </a:p>
      </dgm:t>
    </dgm:pt>
    <dgm:pt modelId="{8349AB20-8BBA-4B08-B696-6CE27DBDE27F}" type="pres">
      <dgm:prSet presAssocID="{EBAC6F77-954F-4C64-AC13-166570348CCB}" presName="gear2srcNode" presStyleLbl="node1" presStyleIdx="1" presStyleCnt="3"/>
      <dgm:spPr/>
      <dgm:t>
        <a:bodyPr/>
        <a:lstStyle/>
        <a:p>
          <a:endParaRPr lang="zh-CN" altLang="en-US"/>
        </a:p>
      </dgm:t>
    </dgm:pt>
    <dgm:pt modelId="{C46B5D72-8DBB-490D-AF70-E9C3CDC47193}" type="pres">
      <dgm:prSet presAssocID="{EBAC6F77-954F-4C64-AC13-166570348CCB}" presName="gear2dstNode" presStyleLbl="node1" presStyleIdx="1" presStyleCnt="3"/>
      <dgm:spPr/>
      <dgm:t>
        <a:bodyPr/>
        <a:lstStyle/>
        <a:p>
          <a:endParaRPr lang="zh-CN" altLang="en-US"/>
        </a:p>
      </dgm:t>
    </dgm:pt>
    <dgm:pt modelId="{6C1B006D-5D77-42FF-ADC7-2A9C1C1E2865}" type="pres">
      <dgm:prSet presAssocID="{4CA4C114-8FD0-4350-A371-09E8FAE0751B}" presName="gear3" presStyleLbl="node1" presStyleIdx="2" presStyleCnt="3"/>
      <dgm:spPr/>
      <dgm:t>
        <a:bodyPr/>
        <a:lstStyle/>
        <a:p>
          <a:endParaRPr lang="zh-CN" altLang="en-US"/>
        </a:p>
      </dgm:t>
    </dgm:pt>
    <dgm:pt modelId="{86888821-C2DF-49CF-9E55-F3FCF597EC4D}" type="pres">
      <dgm:prSet presAssocID="{4CA4C114-8FD0-4350-A371-09E8FAE0751B}" presName="gear3tx" presStyleLbl="node1" presStyleIdx="2" presStyleCnt="3">
        <dgm:presLayoutVars>
          <dgm:chMax val="1"/>
          <dgm:bulletEnabled val="1"/>
        </dgm:presLayoutVars>
      </dgm:prSet>
      <dgm:spPr/>
      <dgm:t>
        <a:bodyPr/>
        <a:lstStyle/>
        <a:p>
          <a:endParaRPr lang="zh-CN" altLang="en-US"/>
        </a:p>
      </dgm:t>
    </dgm:pt>
    <dgm:pt modelId="{3046D9F7-B0B5-4364-8970-AFAFE0CE6A71}" type="pres">
      <dgm:prSet presAssocID="{4CA4C114-8FD0-4350-A371-09E8FAE0751B}" presName="gear3srcNode" presStyleLbl="node1" presStyleIdx="2" presStyleCnt="3"/>
      <dgm:spPr/>
      <dgm:t>
        <a:bodyPr/>
        <a:lstStyle/>
        <a:p>
          <a:endParaRPr lang="zh-CN" altLang="en-US"/>
        </a:p>
      </dgm:t>
    </dgm:pt>
    <dgm:pt modelId="{7AE1BD42-B552-4D4F-AAC9-70DC749A9C2D}" type="pres">
      <dgm:prSet presAssocID="{4CA4C114-8FD0-4350-A371-09E8FAE0751B}" presName="gear3dstNode" presStyleLbl="node1" presStyleIdx="2" presStyleCnt="3"/>
      <dgm:spPr/>
      <dgm:t>
        <a:bodyPr/>
        <a:lstStyle/>
        <a:p>
          <a:endParaRPr lang="zh-CN" altLang="en-US"/>
        </a:p>
      </dgm:t>
    </dgm:pt>
    <dgm:pt modelId="{4F65052B-8D65-4ADB-AC42-5374F05FFD28}" type="pres">
      <dgm:prSet presAssocID="{1D154F2B-9B78-4537-9581-896A7D2D198A}" presName="connector1" presStyleLbl="sibTrans2D1" presStyleIdx="0" presStyleCnt="3"/>
      <dgm:spPr/>
      <dgm:t>
        <a:bodyPr/>
        <a:lstStyle/>
        <a:p>
          <a:endParaRPr lang="zh-CN" altLang="en-US"/>
        </a:p>
      </dgm:t>
    </dgm:pt>
    <dgm:pt modelId="{7B7298C0-4870-477E-825D-183985EC0000}" type="pres">
      <dgm:prSet presAssocID="{D400FF36-ECCB-40FD-80D3-89BB285E1514}" presName="connector2" presStyleLbl="sibTrans2D1" presStyleIdx="1" presStyleCnt="3"/>
      <dgm:spPr/>
      <dgm:t>
        <a:bodyPr/>
        <a:lstStyle/>
        <a:p>
          <a:endParaRPr lang="zh-CN" altLang="en-US"/>
        </a:p>
      </dgm:t>
    </dgm:pt>
    <dgm:pt modelId="{BAB2EAE0-7282-479F-AB4F-0A4F55DF57D6}" type="pres">
      <dgm:prSet presAssocID="{590CA1CF-752D-48F4-8921-6A5C4A0B1208}" presName="connector3" presStyleLbl="sibTrans2D1" presStyleIdx="2" presStyleCnt="3"/>
      <dgm:spPr/>
      <dgm:t>
        <a:bodyPr/>
        <a:lstStyle/>
        <a:p>
          <a:endParaRPr lang="zh-CN" altLang="en-US"/>
        </a:p>
      </dgm:t>
    </dgm:pt>
  </dgm:ptLst>
  <dgm:cxnLst>
    <dgm:cxn modelId="{1D165AEF-F726-4755-8C04-0A6CCD023391}" type="presOf" srcId="{590CA1CF-752D-48F4-8921-6A5C4A0B1208}" destId="{BAB2EAE0-7282-479F-AB4F-0A4F55DF57D6}" srcOrd="0" destOrd="0" presId="urn:microsoft.com/office/officeart/2005/8/layout/gear1"/>
    <dgm:cxn modelId="{27B44B02-3DED-4979-A7DE-2C66A464A1B3}" type="presOf" srcId="{4CA4C114-8FD0-4350-A371-09E8FAE0751B}" destId="{6C1B006D-5D77-42FF-ADC7-2A9C1C1E2865}" srcOrd="0" destOrd="0" presId="urn:microsoft.com/office/officeart/2005/8/layout/gear1"/>
    <dgm:cxn modelId="{0376FC90-21EA-4D5A-A4AF-83AFE6CFFF89}" type="presOf" srcId="{76F96CA5-217A-48B6-BF9B-DBFF4A833D9B}" destId="{2382BCDD-37BD-448C-A07F-AFDB73F76C6D}" srcOrd="2" destOrd="0" presId="urn:microsoft.com/office/officeart/2005/8/layout/gear1"/>
    <dgm:cxn modelId="{E0606D7C-D396-4DF6-9F60-A934CD769CFD}" type="presOf" srcId="{EBAC6F77-954F-4C64-AC13-166570348CCB}" destId="{C46B5D72-8DBB-490D-AF70-E9C3CDC47193}" srcOrd="2" destOrd="0" presId="urn:microsoft.com/office/officeart/2005/8/layout/gear1"/>
    <dgm:cxn modelId="{34C879CE-20FA-4C78-96D5-211ABCFF830D}" type="presOf" srcId="{76F96CA5-217A-48B6-BF9B-DBFF4A833D9B}" destId="{B5CB7F40-46A4-4C8D-8091-AE44FC751253}" srcOrd="0" destOrd="0" presId="urn:microsoft.com/office/officeart/2005/8/layout/gear1"/>
    <dgm:cxn modelId="{2BADA5CF-92E9-4947-9F02-C12384485F81}" type="presOf" srcId="{4CA4C114-8FD0-4350-A371-09E8FAE0751B}" destId="{3046D9F7-B0B5-4364-8970-AFAFE0CE6A71}" srcOrd="2" destOrd="0" presId="urn:microsoft.com/office/officeart/2005/8/layout/gear1"/>
    <dgm:cxn modelId="{BC71A8F1-7888-458E-8455-8900C2D9F7BD}" type="presOf" srcId="{EBAC6F77-954F-4C64-AC13-166570348CCB}" destId="{8349AB20-8BBA-4B08-B696-6CE27DBDE27F}" srcOrd="1" destOrd="0" presId="urn:microsoft.com/office/officeart/2005/8/layout/gear1"/>
    <dgm:cxn modelId="{C53D150D-2031-4148-9456-FCF9BD973967}" type="presOf" srcId="{725D1939-DAA5-4B54-8EFC-215DBFA669BA}" destId="{3B1D075C-9C5E-4DF1-BE9A-F9E34A29EEC3}" srcOrd="0" destOrd="0" presId="urn:microsoft.com/office/officeart/2005/8/layout/gear1"/>
    <dgm:cxn modelId="{7FF517E3-5078-4FEC-8200-79E6AAC1F493}" type="presOf" srcId="{76F96CA5-217A-48B6-BF9B-DBFF4A833D9B}" destId="{CEFC0D1D-936F-4E9F-9C56-8B0A6D089696}" srcOrd="1" destOrd="0" presId="urn:microsoft.com/office/officeart/2005/8/layout/gear1"/>
    <dgm:cxn modelId="{8A20590C-695B-46C0-9B2E-16E010E82229}" srcId="{725D1939-DAA5-4B54-8EFC-215DBFA669BA}" destId="{76F96CA5-217A-48B6-BF9B-DBFF4A833D9B}" srcOrd="0" destOrd="0" parTransId="{51AB7480-B7EA-4528-9BE1-F54C52484AE4}" sibTransId="{1D154F2B-9B78-4537-9581-896A7D2D198A}"/>
    <dgm:cxn modelId="{AD5CCC44-3353-479C-B81B-A8A79E7CA5AF}" type="presOf" srcId="{EBAC6F77-954F-4C64-AC13-166570348CCB}" destId="{0598D103-116E-4217-A6ED-94752C52B426}" srcOrd="0" destOrd="0" presId="urn:microsoft.com/office/officeart/2005/8/layout/gear1"/>
    <dgm:cxn modelId="{1BE94154-C094-4F9A-B540-9F326BFCA6A2}" type="presOf" srcId="{4CA4C114-8FD0-4350-A371-09E8FAE0751B}" destId="{86888821-C2DF-49CF-9E55-F3FCF597EC4D}" srcOrd="1" destOrd="0" presId="urn:microsoft.com/office/officeart/2005/8/layout/gear1"/>
    <dgm:cxn modelId="{BF0DA315-550D-49E6-86EF-7CF742639C87}" srcId="{725D1939-DAA5-4B54-8EFC-215DBFA669BA}" destId="{4CA4C114-8FD0-4350-A371-09E8FAE0751B}" srcOrd="2" destOrd="0" parTransId="{098A9100-CED0-488A-A4A8-C8D274C70AFE}" sibTransId="{590CA1CF-752D-48F4-8921-6A5C4A0B1208}"/>
    <dgm:cxn modelId="{878891CF-05D4-4837-BE76-87E31B98CB02}" type="presOf" srcId="{1D154F2B-9B78-4537-9581-896A7D2D198A}" destId="{4F65052B-8D65-4ADB-AC42-5374F05FFD28}" srcOrd="0" destOrd="0" presId="urn:microsoft.com/office/officeart/2005/8/layout/gear1"/>
    <dgm:cxn modelId="{AE430128-4155-43A9-B72E-0CC648C9C887}" type="presOf" srcId="{4CA4C114-8FD0-4350-A371-09E8FAE0751B}" destId="{7AE1BD42-B552-4D4F-AAC9-70DC749A9C2D}" srcOrd="3" destOrd="0" presId="urn:microsoft.com/office/officeart/2005/8/layout/gear1"/>
    <dgm:cxn modelId="{FDDAC4F5-6A8D-42E0-808C-537399F67483}" type="presOf" srcId="{D400FF36-ECCB-40FD-80D3-89BB285E1514}" destId="{7B7298C0-4870-477E-825D-183985EC0000}" srcOrd="0" destOrd="0" presId="urn:microsoft.com/office/officeart/2005/8/layout/gear1"/>
    <dgm:cxn modelId="{CDB4A8AC-BE82-40B6-AF6E-3BB4D1BC7FCF}" srcId="{725D1939-DAA5-4B54-8EFC-215DBFA669BA}" destId="{EBAC6F77-954F-4C64-AC13-166570348CCB}" srcOrd="1" destOrd="0" parTransId="{1FE31638-6AC9-4490-891C-63EED33C553F}" sibTransId="{D400FF36-ECCB-40FD-80D3-89BB285E1514}"/>
    <dgm:cxn modelId="{4C2A65E9-05BB-4B4A-A046-211FCAEB7B93}" type="presParOf" srcId="{3B1D075C-9C5E-4DF1-BE9A-F9E34A29EEC3}" destId="{B5CB7F40-46A4-4C8D-8091-AE44FC751253}" srcOrd="0" destOrd="0" presId="urn:microsoft.com/office/officeart/2005/8/layout/gear1"/>
    <dgm:cxn modelId="{148A0A0C-99E4-4A5E-BF30-5ED715CC5EA6}" type="presParOf" srcId="{3B1D075C-9C5E-4DF1-BE9A-F9E34A29EEC3}" destId="{CEFC0D1D-936F-4E9F-9C56-8B0A6D089696}" srcOrd="1" destOrd="0" presId="urn:microsoft.com/office/officeart/2005/8/layout/gear1"/>
    <dgm:cxn modelId="{EADE7076-F65C-43B6-90ED-066D05FD6FEF}" type="presParOf" srcId="{3B1D075C-9C5E-4DF1-BE9A-F9E34A29EEC3}" destId="{2382BCDD-37BD-448C-A07F-AFDB73F76C6D}" srcOrd="2" destOrd="0" presId="urn:microsoft.com/office/officeart/2005/8/layout/gear1"/>
    <dgm:cxn modelId="{BB5B4512-E112-4168-8A6B-B1BC532B4DB0}" type="presParOf" srcId="{3B1D075C-9C5E-4DF1-BE9A-F9E34A29EEC3}" destId="{0598D103-116E-4217-A6ED-94752C52B426}" srcOrd="3" destOrd="0" presId="urn:microsoft.com/office/officeart/2005/8/layout/gear1"/>
    <dgm:cxn modelId="{9757E5A6-E521-42B8-AB39-DDE477DA3FF2}" type="presParOf" srcId="{3B1D075C-9C5E-4DF1-BE9A-F9E34A29EEC3}" destId="{8349AB20-8BBA-4B08-B696-6CE27DBDE27F}" srcOrd="4" destOrd="0" presId="urn:microsoft.com/office/officeart/2005/8/layout/gear1"/>
    <dgm:cxn modelId="{74DD8EC1-A4A2-464B-83E0-20B24C034B24}" type="presParOf" srcId="{3B1D075C-9C5E-4DF1-BE9A-F9E34A29EEC3}" destId="{C46B5D72-8DBB-490D-AF70-E9C3CDC47193}" srcOrd="5" destOrd="0" presId="urn:microsoft.com/office/officeart/2005/8/layout/gear1"/>
    <dgm:cxn modelId="{040B233F-7081-438E-9F42-275BD37F8045}" type="presParOf" srcId="{3B1D075C-9C5E-4DF1-BE9A-F9E34A29EEC3}" destId="{6C1B006D-5D77-42FF-ADC7-2A9C1C1E2865}" srcOrd="6" destOrd="0" presId="urn:microsoft.com/office/officeart/2005/8/layout/gear1"/>
    <dgm:cxn modelId="{1272A8BF-C475-4207-8406-1B30EC7F3385}" type="presParOf" srcId="{3B1D075C-9C5E-4DF1-BE9A-F9E34A29EEC3}" destId="{86888821-C2DF-49CF-9E55-F3FCF597EC4D}" srcOrd="7" destOrd="0" presId="urn:microsoft.com/office/officeart/2005/8/layout/gear1"/>
    <dgm:cxn modelId="{A859D9A1-12D7-4A10-BC34-80F51EF975D6}" type="presParOf" srcId="{3B1D075C-9C5E-4DF1-BE9A-F9E34A29EEC3}" destId="{3046D9F7-B0B5-4364-8970-AFAFE0CE6A71}" srcOrd="8" destOrd="0" presId="urn:microsoft.com/office/officeart/2005/8/layout/gear1"/>
    <dgm:cxn modelId="{0389D9A9-0F0E-42C6-B6FB-B6F873FE5F32}" type="presParOf" srcId="{3B1D075C-9C5E-4DF1-BE9A-F9E34A29EEC3}" destId="{7AE1BD42-B552-4D4F-AAC9-70DC749A9C2D}" srcOrd="9" destOrd="0" presId="urn:microsoft.com/office/officeart/2005/8/layout/gear1"/>
    <dgm:cxn modelId="{8213967B-232E-4A34-AC98-7DDD21FC6768}" type="presParOf" srcId="{3B1D075C-9C5E-4DF1-BE9A-F9E34A29EEC3}" destId="{4F65052B-8D65-4ADB-AC42-5374F05FFD28}" srcOrd="10" destOrd="0" presId="urn:microsoft.com/office/officeart/2005/8/layout/gear1"/>
    <dgm:cxn modelId="{5D303E42-03C5-4FD2-97DE-477D93DECA2B}" type="presParOf" srcId="{3B1D075C-9C5E-4DF1-BE9A-F9E34A29EEC3}" destId="{7B7298C0-4870-477E-825D-183985EC0000}" srcOrd="11" destOrd="0" presId="urn:microsoft.com/office/officeart/2005/8/layout/gear1"/>
    <dgm:cxn modelId="{980B4057-5330-4809-A577-B842DC0462A8}" type="presParOf" srcId="{3B1D075C-9C5E-4DF1-BE9A-F9E34A29EEC3}" destId="{BAB2EAE0-7282-479F-AB4F-0A4F55DF57D6}"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B7F40-46A4-4C8D-8091-AE44FC751253}">
      <dsp:nvSpPr>
        <dsp:cNvPr id="0" name=""/>
        <dsp:cNvSpPr/>
      </dsp:nvSpPr>
      <dsp:spPr>
        <a:xfrm>
          <a:off x="2138409" y="1215889"/>
          <a:ext cx="1486087" cy="1486087"/>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altLang="zh-CN" sz="1200" b="1" kern="1200" dirty="0" smtClean="0"/>
            <a:t>Conferences</a:t>
          </a:r>
          <a:endParaRPr lang="zh-CN" altLang="en-US" sz="1200" b="1" kern="1200" dirty="0"/>
        </a:p>
      </dsp:txBody>
      <dsp:txXfrm>
        <a:off x="2437179" y="1563998"/>
        <a:ext cx="888547" cy="763879"/>
      </dsp:txXfrm>
    </dsp:sp>
    <dsp:sp modelId="{0598D103-116E-4217-A6ED-94752C52B426}">
      <dsp:nvSpPr>
        <dsp:cNvPr id="0" name=""/>
        <dsp:cNvSpPr/>
      </dsp:nvSpPr>
      <dsp:spPr>
        <a:xfrm>
          <a:off x="1273776" y="864632"/>
          <a:ext cx="1080790" cy="1080790"/>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altLang="zh-CN" sz="1200" b="1" kern="1200" dirty="0" smtClean="0"/>
            <a:t>Authors</a:t>
          </a:r>
          <a:endParaRPr lang="zh-CN" altLang="en-US" sz="1200" b="1" kern="1200" dirty="0"/>
        </a:p>
      </dsp:txBody>
      <dsp:txXfrm>
        <a:off x="1545868" y="1138369"/>
        <a:ext cx="536606" cy="533316"/>
      </dsp:txXfrm>
    </dsp:sp>
    <dsp:sp modelId="{6C1B006D-5D77-42FF-ADC7-2A9C1C1E2865}">
      <dsp:nvSpPr>
        <dsp:cNvPr id="0" name=""/>
        <dsp:cNvSpPr/>
      </dsp:nvSpPr>
      <dsp:spPr>
        <a:xfrm rot="20700000">
          <a:off x="1879129" y="118997"/>
          <a:ext cx="1058954" cy="1058954"/>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altLang="zh-CN" sz="1200" b="1" kern="1200" dirty="0" smtClean="0"/>
            <a:t>Papers</a:t>
          </a:r>
          <a:endParaRPr lang="zh-CN" altLang="en-US" sz="1200" b="1" kern="1200" dirty="0"/>
        </a:p>
      </dsp:txBody>
      <dsp:txXfrm rot="-20700000">
        <a:off x="2111389" y="351257"/>
        <a:ext cx="594434" cy="594434"/>
      </dsp:txXfrm>
    </dsp:sp>
    <dsp:sp modelId="{4F65052B-8D65-4ADB-AC42-5374F05FFD28}">
      <dsp:nvSpPr>
        <dsp:cNvPr id="0" name=""/>
        <dsp:cNvSpPr/>
      </dsp:nvSpPr>
      <dsp:spPr>
        <a:xfrm>
          <a:off x="2008529" y="1000378"/>
          <a:ext cx="1902191" cy="1902191"/>
        </a:xfrm>
        <a:prstGeom prst="circularArrow">
          <a:avLst>
            <a:gd name="adj1" fmla="val 4688"/>
            <a:gd name="adj2" fmla="val 299029"/>
            <a:gd name="adj3" fmla="val 2465186"/>
            <a:gd name="adj4" fmla="val 15975825"/>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7298C0-4870-477E-825D-183985EC0000}">
      <dsp:nvSpPr>
        <dsp:cNvPr id="0" name=""/>
        <dsp:cNvSpPr/>
      </dsp:nvSpPr>
      <dsp:spPr>
        <a:xfrm>
          <a:off x="1082370" y="631898"/>
          <a:ext cx="1382061" cy="1382061"/>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B2EAE0-7282-479F-AB4F-0A4F55DF57D6}">
      <dsp:nvSpPr>
        <dsp:cNvPr id="0" name=""/>
        <dsp:cNvSpPr/>
      </dsp:nvSpPr>
      <dsp:spPr>
        <a:xfrm>
          <a:off x="1634182" y="-106549"/>
          <a:ext cx="1490140" cy="149014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B7F40-46A4-4C8D-8091-AE44FC751253}">
      <dsp:nvSpPr>
        <dsp:cNvPr id="0" name=""/>
        <dsp:cNvSpPr/>
      </dsp:nvSpPr>
      <dsp:spPr>
        <a:xfrm>
          <a:off x="1756346" y="1056806"/>
          <a:ext cx="1291653" cy="1291653"/>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smtClean="0"/>
            <a:t>Locations</a:t>
          </a:r>
          <a:endParaRPr lang="zh-CN" altLang="en-US" sz="1400" b="1" kern="1200" dirty="0"/>
        </a:p>
      </dsp:txBody>
      <dsp:txXfrm>
        <a:off x="2016026" y="1359370"/>
        <a:ext cx="772293" cy="663936"/>
      </dsp:txXfrm>
    </dsp:sp>
    <dsp:sp modelId="{0598D103-116E-4217-A6ED-94752C52B426}">
      <dsp:nvSpPr>
        <dsp:cNvPr id="0" name=""/>
        <dsp:cNvSpPr/>
      </dsp:nvSpPr>
      <dsp:spPr>
        <a:xfrm>
          <a:off x="1004839" y="751507"/>
          <a:ext cx="939384" cy="939384"/>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smtClean="0"/>
            <a:t>Users</a:t>
          </a:r>
          <a:endParaRPr lang="zh-CN" altLang="en-US" sz="1400" b="1" kern="1200" dirty="0"/>
        </a:p>
      </dsp:txBody>
      <dsp:txXfrm>
        <a:off x="1241332" y="989429"/>
        <a:ext cx="466398" cy="463540"/>
      </dsp:txXfrm>
    </dsp:sp>
    <dsp:sp modelId="{6C1B006D-5D77-42FF-ADC7-2A9C1C1E2865}">
      <dsp:nvSpPr>
        <dsp:cNvPr id="0" name=""/>
        <dsp:cNvSpPr/>
      </dsp:nvSpPr>
      <dsp:spPr>
        <a:xfrm rot="20700000">
          <a:off x="1530990" y="103428"/>
          <a:ext cx="920404" cy="920404"/>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smtClean="0"/>
            <a:t>Media </a:t>
          </a:r>
          <a:endParaRPr lang="zh-CN" altLang="en-US" sz="1400" b="1" kern="1200" dirty="0"/>
        </a:p>
      </dsp:txBody>
      <dsp:txXfrm rot="-20700000">
        <a:off x="1732862" y="305299"/>
        <a:ext cx="516661" cy="516661"/>
      </dsp:txXfrm>
    </dsp:sp>
    <dsp:sp modelId="{4F65052B-8D65-4ADB-AC42-5374F05FFD28}">
      <dsp:nvSpPr>
        <dsp:cNvPr id="0" name=""/>
        <dsp:cNvSpPr/>
      </dsp:nvSpPr>
      <dsp:spPr>
        <a:xfrm>
          <a:off x="1638064" y="872438"/>
          <a:ext cx="1653315" cy="1653315"/>
        </a:xfrm>
        <a:prstGeom prst="circularArrow">
          <a:avLst>
            <a:gd name="adj1" fmla="val 4688"/>
            <a:gd name="adj2" fmla="val 299029"/>
            <a:gd name="adj3" fmla="val 2445590"/>
            <a:gd name="adj4" fmla="val 16022682"/>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7298C0-4870-477E-825D-183985EC0000}">
      <dsp:nvSpPr>
        <dsp:cNvPr id="0" name=""/>
        <dsp:cNvSpPr/>
      </dsp:nvSpPr>
      <dsp:spPr>
        <a:xfrm>
          <a:off x="838476" y="551578"/>
          <a:ext cx="1201237" cy="1201237"/>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B2EAE0-7282-479F-AB4F-0A4F55DF57D6}">
      <dsp:nvSpPr>
        <dsp:cNvPr id="0" name=""/>
        <dsp:cNvSpPr/>
      </dsp:nvSpPr>
      <dsp:spPr>
        <a:xfrm>
          <a:off x="1318091" y="-90253"/>
          <a:ext cx="1295175" cy="1295175"/>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004861-7740-43C6-8E14-0D229A5ADF57}" type="datetimeFigureOut">
              <a:rPr lang="en-US" smtClean="0"/>
              <a:t>4/27/2012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51C6CA-518F-471A-9051-1429FB97A7BA}" type="slidenum">
              <a:rPr lang="en-US" smtClean="0"/>
              <a:t>‹#›</a:t>
            </a:fld>
            <a:endParaRPr lang="en-US"/>
          </a:p>
        </p:txBody>
      </p:sp>
    </p:spTree>
    <p:extLst>
      <p:ext uri="{BB962C8B-B14F-4D97-AF65-F5344CB8AC3E}">
        <p14:creationId xmlns:p14="http://schemas.microsoft.com/office/powerpoint/2010/main" val="134343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Rectangle 7"/>
          <p:cNvSpPr>
            <a:spLocks noGrp="1" noChangeArrowheads="1"/>
          </p:cNvSpPr>
          <p:nvPr>
            <p:ph type="sldNum" sz="quarter" idx="5"/>
          </p:nvPr>
        </p:nvSpPr>
        <p:spPr/>
        <p:txBody>
          <a:bodyPr/>
          <a:lstStyle/>
          <a:p>
            <a:fld id="{78CF0CB0-E518-4F64-B316-5E0D53AF991E}" type="slidenum">
              <a:rPr lang="en-US" smtClean="0"/>
              <a:pPr/>
              <a:t>1</a:t>
            </a:fld>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4/27/2012 3:46 PM</a:t>
            </a:fld>
            <a:endParaRPr lang="en-US"/>
          </a:p>
        </p:txBody>
      </p:sp>
      <p:sp>
        <p:nvSpPr>
          <p:cNvPr id="6" name="Footer Placeholder 5"/>
          <p:cNvSpPr>
            <a:spLocks noGrp="1"/>
          </p:cNvSpPr>
          <p:nvPr>
            <p:ph type="ftr" sz="quarter" idx="12"/>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35</a:t>
            </a:fld>
            <a:endParaRPr lang="en-US"/>
          </a:p>
        </p:txBody>
      </p:sp>
    </p:spTree>
    <p:extLst>
      <p:ext uri="{BB962C8B-B14F-4D97-AF65-F5344CB8AC3E}">
        <p14:creationId xmlns:p14="http://schemas.microsoft.com/office/powerpoint/2010/main" val="53534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altLang="zh-CN" b="1" dirty="0" smtClean="0"/>
              <a:t>Application</a:t>
            </a:r>
            <a:r>
              <a:rPr lang="en-US" altLang="zh-CN" b="1" baseline="0" dirty="0" smtClean="0"/>
              <a:t> scenario</a:t>
            </a:r>
            <a:r>
              <a:rPr lang="en-US" altLang="zh-CN" baseline="0" dirty="0" smtClean="0"/>
              <a:t>: A personalized friends and locations recommendation system</a:t>
            </a:r>
          </a:p>
          <a:p>
            <a:r>
              <a:rPr lang="en-US" altLang="zh-CN" baseline="0" dirty="0" smtClean="0"/>
              <a:t>Insight and motivations</a:t>
            </a:r>
          </a:p>
          <a:p>
            <a:endParaRPr lang="en-US" altLang="zh-CN" baseline="0" dirty="0" smtClean="0"/>
          </a:p>
          <a:p>
            <a:r>
              <a:rPr lang="en-US" altLang="zh-CN" b="1" baseline="0" dirty="0" smtClean="0"/>
              <a:t>Research points</a:t>
            </a:r>
            <a:r>
              <a:rPr lang="en-US" altLang="zh-CN" baseline="0" dirty="0" smtClean="0"/>
              <a:t>: group user in terms of the similarity between their location histories, infer a user’s interest in an unvisited locations, and recommend a user with the locations that the user might be interested in.</a:t>
            </a:r>
          </a:p>
          <a:p>
            <a:endParaRPr lang="en-US" altLang="zh-CN" baseline="0" dirty="0" smtClean="0"/>
          </a:p>
          <a:p>
            <a:r>
              <a:rPr lang="en-US" altLang="zh-CN" b="1" baseline="0" dirty="0" smtClean="0"/>
              <a:t>Achievements</a:t>
            </a:r>
            <a:r>
              <a:rPr lang="en-US" altLang="zh-CN" baseline="0" dirty="0" smtClean="0"/>
              <a:t>: a publication on GIS 2009, and an accepted paper on ACM Transaction on the Web</a:t>
            </a:r>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4/27/2012 3:46 PM</a:t>
            </a:fld>
            <a:endParaRPr lang="en-US" dirty="0"/>
          </a:p>
        </p:txBody>
      </p:sp>
      <p:sp>
        <p:nvSpPr>
          <p:cNvPr id="6" name="Footer Placeholder 5"/>
          <p:cNvSpPr>
            <a:spLocks noGrp="1"/>
          </p:cNvSpPr>
          <p:nvPr>
            <p:ph type="ftr" sz="quarter" idx="12"/>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38</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B751C6CA-518F-471A-9051-1429FB97A7BA}" type="slidenum">
              <a:rPr lang="en-US" smtClean="0"/>
              <a:t>43</a:t>
            </a:fld>
            <a:endParaRPr lang="en-US"/>
          </a:p>
        </p:txBody>
      </p:sp>
    </p:spTree>
    <p:extLst>
      <p:ext uri="{BB962C8B-B14F-4D97-AF65-F5344CB8AC3E}">
        <p14:creationId xmlns:p14="http://schemas.microsoft.com/office/powerpoint/2010/main" val="298342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52</a:t>
            </a:fld>
            <a:endParaRPr lang="zh-CN" altLang="en-US"/>
          </a:p>
        </p:txBody>
      </p:sp>
    </p:spTree>
    <p:extLst>
      <p:ext uri="{BB962C8B-B14F-4D97-AF65-F5344CB8AC3E}">
        <p14:creationId xmlns:p14="http://schemas.microsoft.com/office/powerpoint/2010/main" val="1470897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altLang="zh-CN" b="1" dirty="0" smtClean="0"/>
              <a:t>Application scenario</a:t>
            </a:r>
            <a:r>
              <a:rPr lang="en-US" altLang="zh-CN" dirty="0" smtClean="0"/>
              <a:t>: G</a:t>
            </a:r>
            <a:r>
              <a:rPr lang="en-US" altLang="zh-CN" baseline="0" dirty="0" smtClean="0"/>
              <a:t>eneric travel recommendation and mobile tour guides based on a large number of users’ travel routes</a:t>
            </a:r>
          </a:p>
          <a:p>
            <a:endParaRPr lang="en-US" altLang="zh-CN" baseline="0" dirty="0" smtClean="0"/>
          </a:p>
          <a:p>
            <a:r>
              <a:rPr lang="en-US" altLang="zh-CN" b="1" baseline="0" dirty="0" smtClean="0"/>
              <a:t>Research points</a:t>
            </a:r>
            <a:r>
              <a:rPr lang="en-US" altLang="zh-CN" baseline="0" dirty="0" smtClean="0"/>
              <a:t>: Mining large-scale trajectory data to infer</a:t>
            </a:r>
            <a:r>
              <a:rPr lang="en-US" altLang="zh-CN" dirty="0" smtClean="0"/>
              <a:t> top interestin</a:t>
            </a:r>
            <a:r>
              <a:rPr lang="en-US" altLang="zh-CN" baseline="0" dirty="0" smtClean="0"/>
              <a:t>g locations, classical travel sequences between locations, and travel experts of a geo-region.</a:t>
            </a:r>
          </a:p>
          <a:p>
            <a:endParaRPr lang="en-US" altLang="zh-CN" baseline="0" dirty="0" smtClean="0"/>
          </a:p>
          <a:p>
            <a:r>
              <a:rPr lang="en-US" altLang="zh-CN" b="1" baseline="0" dirty="0" smtClean="0"/>
              <a:t>Difficulty</a:t>
            </a:r>
            <a:r>
              <a:rPr lang="en-US" altLang="zh-CN" baseline="0" dirty="0" smtClean="0"/>
              <a:t>: the interest level of a location depends on not only the number of users visiting this location but also these users' travel experiences. Meanwhile, the interest level of a location and travel experience of a user has a mutual reinforcement relationship, i.e., a interesting location may be visited by many experienced users and an experienced user could visit many interesting locations. (like the concept of page rank)</a:t>
            </a:r>
          </a:p>
          <a:p>
            <a:endParaRPr lang="en-US" altLang="zh-CN" baseline="0" dirty="0" smtClean="0"/>
          </a:p>
          <a:p>
            <a:r>
              <a:rPr lang="en-US" altLang="zh-CN" b="1" baseline="0" dirty="0" smtClean="0"/>
              <a:t>Achievement</a:t>
            </a:r>
            <a:r>
              <a:rPr lang="en-US" altLang="zh-CN" baseline="0" dirty="0" smtClean="0"/>
              <a:t>: A publication on WWW2009, </a:t>
            </a:r>
            <a:r>
              <a:rPr lang="en-US" altLang="zh-CN" baseline="0" dirty="0" err="1" smtClean="0"/>
              <a:t>TechFest</a:t>
            </a:r>
            <a:r>
              <a:rPr lang="en-US" altLang="zh-CN" baseline="0" dirty="0" smtClean="0"/>
              <a:t> 2009.</a:t>
            </a:r>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4/27/2012 3:47 PM</a:t>
            </a:fld>
            <a:endParaRPr lang="en-US" dirty="0"/>
          </a:p>
        </p:txBody>
      </p:sp>
      <p:sp>
        <p:nvSpPr>
          <p:cNvPr id="6" name="Footer Placeholder 5"/>
          <p:cNvSpPr>
            <a:spLocks noGrp="1"/>
          </p:cNvSpPr>
          <p:nvPr>
            <p:ph type="ftr" sz="quarter" idx="12"/>
          </p:nvPr>
        </p:nvSpPr>
        <p:spPr/>
        <p:txBody>
          <a:bodyPr/>
          <a:lstStyle/>
          <a:p>
            <a:r>
              <a:rPr lang="en-US" dirty="0" smtClean="0"/>
              <a:t>© 2006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4/27/2012 3:47 PM</a:t>
            </a:fld>
            <a:endParaRPr lang="en-US"/>
          </a:p>
        </p:txBody>
      </p:sp>
      <p:sp>
        <p:nvSpPr>
          <p:cNvPr id="6" name="Footer Placeholder 5"/>
          <p:cNvSpPr>
            <a:spLocks noGrp="1"/>
          </p:cNvSpPr>
          <p:nvPr>
            <p:ph type="ftr" sz="quarter" idx="12"/>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115</a:t>
            </a:fld>
            <a:endParaRPr lang="en-US"/>
          </a:p>
        </p:txBody>
      </p:sp>
    </p:spTree>
    <p:extLst>
      <p:ext uri="{BB962C8B-B14F-4D97-AF65-F5344CB8AC3E}">
        <p14:creationId xmlns:p14="http://schemas.microsoft.com/office/powerpoint/2010/main" val="349510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4/27/2012 3:46 PM</a:t>
            </a:fld>
            <a:endParaRPr lang="en-US"/>
          </a:p>
        </p:txBody>
      </p:sp>
      <p:sp>
        <p:nvSpPr>
          <p:cNvPr id="6" name="Footer Placeholder 5"/>
          <p:cNvSpPr>
            <a:spLocks noGrp="1"/>
          </p:cNvSpPr>
          <p:nvPr>
            <p:ph type="ftr" sz="quarter" idx="12"/>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4/27/2012 3:46 PM</a:t>
            </a:fld>
            <a:endParaRPr lang="en-US"/>
          </a:p>
        </p:txBody>
      </p:sp>
      <p:sp>
        <p:nvSpPr>
          <p:cNvPr id="6" name="Footer Placeholder 5"/>
          <p:cNvSpPr>
            <a:spLocks noGrp="1"/>
          </p:cNvSpPr>
          <p:nvPr>
            <p:ph type="ftr" sz="quarter" idx="12"/>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a:p>
        </p:txBody>
      </p:sp>
    </p:spTree>
    <p:extLst>
      <p:ext uri="{BB962C8B-B14F-4D97-AF65-F5344CB8AC3E}">
        <p14:creationId xmlns:p14="http://schemas.microsoft.com/office/powerpoint/2010/main" val="826467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4/27/2012 3:46 PM</a:t>
            </a:fld>
            <a:endParaRPr lang="en-US"/>
          </a:p>
        </p:txBody>
      </p:sp>
      <p:sp>
        <p:nvSpPr>
          <p:cNvPr id="6" name="Footer Placeholder 5"/>
          <p:cNvSpPr>
            <a:spLocks noGrp="1"/>
          </p:cNvSpPr>
          <p:nvPr>
            <p:ph type="ftr" sz="quarter" idx="12"/>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a:p>
        </p:txBody>
      </p:sp>
    </p:spTree>
    <p:extLst>
      <p:ext uri="{BB962C8B-B14F-4D97-AF65-F5344CB8AC3E}">
        <p14:creationId xmlns:p14="http://schemas.microsoft.com/office/powerpoint/2010/main" val="2731795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1" dirty="0" smtClean="0"/>
              <a:t>Application</a:t>
            </a:r>
            <a:r>
              <a:rPr lang="en-US" altLang="zh-CN" b="1" baseline="0" dirty="0" smtClean="0"/>
              <a:t> scenario</a:t>
            </a:r>
            <a:r>
              <a:rPr lang="en-US" altLang="zh-CN" baseline="0" dirty="0" smtClean="0"/>
              <a:t>: replaying and sharing travel experience with GPS trajectories.</a:t>
            </a:r>
          </a:p>
          <a:p>
            <a:endParaRPr lang="en-US" altLang="zh-CN" baseline="0" dirty="0" smtClean="0"/>
          </a:p>
          <a:p>
            <a:r>
              <a:rPr lang="en-US" altLang="zh-CN" b="1" baseline="0" dirty="0" smtClean="0"/>
              <a:t>Research points</a:t>
            </a:r>
            <a:r>
              <a:rPr lang="en-US" altLang="zh-CN" baseline="0" dirty="0" smtClean="0"/>
              <a:t>: learning a user’s transportation modes, such as walking and driving, based on GPS data. </a:t>
            </a:r>
          </a:p>
          <a:p>
            <a:endParaRPr lang="en-US" altLang="zh-CN" baseline="0" dirty="0" smtClean="0"/>
          </a:p>
          <a:p>
            <a:r>
              <a:rPr lang="en-US" altLang="zh-CN" b="1" baseline="0" dirty="0" smtClean="0"/>
              <a:t>Achievements</a:t>
            </a:r>
            <a:r>
              <a:rPr lang="en-US" altLang="zh-CN" baseline="0" dirty="0" smtClean="0"/>
              <a:t>: Publications on WWW2008, </a:t>
            </a:r>
            <a:r>
              <a:rPr lang="en-US" altLang="zh-CN" baseline="0" dirty="0" err="1" smtClean="0"/>
              <a:t>Ubicomp</a:t>
            </a:r>
            <a:r>
              <a:rPr lang="en-US" altLang="zh-CN" baseline="0" dirty="0" smtClean="0"/>
              <a:t> 2008, TWEB. </a:t>
            </a:r>
          </a:p>
          <a:p>
            <a:endParaRPr lang="en-US" altLang="zh-CN" baseline="0" dirty="0" smtClean="0"/>
          </a:p>
          <a:p>
            <a:r>
              <a:rPr lang="en-US" altLang="zh-CN" baseline="0" dirty="0" smtClean="0"/>
              <a:t>Mentioned in Chapter 6</a:t>
            </a:r>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4/27/2012 3:46 PM</a:t>
            </a:fld>
            <a:endParaRPr lang="en-US" dirty="0"/>
          </a:p>
        </p:txBody>
      </p:sp>
      <p:sp>
        <p:nvSpPr>
          <p:cNvPr id="6" name="Footer Placeholder 5"/>
          <p:cNvSpPr>
            <a:spLocks noGrp="1"/>
          </p:cNvSpPr>
          <p:nvPr>
            <p:ph type="ftr" sz="quarter" idx="12"/>
          </p:nvPr>
        </p:nvSpPr>
        <p:spPr/>
        <p:txBody>
          <a:bodyPr/>
          <a:lstStyle/>
          <a:p>
            <a:r>
              <a:rPr lang="en-US" dirty="0" smtClean="0"/>
              <a:t>© 2006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Mentioned in Chapter</a:t>
            </a:r>
            <a:r>
              <a:rPr lang="en-US" altLang="zh-CN" baseline="0" dirty="0" smtClean="0"/>
              <a:t> 2.</a:t>
            </a:r>
          </a:p>
          <a:p>
            <a:r>
              <a:rPr lang="en-US" altLang="zh-CN" baseline="0" dirty="0" smtClean="0"/>
              <a:t>SIGMOD 2010</a:t>
            </a:r>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4/27/2012 3:46 PM</a:t>
            </a:fld>
            <a:endParaRPr lang="en-US"/>
          </a:p>
        </p:txBody>
      </p:sp>
      <p:sp>
        <p:nvSpPr>
          <p:cNvPr id="6" name="Footer Placeholder 5"/>
          <p:cNvSpPr>
            <a:spLocks noGrp="1"/>
          </p:cNvSpPr>
          <p:nvPr>
            <p:ph type="ftr" sz="quarter" idx="12"/>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21</a:t>
            </a:fld>
            <a:endParaRPr lang="en-US"/>
          </a:p>
        </p:txBody>
      </p:sp>
    </p:spTree>
    <p:extLst>
      <p:ext uri="{BB962C8B-B14F-4D97-AF65-F5344CB8AC3E}">
        <p14:creationId xmlns:p14="http://schemas.microsoft.com/office/powerpoint/2010/main" val="228108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4/27/2012 3:46 PM</a:t>
            </a:fld>
            <a:endParaRPr lang="en-US"/>
          </a:p>
        </p:txBody>
      </p:sp>
      <p:sp>
        <p:nvSpPr>
          <p:cNvPr id="6" name="Footer Placeholder 5"/>
          <p:cNvSpPr>
            <a:spLocks noGrp="1"/>
          </p:cNvSpPr>
          <p:nvPr>
            <p:ph type="ftr" sz="quarter" idx="12"/>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23</a:t>
            </a:fld>
            <a:endParaRPr lang="en-US"/>
          </a:p>
        </p:txBody>
      </p:sp>
    </p:spTree>
    <p:extLst>
      <p:ext uri="{BB962C8B-B14F-4D97-AF65-F5344CB8AC3E}">
        <p14:creationId xmlns:p14="http://schemas.microsoft.com/office/powerpoint/2010/main" val="28167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4/27/2012 3:46 PM</a:t>
            </a:fld>
            <a:endParaRPr lang="en-US"/>
          </a:p>
        </p:txBody>
      </p:sp>
      <p:sp>
        <p:nvSpPr>
          <p:cNvPr id="6" name="Footer Placeholder 5"/>
          <p:cNvSpPr>
            <a:spLocks noGrp="1"/>
          </p:cNvSpPr>
          <p:nvPr>
            <p:ph type="ftr" sz="quarter" idx="12"/>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25</a:t>
            </a:fld>
            <a:endParaRPr lang="en-US"/>
          </a:p>
        </p:txBody>
      </p:sp>
    </p:spTree>
    <p:extLst>
      <p:ext uri="{BB962C8B-B14F-4D97-AF65-F5344CB8AC3E}">
        <p14:creationId xmlns:p14="http://schemas.microsoft.com/office/powerpoint/2010/main" val="362293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B751C6CA-518F-471A-9051-1429FB97A7BA}" type="slidenum">
              <a:rPr lang="en-US" smtClean="0"/>
              <a:t>32</a:t>
            </a:fld>
            <a:endParaRPr lang="en-US"/>
          </a:p>
        </p:txBody>
      </p:sp>
    </p:spTree>
    <p:extLst>
      <p:ext uri="{BB962C8B-B14F-4D97-AF65-F5344CB8AC3E}">
        <p14:creationId xmlns:p14="http://schemas.microsoft.com/office/powerpoint/2010/main" val="35824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E1FB39F-567E-4D81-9371-4577B69E3521}" type="datetimeFigureOut">
              <a:rPr lang="en-US" smtClean="0"/>
              <a:t>4/27/2012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DC992-9AA5-4311-B967-7BE62A21AD37}" type="slidenum">
              <a:rPr lang="en-US" smtClean="0"/>
              <a:t>‹#›</a:t>
            </a:fld>
            <a:endParaRPr lang="en-US"/>
          </a:p>
        </p:txBody>
      </p:sp>
    </p:spTree>
    <p:extLst>
      <p:ext uri="{BB962C8B-B14F-4D97-AF65-F5344CB8AC3E}">
        <p14:creationId xmlns:p14="http://schemas.microsoft.com/office/powerpoint/2010/main" val="1147035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1FB39F-567E-4D81-9371-4577B69E3521}" type="datetimeFigureOut">
              <a:rPr lang="en-US" smtClean="0"/>
              <a:t>4/27/2012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DC992-9AA5-4311-B967-7BE62A21AD37}" type="slidenum">
              <a:rPr lang="en-US" smtClean="0"/>
              <a:t>‹#›</a:t>
            </a:fld>
            <a:endParaRPr lang="en-US"/>
          </a:p>
        </p:txBody>
      </p:sp>
    </p:spTree>
    <p:extLst>
      <p:ext uri="{BB962C8B-B14F-4D97-AF65-F5344CB8AC3E}">
        <p14:creationId xmlns:p14="http://schemas.microsoft.com/office/powerpoint/2010/main" val="195910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1FB39F-567E-4D81-9371-4577B69E3521}" type="datetimeFigureOut">
              <a:rPr lang="en-US" smtClean="0"/>
              <a:t>4/27/2012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DC992-9AA5-4311-B967-7BE62A21AD37}" type="slidenum">
              <a:rPr lang="en-US" smtClean="0"/>
              <a:t>‹#›</a:t>
            </a:fld>
            <a:endParaRPr lang="en-US"/>
          </a:p>
        </p:txBody>
      </p:sp>
    </p:spTree>
    <p:extLst>
      <p:ext uri="{BB962C8B-B14F-4D97-AF65-F5344CB8AC3E}">
        <p14:creationId xmlns:p14="http://schemas.microsoft.com/office/powerpoint/2010/main" val="814726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01595" y="1187659"/>
            <a:ext cx="8380412" cy="553998"/>
          </a:xfrm>
        </p:spPr>
        <p:txBody>
          <a:bodyPr/>
          <a:lstStyle>
            <a:lvl1pPr algn="l" rtl="0" fontAlgn="base">
              <a:lnSpc>
                <a:spcPct val="90000"/>
              </a:lnSpc>
              <a:spcBef>
                <a:spcPct val="0"/>
              </a:spcBef>
              <a:spcAft>
                <a:spcPct val="0"/>
              </a:spcAft>
              <a:defRPr lang="en-US" sz="4000" spc="-300" dirty="0">
                <a:ln w="3175">
                  <a:noFill/>
                </a:ln>
                <a:solidFill>
                  <a:schemeClr val="tx1"/>
                </a:solidFill>
                <a:effectLst/>
                <a:latin typeface="Segoe" pitchFamily="34" charset="0"/>
                <a:ea typeface="+mn-ea"/>
                <a:cs typeface="Arial"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0" y="2080055"/>
            <a:ext cx="8380412" cy="4366054"/>
          </a:xfrm>
        </p:spPr>
        <p:txBody>
          <a:bodyPr/>
          <a:lstStyle>
            <a:lvl1pPr>
              <a:buFontTx/>
              <a:buBlip>
                <a:blip r:embed="rId2"/>
              </a:buBlip>
              <a:defRPr/>
            </a:lvl1pPr>
            <a:lvl2pPr>
              <a:buFontTx/>
              <a:buBlip>
                <a:blip r:embed="rId3"/>
              </a:buBlip>
              <a:defRPr/>
            </a:lvl2pPr>
            <a:lvl3pPr>
              <a:buFontTx/>
              <a:buBlip>
                <a:blip r:embed="rId3"/>
              </a:buBlip>
              <a:defRPr/>
            </a:lvl3pPr>
            <a:lvl4pPr>
              <a:buFontTx/>
              <a:buBlip>
                <a:blip r:embed="rId3"/>
              </a:buBlip>
              <a:defRPr/>
            </a:lvl4pPr>
            <a:lvl5pPr>
              <a:buFontTx/>
              <a:buBlip>
                <a:blip r:embed="rId3"/>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2"/>
          </p:nvPr>
        </p:nvSpPr>
        <p:spPr>
          <a:xfrm>
            <a:off x="7070725" y="6221413"/>
            <a:ext cx="1905000" cy="457200"/>
          </a:xfrm>
          <a:prstGeom prst="rect">
            <a:avLst/>
          </a:prstGeom>
          <a:ln/>
        </p:spPr>
        <p:txBody>
          <a:bodyPr lIns="91436" tIns="45718" rIns="91436" bIns="45718"/>
          <a:lstStyle>
            <a:lvl1pPr algn="r">
              <a:defRPr sz="1700"/>
            </a:lvl1pPr>
          </a:lstStyle>
          <a:p>
            <a:pPr>
              <a:defRPr/>
            </a:pPr>
            <a:fld id="{05F79666-4A2A-48BF-BA9C-3DB79E90F9E5}" type="slidenum">
              <a:rPr lang="zh-CN" altLang="en-US" smtClean="0"/>
              <a:pPr>
                <a:defRPr/>
              </a:pPr>
              <a:t>‹#›</a:t>
            </a:fld>
            <a:endParaRPr lang="en-US" altLang="zh-CN" dirty="0"/>
          </a:p>
        </p:txBody>
      </p:sp>
    </p:spTree>
    <p:extLst>
      <p:ext uri="{BB962C8B-B14F-4D97-AF65-F5344CB8AC3E}">
        <p14:creationId xmlns:p14="http://schemas.microsoft.com/office/powerpoint/2010/main" val="385679751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1FB39F-567E-4D81-9371-4577B69E3521}" type="datetimeFigureOut">
              <a:rPr lang="en-US" smtClean="0"/>
              <a:t>4/27/2012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DC992-9AA5-4311-B967-7BE62A21AD37}" type="slidenum">
              <a:rPr lang="en-US" smtClean="0"/>
              <a:t>‹#›</a:t>
            </a:fld>
            <a:endParaRPr lang="en-US"/>
          </a:p>
        </p:txBody>
      </p:sp>
    </p:spTree>
    <p:extLst>
      <p:ext uri="{BB962C8B-B14F-4D97-AF65-F5344CB8AC3E}">
        <p14:creationId xmlns:p14="http://schemas.microsoft.com/office/powerpoint/2010/main" val="871632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1FB39F-567E-4D81-9371-4577B69E3521}" type="datetimeFigureOut">
              <a:rPr lang="en-US" smtClean="0"/>
              <a:t>4/27/2012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DC992-9AA5-4311-B967-7BE62A21AD37}" type="slidenum">
              <a:rPr lang="en-US" smtClean="0"/>
              <a:t>‹#›</a:t>
            </a:fld>
            <a:endParaRPr lang="en-US"/>
          </a:p>
        </p:txBody>
      </p:sp>
    </p:spTree>
    <p:extLst>
      <p:ext uri="{BB962C8B-B14F-4D97-AF65-F5344CB8AC3E}">
        <p14:creationId xmlns:p14="http://schemas.microsoft.com/office/powerpoint/2010/main" val="191716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1FB39F-567E-4D81-9371-4577B69E3521}" type="datetimeFigureOut">
              <a:rPr lang="en-US" smtClean="0"/>
              <a:t>4/27/2012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DC992-9AA5-4311-B967-7BE62A21AD37}" type="slidenum">
              <a:rPr lang="en-US" smtClean="0"/>
              <a:t>‹#›</a:t>
            </a:fld>
            <a:endParaRPr lang="en-US"/>
          </a:p>
        </p:txBody>
      </p:sp>
    </p:spTree>
    <p:extLst>
      <p:ext uri="{BB962C8B-B14F-4D97-AF65-F5344CB8AC3E}">
        <p14:creationId xmlns:p14="http://schemas.microsoft.com/office/powerpoint/2010/main" val="917190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1FB39F-567E-4D81-9371-4577B69E3521}" type="datetimeFigureOut">
              <a:rPr lang="en-US" smtClean="0"/>
              <a:t>4/27/2012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DC992-9AA5-4311-B967-7BE62A21AD37}" type="slidenum">
              <a:rPr lang="en-US" smtClean="0"/>
              <a:t>‹#›</a:t>
            </a:fld>
            <a:endParaRPr lang="en-US"/>
          </a:p>
        </p:txBody>
      </p:sp>
    </p:spTree>
    <p:extLst>
      <p:ext uri="{BB962C8B-B14F-4D97-AF65-F5344CB8AC3E}">
        <p14:creationId xmlns:p14="http://schemas.microsoft.com/office/powerpoint/2010/main" val="3857851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1FB39F-567E-4D81-9371-4577B69E3521}" type="datetimeFigureOut">
              <a:rPr lang="en-US" smtClean="0"/>
              <a:t>4/27/2012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DC992-9AA5-4311-B967-7BE62A21AD37}" type="slidenum">
              <a:rPr lang="en-US" smtClean="0"/>
              <a:t>‹#›</a:t>
            </a:fld>
            <a:endParaRPr lang="en-US"/>
          </a:p>
        </p:txBody>
      </p:sp>
    </p:spTree>
    <p:extLst>
      <p:ext uri="{BB962C8B-B14F-4D97-AF65-F5344CB8AC3E}">
        <p14:creationId xmlns:p14="http://schemas.microsoft.com/office/powerpoint/2010/main" val="214011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1FB39F-567E-4D81-9371-4577B69E3521}" type="datetimeFigureOut">
              <a:rPr lang="en-US" smtClean="0"/>
              <a:t>4/27/2012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DC992-9AA5-4311-B967-7BE62A21AD37}" type="slidenum">
              <a:rPr lang="en-US" smtClean="0"/>
              <a:t>‹#›</a:t>
            </a:fld>
            <a:endParaRPr lang="en-US"/>
          </a:p>
        </p:txBody>
      </p:sp>
    </p:spTree>
    <p:extLst>
      <p:ext uri="{BB962C8B-B14F-4D97-AF65-F5344CB8AC3E}">
        <p14:creationId xmlns:p14="http://schemas.microsoft.com/office/powerpoint/2010/main" val="1850793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1FB39F-567E-4D81-9371-4577B69E3521}" type="datetimeFigureOut">
              <a:rPr lang="en-US" smtClean="0"/>
              <a:t>4/27/2012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DC992-9AA5-4311-B967-7BE62A21AD37}" type="slidenum">
              <a:rPr lang="en-US" smtClean="0"/>
              <a:t>‹#›</a:t>
            </a:fld>
            <a:endParaRPr lang="en-US"/>
          </a:p>
        </p:txBody>
      </p:sp>
    </p:spTree>
    <p:extLst>
      <p:ext uri="{BB962C8B-B14F-4D97-AF65-F5344CB8AC3E}">
        <p14:creationId xmlns:p14="http://schemas.microsoft.com/office/powerpoint/2010/main" val="2363217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1FB39F-567E-4D81-9371-4577B69E3521}" type="datetimeFigureOut">
              <a:rPr lang="en-US" smtClean="0"/>
              <a:t>4/27/2012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DC992-9AA5-4311-B967-7BE62A21AD37}" type="slidenum">
              <a:rPr lang="en-US" smtClean="0"/>
              <a:t>‹#›</a:t>
            </a:fld>
            <a:endParaRPr lang="en-US"/>
          </a:p>
        </p:txBody>
      </p:sp>
    </p:spTree>
    <p:extLst>
      <p:ext uri="{BB962C8B-B14F-4D97-AF65-F5344CB8AC3E}">
        <p14:creationId xmlns:p14="http://schemas.microsoft.com/office/powerpoint/2010/main" val="165293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FB39F-567E-4D81-9371-4577B69E3521}" type="datetimeFigureOut">
              <a:rPr lang="en-US" smtClean="0"/>
              <a:t>4/27/2012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DC992-9AA5-4311-B967-7BE62A21AD37}" type="slidenum">
              <a:rPr lang="en-US" smtClean="0"/>
              <a:t>‹#›</a:t>
            </a:fld>
            <a:endParaRPr lang="en-US"/>
          </a:p>
        </p:txBody>
      </p:sp>
    </p:spTree>
    <p:extLst>
      <p:ext uri="{BB962C8B-B14F-4D97-AF65-F5344CB8AC3E}">
        <p14:creationId xmlns:p14="http://schemas.microsoft.com/office/powerpoint/2010/main" val="294333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uzheng@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50.png"/><Relationship Id="rId2" Type="http://schemas.openxmlformats.org/officeDocument/2006/relationships/image" Target="../media/image1840.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jpeg"/><Relationship Id="rId4" Type="http://schemas.openxmlformats.org/officeDocument/2006/relationships/image" Target="../media/image183.jpeg"/></Relationships>
</file>

<file path=ppt/slides/_rels/slide105.xml.rels><?xml version="1.0" encoding="UTF-8" standalone="yes"?>
<Relationships xmlns="http://schemas.openxmlformats.org/package/2006/relationships"><Relationship Id="rId3" Type="http://schemas.openxmlformats.org/officeDocument/2006/relationships/hyperlink" Target="http://research.microsoft.com/apps/pubs/?id=131039" TargetMode="External"/><Relationship Id="rId2" Type="http://schemas.openxmlformats.org/officeDocument/2006/relationships/hyperlink" Target="http://research.microsoft.com/apps/pubs/?id=121308" TargetMode="Externa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20.png"/><Relationship Id="rId5" Type="http://schemas.openxmlformats.org/officeDocument/2006/relationships/image" Target="../media/image191.png"/><Relationship Id="rId4" Type="http://schemas.openxmlformats.org/officeDocument/2006/relationships/image" Target="../media/image19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3.jpeg"/></Relationships>
</file>

<file path=ppt/slides/_rels/slide116.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2.png"/><Relationship Id="rId7" Type="http://schemas.openxmlformats.org/officeDocument/2006/relationships/image" Target="../media/image195.g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jpg"/><Relationship Id="rId5" Type="http://schemas.openxmlformats.org/officeDocument/2006/relationships/hyperlink" Target="http://research.microsoft.com/en-us/projects/trajectorycomputing/default.aspx" TargetMode="External"/><Relationship Id="rId10" Type="http://schemas.openxmlformats.org/officeDocument/2006/relationships/image" Target="../media/image198.png"/><Relationship Id="rId4" Type="http://schemas.openxmlformats.org/officeDocument/2006/relationships/hyperlink" Target="http://lbsn2012.cmuchimps.org/" TargetMode="External"/><Relationship Id="rId9" Type="http://schemas.openxmlformats.org/officeDocument/2006/relationships/image" Target="../media/image197.gif"/></Relationships>
</file>

<file path=ppt/slides/_rels/slide117.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hyperlink" Target="http://research.microsoft.com/en-us/people/yuzheng/"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jpeg"/><Relationship Id="rId7" Type="http://schemas.openxmlformats.org/officeDocument/2006/relationships/image" Target="../media/image28.png"/><Relationship Id="rId12"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jpe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wmf"/></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jpeg"/></Relationships>
</file>

<file path=ppt/slides/_rels/slide21.xml.rels><?xml version="1.0" encoding="UTF-8" standalone="yes"?>
<Relationships xmlns="http://schemas.openxmlformats.org/package/2006/relationships"><Relationship Id="rId8" Type="http://schemas.openxmlformats.org/officeDocument/2006/relationships/hyperlink" Target="http://images.google.com.au/imgres?imgurl=http://flighttochina.net/wp-content/uploads/2007/10/thetempleofheaven.jpg&amp;imgrefurl=http://flighttochina.net/category/city/beijing/&amp;usg=__cCJPnjhQGd3sWLuSEgsVOHBsvE4=&amp;h=301&amp;w=450&amp;sz=54&amp;hl=en&amp;start=13&amp;um=1&amp;itbs=1&amp;tbnid=OzrZ1ElxB-2tcM:&amp;tbnh=85&amp;tbnw=127&amp;prev=/images?q=beijing++dazhong+shi&amp;um=1&amp;hl=en&amp;tbs=isch:1" TargetMode="External"/><Relationship Id="rId3" Type="http://schemas.openxmlformats.org/officeDocument/2006/relationships/image" Target="../media/image58.png"/><Relationship Id="rId7"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images.google.com.au/imgres?imgurl=http://eact-china.org/pic/festival/greatwall.jpg&amp;imgrefurl=http://eact-china.org/festival/events.html&amp;usg=__fL2RuJ7VWOuJUHZYe-qiYf5EjhQ=&amp;h=1944&amp;w=2948&amp;sz=2744&amp;hl=en&amp;start=5&amp;um=1&amp;itbs=1&amp;tbnid=82Tf-S8yuT-7kM:&amp;tbnh=99&amp;tbnw=150&amp;prev=/images?q=beijing++great+wall&amp;um=1&amp;hl=en&amp;tbs=isch:1" TargetMode="External"/><Relationship Id="rId5" Type="http://schemas.openxmlformats.org/officeDocument/2006/relationships/image" Target="../media/image59.jpeg"/><Relationship Id="rId4" Type="http://schemas.openxmlformats.org/officeDocument/2006/relationships/hyperlink" Target="http://images.google.com.au/imgres?imgurl=http://daily.swarthmore.edu/static/uploads/what-is-the-new-beijing/800px-beijing_national_stadium.jpg&amp;imgrefurl=http://daily.swarthmore.edu/2008/02/09/what-is-the-new-beijing/&amp;usg=__blE2w7WYrfkZw-ysp7UIvUkfJj0=&amp;h=521&amp;w=800&amp;sz=74&amp;hl=en&amp;start=16&amp;um=1&amp;itbs=1&amp;tbnid=WMnQaqHjSpRi1M:&amp;tbnh=93&amp;tbnw=143&amp;prev=/images?q=beijing&amp;um=1&amp;hl=en&amp;sa=N&amp;tbs=isch:1" TargetMode="External"/><Relationship Id="rId9" Type="http://schemas.openxmlformats.org/officeDocument/2006/relationships/image" Target="../media/image61.jpe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2.jpeg"/><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65.jpeg"/><Relationship Id="rId4" Type="http://schemas.openxmlformats.org/officeDocument/2006/relationships/image" Target="../media/image64.gif"/></Relationships>
</file>

<file path=ppt/slides/_rels/slide2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3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emf"/><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6.emf"/><Relationship Id="rId1" Type="http://schemas.openxmlformats.org/officeDocument/2006/relationships/slideLayout" Target="../slideLayouts/slideLayout2.xml"/><Relationship Id="rId6" Type="http://schemas.openxmlformats.org/officeDocument/2006/relationships/image" Target="../media/image77.emf"/><Relationship Id="rId5" Type="http://schemas.openxmlformats.org/officeDocument/2006/relationships/image" Target="../media/image73.emf"/><Relationship Id="rId4" Type="http://schemas.openxmlformats.org/officeDocument/2006/relationships/image" Target="../media/image72.emf"/></Relationships>
</file>

<file path=ppt/slides/_rels/slide35.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88.emf"/><Relationship Id="rId3" Type="http://schemas.openxmlformats.org/officeDocument/2006/relationships/image" Target="../media/image78.emf"/><Relationship Id="rId7" Type="http://schemas.openxmlformats.org/officeDocument/2006/relationships/image" Target="../media/image82.emf"/><Relationship Id="rId12" Type="http://schemas.openxmlformats.org/officeDocument/2006/relationships/image" Target="../media/image8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1.emf"/><Relationship Id="rId11" Type="http://schemas.openxmlformats.org/officeDocument/2006/relationships/image" Target="../media/image86.emf"/><Relationship Id="rId5" Type="http://schemas.openxmlformats.org/officeDocument/2006/relationships/image" Target="../media/image80.emf"/><Relationship Id="rId10" Type="http://schemas.openxmlformats.org/officeDocument/2006/relationships/image" Target="../media/image85.emf"/><Relationship Id="rId4" Type="http://schemas.openxmlformats.org/officeDocument/2006/relationships/image" Target="../media/image79.emf"/><Relationship Id="rId9" Type="http://schemas.openxmlformats.org/officeDocument/2006/relationships/image" Target="../media/image84.emf"/></Relationships>
</file>

<file path=ppt/slides/_rels/slide3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research.microsoft.com/apps/pubs/?id=74369"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eg"/><Relationship Id="rId7"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900.png"/><Relationship Id="rId1" Type="http://schemas.openxmlformats.org/officeDocument/2006/relationships/slideLayout" Target="../slideLayouts/slideLayout12.xml"/><Relationship Id="rId6" Type="http://schemas.openxmlformats.org/officeDocument/2006/relationships/image" Target="../media/image940.png"/><Relationship Id="rId5" Type="http://schemas.openxmlformats.org/officeDocument/2006/relationships/image" Target="../media/image930.png"/><Relationship Id="rId4" Type="http://schemas.openxmlformats.org/officeDocument/2006/relationships/image" Target="../media/image9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98.wmf"/><Relationship Id="rId2" Type="http://schemas.openxmlformats.org/officeDocument/2006/relationships/image" Target="../media/image80.emf"/><Relationship Id="rId1" Type="http://schemas.openxmlformats.org/officeDocument/2006/relationships/slideLayout" Target="../slideLayouts/slideLayout12.xml"/><Relationship Id="rId6" Type="http://schemas.openxmlformats.org/officeDocument/2006/relationships/image" Target="../media/image97.wmf"/><Relationship Id="rId5" Type="http://schemas.openxmlformats.org/officeDocument/2006/relationships/image" Target="../media/image820.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 Id="rId5" Type="http://schemas.openxmlformats.org/officeDocument/2006/relationships/image" Target="../media/image102.emf"/><Relationship Id="rId4" Type="http://schemas.openxmlformats.org/officeDocument/2006/relationships/image" Target="../media/image101.emf"/></Relationships>
</file>

<file path=ppt/slides/_rels/slide4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 Id="rId5" Type="http://schemas.openxmlformats.org/officeDocument/2006/relationships/image" Target="../media/image102.emf"/><Relationship Id="rId4" Type="http://schemas.openxmlformats.org/officeDocument/2006/relationships/image" Target="../media/image101.emf"/></Relationships>
</file>

<file path=ppt/slides/_rels/slide43.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image" Target="../media/image104.png"/><Relationship Id="rId7" Type="http://schemas.openxmlformats.org/officeDocument/2006/relationships/image" Target="../media/image10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96.emf"/><Relationship Id="rId4" Type="http://schemas.openxmlformats.org/officeDocument/2006/relationships/image" Target="../media/image103.emf"/><Relationship Id="rId9" Type="http://schemas.openxmlformats.org/officeDocument/2006/relationships/image" Target="../media/image1090.png"/></Relationships>
</file>

<file path=ppt/slides/_rels/slide4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hyperlink" Target="http://research.microsoft.com/apps/pubs/?id=138984"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4.png"/><Relationship Id="rId5" Type="http://schemas.openxmlformats.org/officeDocument/2006/relationships/image" Target="../media/image46.png"/><Relationship Id="rId4" Type="http://schemas.openxmlformats.org/officeDocument/2006/relationships/image" Target="../media/image123.png"/></Relationships>
</file>

<file path=ppt/slides/_rels/slide4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07.png"/><Relationship Id="rId4" Type="http://schemas.openxmlformats.org/officeDocument/2006/relationships/image" Target="../media/image113.png"/><Relationship Id="rId9"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research.microsoft.com/en-us/downloads/b16d359d-d164-469e-9fd4-daa38f2b2e13/default.aspx"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131.emf"/><Relationship Id="rId7" Type="http://schemas.openxmlformats.org/officeDocument/2006/relationships/image" Target="../media/image135.emf"/><Relationship Id="rId2" Type="http://schemas.openxmlformats.org/officeDocument/2006/relationships/image" Target="../media/image130.emf"/><Relationship Id="rId1" Type="http://schemas.openxmlformats.org/officeDocument/2006/relationships/slideLayout" Target="../slideLayouts/slideLayout2.xml"/><Relationship Id="rId6" Type="http://schemas.openxmlformats.org/officeDocument/2006/relationships/image" Target="../media/image134.emf"/><Relationship Id="rId5" Type="http://schemas.openxmlformats.org/officeDocument/2006/relationships/image" Target="../media/image133.emf"/><Relationship Id="rId10" Type="http://schemas.openxmlformats.org/officeDocument/2006/relationships/hyperlink" Target="http://research.microsoft.com/apps/pubs/?id=122435" TargetMode="External"/><Relationship Id="rId4" Type="http://schemas.openxmlformats.org/officeDocument/2006/relationships/image" Target="../media/image132.emf"/><Relationship Id="rId9" Type="http://schemas.openxmlformats.org/officeDocument/2006/relationships/image" Target="../media/image137.wmf"/></Relationships>
</file>

<file path=ppt/slides/_rels/slide56.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58.xml.rels><?xml version="1.0" encoding="UTF-8" standalone="yes"?>
<Relationships xmlns="http://schemas.openxmlformats.org/package/2006/relationships"><Relationship Id="rId3" Type="http://schemas.openxmlformats.org/officeDocument/2006/relationships/hyperlink" Target="http://research.microsoft.com/apps/pubs/?id=158251" TargetMode="External"/><Relationship Id="rId2" Type="http://schemas.openxmlformats.org/officeDocument/2006/relationships/hyperlink" Target="http://research.microsoft.com/apps/pubs/?id=138984"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43.emf"/><Relationship Id="rId7" Type="http://schemas.openxmlformats.org/officeDocument/2006/relationships/image" Target="../media/image14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file:///D:\research%20project\GPS%20log%20mining\design\spatio-temporal%20data%20mining\explore%20user%20similarity\Exploring%20Similarity%20of%20users%20based%20on%20location%20history_Yu%20zheng.vsd\Drawing\~Page-14\Sheet.53" TargetMode="External"/><Relationship Id="rId5" Type="http://schemas.openxmlformats.org/officeDocument/2006/relationships/image" Target="../media/image145.png"/><Relationship Id="rId4" Type="http://schemas.openxmlformats.org/officeDocument/2006/relationships/image" Target="../media/image144.emf"/></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46.emf"/><Relationship Id="rId1" Type="http://schemas.openxmlformats.org/officeDocument/2006/relationships/slideLayout" Target="../slideLayouts/slideLayout2.xml"/><Relationship Id="rId5" Type="http://schemas.openxmlformats.org/officeDocument/2006/relationships/image" Target="../media/image147.emf"/><Relationship Id="rId4" Type="http://schemas.openxmlformats.org/officeDocument/2006/relationships/image" Target="../media/image147.png"/></Relationships>
</file>

<file path=ppt/slides/_rels/slide61.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hyperlink" Target="http://research.microsoft.com/apps/pubs/?id=79440"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4.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0.emf"/><Relationship Id="rId7" Type="http://schemas.openxmlformats.org/officeDocument/2006/relationships/image" Target="../media/image87.emf"/><Relationship Id="rId2" Type="http://schemas.openxmlformats.org/officeDocument/2006/relationships/image" Target="../media/image79.emf"/><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image" Target="../media/image151.emf"/></Relationships>
</file>

<file path=ppt/slides/_rels/slide74.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emf"/><Relationship Id="rId1" Type="http://schemas.openxmlformats.org/officeDocument/2006/relationships/slideLayout" Target="../slideLayouts/slideLayout12.xml"/><Relationship Id="rId5" Type="http://schemas.openxmlformats.org/officeDocument/2006/relationships/image" Target="../media/image156.png"/><Relationship Id="rId4" Type="http://schemas.openxmlformats.org/officeDocument/2006/relationships/image" Target="../media/image155.emf"/></Relationships>
</file>

<file path=ppt/slides/_rels/slide76.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research.microsoft.com/apps/pubs/?id=147918" TargetMode="External"/><Relationship Id="rId2" Type="http://schemas.openxmlformats.org/officeDocument/2006/relationships/hyperlink" Target="http://research.microsoft.com/apps/pubs/?id=138036" TargetMode="Externa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0.emf"/><Relationship Id="rId7" Type="http://schemas.openxmlformats.org/officeDocument/2006/relationships/image" Target="../media/image87.emf"/><Relationship Id="rId2" Type="http://schemas.openxmlformats.org/officeDocument/2006/relationships/image" Target="../media/image79.emf"/><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image" Target="../media/image151.emf"/></Relationships>
</file>

<file path=ppt/slides/_rels/slide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55.emf"/></Relationships>
</file>

<file path=ppt/slides/_rels/slide84.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7.jpeg"/><Relationship Id="rId7" Type="http://schemas.openxmlformats.org/officeDocument/2006/relationships/image" Target="../media/image171.jpeg"/><Relationship Id="rId2" Type="http://schemas.openxmlformats.org/officeDocument/2006/relationships/image" Target="../media/image166.jpeg"/><Relationship Id="rId1" Type="http://schemas.openxmlformats.org/officeDocument/2006/relationships/slideLayout" Target="../slideLayouts/slideLayout2.xml"/><Relationship Id="rId6" Type="http://schemas.openxmlformats.org/officeDocument/2006/relationships/image" Target="../media/image170.jpeg"/><Relationship Id="rId5" Type="http://schemas.openxmlformats.org/officeDocument/2006/relationships/image" Target="../media/image169.jpeg"/><Relationship Id="rId4" Type="http://schemas.openxmlformats.org/officeDocument/2006/relationships/image" Target="../media/image168.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3" Type="http://schemas.openxmlformats.org/officeDocument/2006/relationships/hyperlink" Target="http://research.microsoft.com/apps/pubs/?id=159308" TargetMode="External"/><Relationship Id="rId2" Type="http://schemas.openxmlformats.org/officeDocument/2006/relationships/hyperlink" Target="http://research.microsoft.com/apps/pubs/?id=119088"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research.microsoft.com/apps/pubs/?id=159308"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Layout" Target="../slideLayouts/slideLayout2.xml"/><Relationship Id="rId5" Type="http://schemas.openxmlformats.org/officeDocument/2006/relationships/image" Target="../media/image180.jpeg"/><Relationship Id="rId4" Type="http://schemas.openxmlformats.org/officeDocument/2006/relationships/image" Target="../media/image179.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hyperlink" Target="http://research.microsoft.com/apps/pubs/?id=122435"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6" name="Rectangle 64"/>
          <p:cNvSpPr>
            <a:spLocks noGrp="1" noChangeArrowheads="1"/>
          </p:cNvSpPr>
          <p:nvPr>
            <p:ph type="ctrTitle"/>
          </p:nvPr>
        </p:nvSpPr>
        <p:spPr>
          <a:xfrm>
            <a:off x="838200" y="1371600"/>
            <a:ext cx="7893654" cy="1354657"/>
          </a:xfrm>
        </p:spPr>
        <p:txBody>
          <a:bodyPr>
            <a:noAutofit/>
          </a:bodyPr>
          <a:lstStyle/>
          <a:p>
            <a:pPr algn="l"/>
            <a:r>
              <a:rPr lang="en-US" altLang="zh-CN" b="1" dirty="0">
                <a:solidFill>
                  <a:srgbClr val="1D3FE9"/>
                </a:solidFill>
              </a:rPr>
              <a:t>Location-Based Social Networks</a:t>
            </a:r>
            <a:endParaRPr lang="en-US" sz="3600" dirty="0"/>
          </a:p>
        </p:txBody>
      </p:sp>
      <p:sp>
        <p:nvSpPr>
          <p:cNvPr id="3137" name="Rectangle 65"/>
          <p:cNvSpPr>
            <a:spLocks noGrp="1" noChangeArrowheads="1"/>
          </p:cNvSpPr>
          <p:nvPr>
            <p:ph type="subTitle" idx="1"/>
          </p:nvPr>
        </p:nvSpPr>
        <p:spPr>
          <a:xfrm>
            <a:off x="914400" y="3810000"/>
            <a:ext cx="4267200" cy="2057400"/>
          </a:xfrm>
        </p:spPr>
        <p:txBody>
          <a:bodyPr>
            <a:noAutofit/>
          </a:bodyPr>
          <a:lstStyle/>
          <a:p>
            <a:pPr algn="l"/>
            <a:r>
              <a:rPr lang="en-US" altLang="zh-CN" b="1" dirty="0">
                <a:solidFill>
                  <a:schemeClr val="tx1"/>
                </a:solidFill>
              </a:rPr>
              <a:t>Yu </a:t>
            </a:r>
            <a:r>
              <a:rPr lang="en-US" altLang="zh-CN" b="1" dirty="0" smtClean="0">
                <a:solidFill>
                  <a:schemeClr val="tx1"/>
                </a:solidFill>
              </a:rPr>
              <a:t>Zheng</a:t>
            </a:r>
          </a:p>
          <a:p>
            <a:pPr algn="l"/>
            <a:r>
              <a:rPr lang="en-US" altLang="zh-CN" sz="2800" dirty="0" smtClean="0">
                <a:solidFill>
                  <a:schemeClr val="tx1">
                    <a:lumMod val="65000"/>
                    <a:lumOff val="35000"/>
                  </a:schemeClr>
                </a:solidFill>
              </a:rPr>
              <a:t>Ph.D., Researcher</a:t>
            </a:r>
          </a:p>
          <a:p>
            <a:pPr algn="l"/>
            <a:r>
              <a:rPr lang="en-US" altLang="zh-CN" sz="2400" dirty="0" smtClean="0">
                <a:solidFill>
                  <a:schemeClr val="tx1">
                    <a:lumMod val="65000"/>
                    <a:lumOff val="35000"/>
                  </a:schemeClr>
                </a:solidFill>
              </a:rPr>
              <a:t>IEEE/ACM Senior Member </a:t>
            </a:r>
          </a:p>
          <a:p>
            <a:pPr algn="l"/>
            <a:r>
              <a:rPr lang="en-US" altLang="zh-CN" sz="2400" dirty="0" smtClean="0">
                <a:solidFill>
                  <a:schemeClr val="tx1">
                    <a:lumMod val="65000"/>
                    <a:lumOff val="35000"/>
                  </a:schemeClr>
                </a:solidFill>
              </a:rPr>
              <a:t>Microsoft </a:t>
            </a:r>
            <a:r>
              <a:rPr lang="en-US" altLang="zh-CN" sz="2400" dirty="0">
                <a:solidFill>
                  <a:schemeClr val="tx1">
                    <a:lumMod val="65000"/>
                    <a:lumOff val="35000"/>
                  </a:schemeClr>
                </a:solidFill>
              </a:rPr>
              <a:t>Research </a:t>
            </a:r>
            <a:r>
              <a:rPr lang="en-US" altLang="zh-CN" sz="2400" dirty="0" smtClean="0">
                <a:solidFill>
                  <a:schemeClr val="tx1">
                    <a:lumMod val="65000"/>
                    <a:lumOff val="35000"/>
                  </a:schemeClr>
                </a:solidFill>
              </a:rPr>
              <a:t>Asia</a:t>
            </a:r>
          </a:p>
          <a:p>
            <a:pPr algn="l"/>
            <a:r>
              <a:rPr lang="en-US" sz="2400" dirty="0" smtClean="0">
                <a:solidFill>
                  <a:schemeClr val="tx1">
                    <a:lumMod val="65000"/>
                    <a:lumOff val="35000"/>
                  </a:schemeClr>
                </a:solidFill>
                <a:hlinkClick r:id="rId3"/>
              </a:rPr>
              <a:t>yuzheng@microsoft.com</a:t>
            </a:r>
            <a:r>
              <a:rPr lang="en-US" sz="2400" dirty="0" smtClean="0">
                <a:solidFill>
                  <a:schemeClr val="tx1">
                    <a:lumMod val="65000"/>
                    <a:lumOff val="35000"/>
                  </a:schemeClr>
                </a:solidFill>
              </a:rPr>
              <a:t> </a:t>
            </a:r>
            <a:endParaRPr lang="en-US" sz="2400" dirty="0">
              <a:solidFill>
                <a:schemeClr val="tx1">
                  <a:lumMod val="65000"/>
                  <a:lumOff val="35000"/>
                </a:schemeClr>
              </a:solidFill>
            </a:endParaRPr>
          </a:p>
        </p:txBody>
      </p:sp>
      <p:pic>
        <p:nvPicPr>
          <p:cNvPr id="5" name="Picture 2" descr="C:\Users\yuzheng\Desktop\LBSN images\location-user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945856"/>
            <a:ext cx="236220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34478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533400"/>
            <a:ext cx="8380412" cy="553998"/>
          </a:xfrm>
        </p:spPr>
        <p:txBody>
          <a:bodyPr>
            <a:normAutofit fontScale="90000"/>
          </a:bodyPr>
          <a:lstStyle/>
          <a:p>
            <a:r>
              <a:rPr lang="en-US" altLang="zh-CN" dirty="0" smtClean="0"/>
              <a:t>Examples</a:t>
            </a:r>
            <a:endParaRPr lang="zh-CN" altLang="en-US"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10</a:t>
            </a:fld>
            <a:endParaRPr lang="en-US" sz="1200">
              <a:solidFill>
                <a:prstClr val="black">
                  <a:tint val="75000"/>
                </a:prstClr>
              </a:solidFill>
              <a:latin typeface="Calibri"/>
            </a:endParaRPr>
          </a:p>
        </p:txBody>
      </p:sp>
      <p:pic>
        <p:nvPicPr>
          <p:cNvPr id="7170" name="Picture 2" descr="C:\Users\yuzheng\Desktop\LBSN images\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856" y="4671277"/>
            <a:ext cx="2358257" cy="150404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yuzheng\Desktop\LBSN images\google-latitude-check-in-rm-eng%20(1).jpg"/>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1675465" y="1657575"/>
            <a:ext cx="1669074" cy="262518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yuzheng\Desktop\LBSN images\check-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9314" y="4671277"/>
            <a:ext cx="2113397" cy="150946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1165065" y="4492619"/>
            <a:ext cx="7748953"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87879" y="5423299"/>
            <a:ext cx="1915625" cy="384721"/>
          </a:xfrm>
          <a:prstGeom prst="rect">
            <a:avLst/>
          </a:prstGeom>
          <a:noFill/>
        </p:spPr>
        <p:txBody>
          <a:bodyPr wrap="square" lIns="76197" tIns="38098" rIns="76197" bIns="38098" rtlCol="0">
            <a:spAutoFit/>
          </a:bodyPr>
          <a:lstStyle/>
          <a:p>
            <a:pPr algn="ctr"/>
            <a:r>
              <a:rPr lang="en-US" sz="2000" dirty="0">
                <a:solidFill>
                  <a:srgbClr val="3451E0"/>
                </a:solidFill>
              </a:rPr>
              <a:t>Physical world</a:t>
            </a:r>
          </a:p>
        </p:txBody>
      </p:sp>
      <p:sp>
        <p:nvSpPr>
          <p:cNvPr id="17" name="TextBox 16"/>
          <p:cNvSpPr txBox="1"/>
          <p:nvPr/>
        </p:nvSpPr>
        <p:spPr>
          <a:xfrm>
            <a:off x="3418494" y="1139663"/>
            <a:ext cx="2379432" cy="384721"/>
          </a:xfrm>
          <a:prstGeom prst="rect">
            <a:avLst/>
          </a:prstGeom>
          <a:noFill/>
        </p:spPr>
        <p:txBody>
          <a:bodyPr wrap="square" lIns="76197" tIns="38098" rIns="76197" bIns="38098" rtlCol="0">
            <a:spAutoFit/>
          </a:bodyPr>
          <a:lstStyle/>
          <a:p>
            <a:pPr algn="ctr"/>
            <a:r>
              <a:rPr lang="en-US" sz="2000" dirty="0">
                <a:solidFill>
                  <a:srgbClr val="3451E0"/>
                </a:solidFill>
              </a:rPr>
              <a:t>Virtual world</a:t>
            </a:r>
          </a:p>
        </p:txBody>
      </p:sp>
      <p:grpSp>
        <p:nvGrpSpPr>
          <p:cNvPr id="16" name="Group 15"/>
          <p:cNvGrpSpPr/>
          <p:nvPr/>
        </p:nvGrpSpPr>
        <p:grpSpPr>
          <a:xfrm>
            <a:off x="12095" y="2627369"/>
            <a:ext cx="1625210" cy="3227221"/>
            <a:chOff x="14514" y="3480754"/>
            <a:chExt cx="1950252" cy="3872665"/>
          </a:xfrm>
        </p:grpSpPr>
        <p:sp>
          <p:nvSpPr>
            <p:cNvPr id="18" name="TextBox 17"/>
            <p:cNvSpPr txBox="1"/>
            <p:nvPr/>
          </p:nvSpPr>
          <p:spPr>
            <a:xfrm>
              <a:off x="14514" y="3480754"/>
              <a:ext cx="1944904" cy="664798"/>
            </a:xfrm>
            <a:prstGeom prst="rect">
              <a:avLst/>
            </a:prstGeom>
            <a:noFill/>
          </p:spPr>
          <p:txBody>
            <a:bodyPr wrap="square" rtlCol="0">
              <a:spAutoFit/>
            </a:bodyPr>
            <a:lstStyle/>
            <a:p>
              <a:pPr algn="ctr"/>
              <a:r>
                <a:rPr lang="en-US" sz="1500" dirty="0">
                  <a:solidFill>
                    <a:srgbClr val="3451E0"/>
                  </a:solidFill>
                </a:rPr>
                <a:t>Sharing &amp;</a:t>
              </a:r>
            </a:p>
            <a:p>
              <a:pPr algn="ctr"/>
              <a:r>
                <a:rPr lang="en-US" sz="1500" dirty="0">
                  <a:solidFill>
                    <a:srgbClr val="3451E0"/>
                  </a:solidFill>
                </a:rPr>
                <a:t>Understanding</a:t>
              </a:r>
            </a:p>
          </p:txBody>
        </p:sp>
        <p:sp>
          <p:nvSpPr>
            <p:cNvPr id="19" name="TextBox 18"/>
            <p:cNvSpPr txBox="1"/>
            <p:nvPr/>
          </p:nvSpPr>
          <p:spPr>
            <a:xfrm>
              <a:off x="19862" y="6688621"/>
              <a:ext cx="1944904" cy="664798"/>
            </a:xfrm>
            <a:prstGeom prst="rect">
              <a:avLst/>
            </a:prstGeom>
            <a:noFill/>
          </p:spPr>
          <p:txBody>
            <a:bodyPr wrap="square" rtlCol="0">
              <a:spAutoFit/>
            </a:bodyPr>
            <a:lstStyle/>
            <a:p>
              <a:pPr algn="ctr"/>
              <a:r>
                <a:rPr lang="en-US" sz="1500" dirty="0">
                  <a:solidFill>
                    <a:srgbClr val="3451E0"/>
                  </a:solidFill>
                </a:rPr>
                <a:t>Generating &amp;</a:t>
              </a:r>
            </a:p>
            <a:p>
              <a:pPr algn="ctr"/>
              <a:r>
                <a:rPr lang="en-US" sz="1500" dirty="0">
                  <a:solidFill>
                    <a:srgbClr val="3451E0"/>
                  </a:solidFill>
                </a:rPr>
                <a:t>Consuming </a:t>
              </a:r>
            </a:p>
          </p:txBody>
        </p:sp>
        <p:sp>
          <p:nvSpPr>
            <p:cNvPr id="12" name="Up-Down Arrow 11"/>
            <p:cNvSpPr/>
            <p:nvPr/>
          </p:nvSpPr>
          <p:spPr>
            <a:xfrm>
              <a:off x="812797" y="4992915"/>
              <a:ext cx="174172" cy="1219200"/>
            </a:xfrm>
            <a:prstGeom prst="up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rot="16200000">
              <a:off x="-235801" y="5412186"/>
              <a:ext cx="1516636" cy="387798"/>
            </a:xfrm>
            <a:prstGeom prst="rect">
              <a:avLst/>
            </a:prstGeom>
            <a:noFill/>
          </p:spPr>
          <p:txBody>
            <a:bodyPr wrap="square" rtlCol="0">
              <a:spAutoFit/>
            </a:bodyPr>
            <a:lstStyle/>
            <a:p>
              <a:pPr algn="ctr"/>
              <a:r>
                <a:rPr lang="en-US" sz="1500" dirty="0">
                  <a:solidFill>
                    <a:srgbClr val="3451E0"/>
                  </a:solidFill>
                </a:rPr>
                <a:t>Interactions</a:t>
              </a:r>
            </a:p>
          </p:txBody>
        </p:sp>
      </p:grpSp>
      <p:grpSp>
        <p:nvGrpSpPr>
          <p:cNvPr id="3" name="Group 2"/>
          <p:cNvGrpSpPr/>
          <p:nvPr/>
        </p:nvGrpSpPr>
        <p:grpSpPr>
          <a:xfrm>
            <a:off x="3877807" y="1624327"/>
            <a:ext cx="1818867" cy="2669963"/>
            <a:chOff x="4665561" y="2277103"/>
            <a:chExt cx="2182640" cy="3203955"/>
          </a:xfrm>
        </p:grpSpPr>
        <p:pic>
          <p:nvPicPr>
            <p:cNvPr id="7173" name="Picture 5" descr="C:\Users\yuzheng\Desktop\LBSN images\foursquare-iphone.jpg"/>
            <p:cNvPicPr>
              <a:picLocks noChangeAspect="1" noChangeArrowheads="1"/>
            </p:cNvPicPr>
            <p:nvPr/>
          </p:nvPicPr>
          <p:blipFill rotWithShape="1">
            <a:blip r:embed="rId6">
              <a:extLst>
                <a:ext uri="{28A0092B-C50C-407E-A947-70E740481C1C}">
                  <a14:useLocalDpi xmlns:a14="http://schemas.microsoft.com/office/drawing/2010/main" val="0"/>
                </a:ext>
              </a:extLst>
            </a:blip>
            <a:srcRect r="50000"/>
            <a:stretch/>
          </p:blipFill>
          <p:spPr bwMode="auto">
            <a:xfrm>
              <a:off x="4665561" y="2277103"/>
              <a:ext cx="2182640" cy="32039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14950" y="2476500"/>
              <a:ext cx="828675" cy="20955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Group 5"/>
          <p:cNvGrpSpPr/>
          <p:nvPr/>
        </p:nvGrpSpPr>
        <p:grpSpPr>
          <a:xfrm>
            <a:off x="6210504" y="1612800"/>
            <a:ext cx="1818868" cy="2669963"/>
            <a:chOff x="7452604" y="2263270"/>
            <a:chExt cx="2182641" cy="3203955"/>
          </a:xfrm>
        </p:grpSpPr>
        <p:pic>
          <p:nvPicPr>
            <p:cNvPr id="11" name="Picture 5" descr="C:\Users\yuzheng\Desktop\LBSN images\foursquare-iphone.jpg"/>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7452604" y="2263270"/>
              <a:ext cx="2182641" cy="320395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129586" y="2464308"/>
              <a:ext cx="828675" cy="20955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Rectangle 21"/>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2255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fade">
                                      <p:cBhvr>
                                        <p:cTn id="12" dur="500"/>
                                        <p:tgtEl>
                                          <p:spTgt spid="7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1"/>
                                        </p:tgtEl>
                                        <p:attrNameLst>
                                          <p:attrName>style.visibility</p:attrName>
                                        </p:attrNameLst>
                                      </p:cBhvr>
                                      <p:to>
                                        <p:strVal val="visible"/>
                                      </p:to>
                                    </p:set>
                                    <p:animEffect transition="in" filter="fade">
                                      <p:cBhvr>
                                        <p:cTn id="22" dur="500"/>
                                        <p:tgtEl>
                                          <p:spTgt spid="71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a:t>User-based collaborative filtering for personalized location recommendation</a:t>
            </a:r>
            <a:endParaRPr lang="zh-CN" altLang="en-US" sz="3200" dirty="0"/>
          </a:p>
        </p:txBody>
      </p:sp>
      <p:sp>
        <p:nvSpPr>
          <p:cNvPr id="3" name="Content Placeholder 2"/>
          <p:cNvSpPr>
            <a:spLocks noGrp="1"/>
          </p:cNvSpPr>
          <p:nvPr>
            <p:ph idx="1"/>
          </p:nvPr>
        </p:nvSpPr>
        <p:spPr>
          <a:xfrm>
            <a:off x="457200" y="1722437"/>
            <a:ext cx="8229600" cy="4525963"/>
          </a:xfrm>
        </p:spPr>
        <p:txBody>
          <a:bodyPr>
            <a:normAutofit/>
          </a:bodyPr>
          <a:lstStyle/>
          <a:p>
            <a:r>
              <a:rPr lang="en-US" altLang="zh-CN" sz="2800" dirty="0" smtClean="0"/>
              <a:t>Content-based methods</a:t>
            </a:r>
          </a:p>
          <a:p>
            <a:r>
              <a:rPr lang="en-US" altLang="zh-CN" sz="2800" dirty="0" smtClean="0"/>
              <a:t>Collaborative filtering</a:t>
            </a:r>
          </a:p>
          <a:p>
            <a:pPr lvl="1"/>
            <a:r>
              <a:rPr lang="en-US" altLang="zh-CN" sz="2400" dirty="0" smtClean="0"/>
              <a:t>Memory-based methods</a:t>
            </a:r>
          </a:p>
          <a:p>
            <a:pPr lvl="2"/>
            <a:r>
              <a:rPr lang="en-US" altLang="zh-CN" sz="1800" dirty="0" smtClean="0"/>
              <a:t>User-based</a:t>
            </a:r>
          </a:p>
          <a:p>
            <a:pPr lvl="2"/>
            <a:r>
              <a:rPr lang="en-US" altLang="zh-CN" sz="1800" dirty="0" smtClean="0"/>
              <a:t>Item-based</a:t>
            </a:r>
          </a:p>
          <a:p>
            <a:pPr lvl="1"/>
            <a:r>
              <a:rPr lang="en-US" altLang="zh-CN" sz="2400" dirty="0" smtClean="0"/>
              <a:t>Model based</a:t>
            </a:r>
          </a:p>
          <a:p>
            <a:r>
              <a:rPr lang="en-US" altLang="zh-CN" sz="2800" dirty="0" smtClean="0"/>
              <a:t>Hybrid methods</a:t>
            </a:r>
            <a:endParaRPr lang="zh-CN" altLang="en-US" sz="2800" dirty="0"/>
          </a:p>
        </p:txBody>
      </p:sp>
      <mc:AlternateContent xmlns:mc="http://schemas.openxmlformats.org/markup-compatibility/2006" xmlns:a14="http://schemas.microsoft.com/office/drawing/2010/main">
        <mc:Choice Requires="a14">
          <p:sp>
            <p:nvSpPr>
              <p:cNvPr id="5" name="Rectangle 4"/>
              <p:cNvSpPr/>
              <p:nvPr/>
            </p:nvSpPr>
            <p:spPr>
              <a:xfrm>
                <a:off x="4876800" y="2657548"/>
                <a:ext cx="3200400" cy="14144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𝑀</m:t>
                      </m:r>
                      <m:r>
                        <a:rPr lang="en-US" altLang="zh-CN">
                          <a:latin typeface="Cambria Math"/>
                        </a:rPr>
                        <m:t>=</m:t>
                      </m:r>
                      <m:m>
                        <m:mPr>
                          <m:mcs>
                            <m:mc>
                              <m:mcPr>
                                <m:count m:val="2"/>
                                <m:mcJc m:val="center"/>
                              </m:mcPr>
                            </m:mc>
                          </m:mcs>
                          <m:ctrlPr>
                            <a:rPr lang="zh-CN" altLang="zh-CN" i="1">
                              <a:latin typeface="Cambria Math"/>
                            </a:rPr>
                          </m:ctrlPr>
                        </m:mPr>
                        <m:mr>
                          <m:e/>
                          <m:e>
                            <m:sSub>
                              <m:sSubPr>
                                <m:ctrlPr>
                                  <a:rPr lang="zh-CN" altLang="zh-CN" i="1">
                                    <a:latin typeface="Cambria Math"/>
                                  </a:rPr>
                                </m:ctrlPr>
                              </m:sSubPr>
                              <m:e>
                                <m:r>
                                  <a:rPr lang="en-US" altLang="zh-CN" i="1">
                                    <a:latin typeface="Cambria Math"/>
                                  </a:rPr>
                                  <m:t>𝑙</m:t>
                                </m:r>
                              </m:e>
                              <m:sub>
                                <m:r>
                                  <a:rPr lang="en-US" altLang="zh-CN" i="1">
                                    <a:latin typeface="Cambria Math"/>
                                  </a:rPr>
                                  <m:t>0</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1</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2</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3</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4</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0</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1</m:t>
                                            </m:r>
                                          </m:sub>
                                        </m:sSub>
                                      </m:e>
                                    </m:mr>
                                    <m:mr>
                                      <m:e>
                                        <m:sSub>
                                          <m:sSubPr>
                                            <m:ctrlPr>
                                              <a:rPr lang="zh-CN" altLang="zh-CN" i="1">
                                                <a:latin typeface="Cambria Math"/>
                                              </a:rPr>
                                            </m:ctrlPr>
                                          </m:sSubPr>
                                          <m:e>
                                            <m:r>
                                              <a:rPr lang="en-US" altLang="zh-CN" i="1">
                                                <a:latin typeface="Cambria Math"/>
                                              </a:rPr>
                                              <m:t>𝑢</m:t>
                                            </m:r>
                                          </m:e>
                                          <m:sub>
                                            <m:r>
                                              <a:rPr lang="en-US" altLang="zh-CN" i="1">
                                                <a:latin typeface="Cambria Math"/>
                                              </a:rPr>
                                              <m:t>2</m:t>
                                            </m:r>
                                          </m:sub>
                                        </m:sSub>
                                      </m:e>
                                    </m:mr>
                                  </m:m>
                                </m:e>
                              </m:mr>
                              <m:mr>
                                <m:e>
                                  <m:sSub>
                                    <m:sSubPr>
                                      <m:ctrlPr>
                                        <a:rPr lang="zh-CN" altLang="zh-CN" i="1">
                                          <a:latin typeface="Cambria Math"/>
                                        </a:rPr>
                                      </m:ctrlPr>
                                    </m:sSubPr>
                                    <m:e>
                                      <m:r>
                                        <a:rPr lang="en-US" altLang="zh-CN" i="1">
                                          <a:latin typeface="Cambria Math"/>
                                        </a:rPr>
                                        <m:t>𝑢</m:t>
                                      </m:r>
                                    </m:e>
                                    <m:sub>
                                      <m:r>
                                        <a:rPr lang="en-US" altLang="zh-CN" i="1">
                                          <a:latin typeface="Cambria Math"/>
                                        </a:rPr>
                                        <m:t>3</m:t>
                                      </m:r>
                                    </m:sub>
                                  </m:sSub>
                                </m:e>
                              </m:mr>
                            </m:m>
                          </m:e>
                          <m:e>
                            <m:d>
                              <m:dPr>
                                <m:begChr m:val="["/>
                                <m:endChr m:val="]"/>
                                <m:ctrlPr>
                                  <a:rPr lang="zh-CN" altLang="zh-CN" i="1">
                                    <a:latin typeface="Cambria Math"/>
                                  </a:rPr>
                                </m:ctrlPr>
                              </m:dPr>
                              <m:e>
                                <m:eqArr>
                                  <m:eqArrPr>
                                    <m:ctrlPr>
                                      <a:rPr lang="zh-CN" altLang="zh-CN" i="1">
                                        <a:latin typeface="Cambria Math"/>
                                      </a:rPr>
                                    </m:ctrlPr>
                                  </m:eqArrPr>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r>
                                                  <a:rPr lang="en-US" altLang="zh-CN">
                                                    <a:latin typeface="Cambria Math"/>
                                                  </a:rPr>
                                                  <m:t>0</m:t>
                                                </m:r>
                                              </m:e>
                                            </m:mr>
                                          </m:m>
                                        </m:e>
                                      </m:m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2</m:t>
                                                </m:r>
                                              </m:e>
                                              <m:e>
                                                <m:r>
                                                  <a:rPr lang="en-US" altLang="zh-CN">
                                                    <a:latin typeface="Cambria Math"/>
                                                  </a:rPr>
                                                  <m:t>0</m:t>
                                                </m:r>
                                              </m:e>
                                              <m:e>
                                                <m:r>
                                                  <a:rPr lang="en-US" altLang="zh-CN">
                                                    <a:latin typeface="Cambria Math"/>
                                                  </a:rPr>
                                                  <m:t>0</m:t>
                                                </m:r>
                                              </m:e>
                                            </m:mr>
                                          </m:m>
                                        </m:e>
                                      </m:mr>
                                    </m:m>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0</m:t>
                                                </m:r>
                                              </m:e>
                                              <m:e>
                                                <m:r>
                                                  <a:rPr lang="en-US" altLang="zh-CN">
                                                    <a:latin typeface="Cambria Math"/>
                                                  </a:rPr>
                                                  <m:t>2</m:t>
                                                </m:r>
                                              </m:e>
                                            </m:mr>
                                          </m:m>
                                        </m:e>
                                      </m:m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1</m:t>
                                                </m:r>
                                              </m:e>
                                              <m:e>
                                                <m:r>
                                                  <a:rPr lang="en-US" altLang="zh-CN">
                                                    <a:latin typeface="Cambria Math"/>
                                                  </a:rPr>
                                                  <m:t>1</m:t>
                                                </m:r>
                                              </m:e>
                                            </m:mr>
                                          </m:m>
                                        </m:e>
                                      </m:mr>
                                    </m:m>
                                  </m:e>
                                </m:eqArr>
                              </m:e>
                            </m:d>
                          </m:e>
                        </m:mr>
                      </m:m>
                    </m:oMath>
                  </m:oMathPara>
                </a14:m>
                <a:endParaRPr lang="zh-CN" altLang="en-US" dirty="0"/>
              </a:p>
            </p:txBody>
          </p:sp>
        </mc:Choice>
        <mc:Fallback xmlns="">
          <p:sp>
            <p:nvSpPr>
              <p:cNvPr id="5" name="Rectangle 4"/>
              <p:cNvSpPr>
                <a:spLocks noRot="1" noChangeAspect="1" noMove="1" noResize="1" noEditPoints="1" noAdjustHandles="1" noChangeArrowheads="1" noChangeShapeType="1" noTextEdit="1"/>
              </p:cNvSpPr>
              <p:nvPr/>
            </p:nvSpPr>
            <p:spPr>
              <a:xfrm>
                <a:off x="4876800" y="2657548"/>
                <a:ext cx="3200400" cy="1414426"/>
              </a:xfrm>
              <a:prstGeom prst="rect">
                <a:avLst/>
              </a:prstGeom>
              <a:blipFill rotWithShape="1">
                <a:blip r:embed="rId2"/>
                <a:stretch>
                  <a:fillRect/>
                </a:stretch>
              </a:blipFill>
            </p:spPr>
            <p:txBody>
              <a:bodyPr/>
              <a:lstStyle/>
              <a:p>
                <a:r>
                  <a:rPr lang="zh-CN" altLang="en-US">
                    <a:noFill/>
                  </a:rPr>
                  <a:t> </a:t>
                </a:r>
              </a:p>
            </p:txBody>
          </p:sp>
        </mc:Fallback>
      </mc:AlternateContent>
      <p:sp>
        <p:nvSpPr>
          <p:cNvPr id="6" name="Rectangle 5"/>
          <p:cNvSpPr/>
          <p:nvPr/>
        </p:nvSpPr>
        <p:spPr>
          <a:xfrm>
            <a:off x="5486400" y="3038548"/>
            <a:ext cx="2514600" cy="22860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p:cNvSpPr/>
          <p:nvPr/>
        </p:nvSpPr>
        <p:spPr>
          <a:xfrm>
            <a:off x="5486400" y="3538574"/>
            <a:ext cx="2514600" cy="22860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Rectangle 9"/>
              <p:cNvSpPr/>
              <p:nvPr/>
            </p:nvSpPr>
            <p:spPr>
              <a:xfrm>
                <a:off x="4876800" y="4376774"/>
                <a:ext cx="3200400" cy="14144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𝑀</m:t>
                      </m:r>
                      <m:r>
                        <a:rPr lang="en-US" altLang="zh-CN">
                          <a:latin typeface="Cambria Math"/>
                        </a:rPr>
                        <m:t>=</m:t>
                      </m:r>
                      <m:m>
                        <m:mPr>
                          <m:mcs>
                            <m:mc>
                              <m:mcPr>
                                <m:count m:val="2"/>
                                <m:mcJc m:val="center"/>
                              </m:mcPr>
                            </m:mc>
                          </m:mcs>
                          <m:ctrlPr>
                            <a:rPr lang="zh-CN" altLang="zh-CN" i="1">
                              <a:latin typeface="Cambria Math"/>
                            </a:rPr>
                          </m:ctrlPr>
                        </m:mPr>
                        <m:mr>
                          <m:e/>
                          <m:e>
                            <m:sSub>
                              <m:sSubPr>
                                <m:ctrlPr>
                                  <a:rPr lang="zh-CN" altLang="zh-CN" i="1">
                                    <a:latin typeface="Cambria Math"/>
                                  </a:rPr>
                                </m:ctrlPr>
                              </m:sSubPr>
                              <m:e>
                                <m:r>
                                  <a:rPr lang="en-US" altLang="zh-CN" i="1">
                                    <a:latin typeface="Cambria Math"/>
                                  </a:rPr>
                                  <m:t>𝑙</m:t>
                                </m:r>
                              </m:e>
                              <m:sub>
                                <m:r>
                                  <a:rPr lang="en-US" altLang="zh-CN" i="1">
                                    <a:latin typeface="Cambria Math"/>
                                  </a:rPr>
                                  <m:t>0</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1</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2</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3</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4</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0</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1</m:t>
                                            </m:r>
                                          </m:sub>
                                        </m:sSub>
                                      </m:e>
                                    </m:mr>
                                    <m:mr>
                                      <m:e>
                                        <m:sSub>
                                          <m:sSubPr>
                                            <m:ctrlPr>
                                              <a:rPr lang="zh-CN" altLang="zh-CN" i="1">
                                                <a:latin typeface="Cambria Math"/>
                                              </a:rPr>
                                            </m:ctrlPr>
                                          </m:sSubPr>
                                          <m:e>
                                            <m:r>
                                              <a:rPr lang="en-US" altLang="zh-CN" i="1">
                                                <a:latin typeface="Cambria Math"/>
                                              </a:rPr>
                                              <m:t>𝑢</m:t>
                                            </m:r>
                                          </m:e>
                                          <m:sub>
                                            <m:r>
                                              <a:rPr lang="en-US" altLang="zh-CN" i="1">
                                                <a:latin typeface="Cambria Math"/>
                                              </a:rPr>
                                              <m:t>2</m:t>
                                            </m:r>
                                          </m:sub>
                                        </m:sSub>
                                      </m:e>
                                    </m:mr>
                                  </m:m>
                                </m:e>
                              </m:mr>
                              <m:mr>
                                <m:e>
                                  <m:sSub>
                                    <m:sSubPr>
                                      <m:ctrlPr>
                                        <a:rPr lang="zh-CN" altLang="zh-CN" i="1">
                                          <a:latin typeface="Cambria Math"/>
                                        </a:rPr>
                                      </m:ctrlPr>
                                    </m:sSubPr>
                                    <m:e>
                                      <m:r>
                                        <a:rPr lang="en-US" altLang="zh-CN" i="1">
                                          <a:latin typeface="Cambria Math"/>
                                        </a:rPr>
                                        <m:t>𝑢</m:t>
                                      </m:r>
                                    </m:e>
                                    <m:sub>
                                      <m:r>
                                        <a:rPr lang="en-US" altLang="zh-CN" i="1">
                                          <a:latin typeface="Cambria Math"/>
                                        </a:rPr>
                                        <m:t>3</m:t>
                                      </m:r>
                                    </m:sub>
                                  </m:sSub>
                                </m:e>
                              </m:mr>
                            </m:m>
                          </m:e>
                          <m:e>
                            <m:d>
                              <m:dPr>
                                <m:begChr m:val="["/>
                                <m:endChr m:val="]"/>
                                <m:ctrlPr>
                                  <a:rPr lang="zh-CN" altLang="zh-CN" i="1">
                                    <a:latin typeface="Cambria Math"/>
                                  </a:rPr>
                                </m:ctrlPr>
                              </m:dPr>
                              <m:e>
                                <m:eqArr>
                                  <m:eqArrPr>
                                    <m:ctrlPr>
                                      <a:rPr lang="zh-CN" altLang="zh-CN" i="1">
                                        <a:latin typeface="Cambria Math"/>
                                      </a:rPr>
                                    </m:ctrlPr>
                                  </m:eqArrPr>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r>
                                                  <a:rPr lang="en-US" altLang="zh-CN">
                                                    <a:latin typeface="Cambria Math"/>
                                                  </a:rPr>
                                                  <m:t>0</m:t>
                                                </m:r>
                                              </m:e>
                                            </m:mr>
                                          </m:m>
                                        </m:e>
                                      </m:m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2</m:t>
                                                </m:r>
                                              </m:e>
                                              <m:e>
                                                <m:r>
                                                  <a:rPr lang="en-US" altLang="zh-CN">
                                                    <a:latin typeface="Cambria Math"/>
                                                  </a:rPr>
                                                  <m:t>0</m:t>
                                                </m:r>
                                              </m:e>
                                              <m:e>
                                                <m:r>
                                                  <a:rPr lang="en-US" altLang="zh-CN">
                                                    <a:latin typeface="Cambria Math"/>
                                                  </a:rPr>
                                                  <m:t>0</m:t>
                                                </m:r>
                                              </m:e>
                                            </m:mr>
                                          </m:m>
                                        </m:e>
                                      </m:mr>
                                    </m:m>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0</m:t>
                                                </m:r>
                                              </m:e>
                                              <m:e>
                                                <m:r>
                                                  <a:rPr lang="en-US" altLang="zh-CN">
                                                    <a:latin typeface="Cambria Math"/>
                                                  </a:rPr>
                                                  <m:t>2</m:t>
                                                </m:r>
                                              </m:e>
                                            </m:mr>
                                          </m:m>
                                        </m:e>
                                      </m:m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1</m:t>
                                                </m:r>
                                              </m:e>
                                              <m:e>
                                                <m:r>
                                                  <a:rPr lang="en-US" altLang="zh-CN">
                                                    <a:latin typeface="Cambria Math"/>
                                                  </a:rPr>
                                                  <m:t>1</m:t>
                                                </m:r>
                                              </m:e>
                                            </m:mr>
                                          </m:m>
                                        </m:e>
                                      </m:mr>
                                    </m:m>
                                  </m:e>
                                </m:eqArr>
                              </m:e>
                            </m:d>
                          </m:e>
                        </m:mr>
                      </m:m>
                    </m:oMath>
                  </m:oMathPara>
                </a14:m>
                <a:endParaRPr lang="zh-CN" alt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876800" y="4376774"/>
                <a:ext cx="3200400" cy="1414426"/>
              </a:xfrm>
              <a:prstGeom prst="rect">
                <a:avLst/>
              </a:prstGeom>
              <a:blipFill rotWithShape="1">
                <a:blip r:embed="rId3"/>
                <a:stretch>
                  <a:fillRect/>
                </a:stretch>
              </a:blipFill>
            </p:spPr>
            <p:txBody>
              <a:bodyPr/>
              <a:lstStyle/>
              <a:p>
                <a:r>
                  <a:rPr lang="zh-CN" altLang="en-US">
                    <a:noFill/>
                  </a:rPr>
                  <a:t> </a:t>
                </a:r>
              </a:p>
            </p:txBody>
          </p:sp>
        </mc:Fallback>
      </mc:AlternateContent>
      <p:sp>
        <p:nvSpPr>
          <p:cNvPr id="11" name="Rectangle 10"/>
          <p:cNvSpPr/>
          <p:nvPr/>
        </p:nvSpPr>
        <p:spPr>
          <a:xfrm>
            <a:off x="6477000" y="4394200"/>
            <a:ext cx="304800" cy="143510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p:cNvSpPr/>
          <p:nvPr/>
        </p:nvSpPr>
        <p:spPr>
          <a:xfrm>
            <a:off x="7162800" y="4432300"/>
            <a:ext cx="304800" cy="143510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–personalized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9509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altLang="zh-CN" sz="3600" dirty="0"/>
              <a:t>User-based collaborative filtering for personalized location recommendation</a:t>
            </a:r>
            <a:endParaRPr lang="zh-CN" altLang="en-US" sz="3600" dirty="0"/>
          </a:p>
        </p:txBody>
      </p:sp>
      <p:sp>
        <p:nvSpPr>
          <p:cNvPr id="3" name="Content Placeholder 2"/>
          <p:cNvSpPr>
            <a:spLocks noGrp="1"/>
          </p:cNvSpPr>
          <p:nvPr>
            <p:ph idx="1"/>
          </p:nvPr>
        </p:nvSpPr>
        <p:spPr/>
        <p:txBody>
          <a:bodyPr>
            <a:normAutofit/>
          </a:bodyPr>
          <a:lstStyle/>
          <a:p>
            <a:r>
              <a:rPr lang="en-US" altLang="zh-CN" sz="2800" dirty="0" smtClean="0"/>
              <a:t>User-based collaborative filtering</a:t>
            </a:r>
          </a:p>
          <a:p>
            <a:pPr lvl="1"/>
            <a:r>
              <a:rPr lang="en-US" altLang="zh-CN" sz="2000" dirty="0" smtClean="0"/>
              <a:t>User behavior: How an individual rate other items</a:t>
            </a:r>
          </a:p>
          <a:p>
            <a:pPr lvl="1"/>
            <a:r>
              <a:rPr lang="en-US" altLang="zh-CN" sz="2000" dirty="0" smtClean="0"/>
              <a:t>Social behavior: How other users rate the item</a:t>
            </a:r>
          </a:p>
          <a:p>
            <a:r>
              <a:rPr lang="en-US" altLang="zh-CN" sz="2400" dirty="0" smtClean="0"/>
              <a:t>Challenges</a:t>
            </a:r>
          </a:p>
          <a:p>
            <a:pPr lvl="1"/>
            <a:r>
              <a:rPr lang="en-US" altLang="zh-CN" sz="2000" dirty="0" smtClean="0"/>
              <a:t>What is a rating: Implicit rates</a:t>
            </a:r>
          </a:p>
          <a:p>
            <a:pPr lvl="1"/>
            <a:r>
              <a:rPr lang="en-US" altLang="zh-CN" sz="2000" dirty="0" smtClean="0"/>
              <a:t>How to determine the similarity between users</a:t>
            </a:r>
          </a:p>
        </p:txBody>
      </p:sp>
      <p:sp>
        <p:nvSpPr>
          <p:cNvPr id="10" name="Rectangle 9"/>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–personalized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
        <p:nvSpPr>
          <p:cNvPr id="5" name="Content Placeholder 2"/>
          <p:cNvSpPr txBox="1">
            <a:spLocks/>
          </p:cNvSpPr>
          <p:nvPr/>
        </p:nvSpPr>
        <p:spPr>
          <a:xfrm>
            <a:off x="2010447" y="5486400"/>
            <a:ext cx="4923753" cy="381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solidFill>
                  <a:srgbClr val="0070C0"/>
                </a:solidFill>
              </a:rPr>
              <a:t>Answer Question 15</a:t>
            </a:r>
            <a:endParaRPr lang="en-US" sz="2400" dirty="0">
              <a:solidFill>
                <a:srgbClr val="0070C0"/>
              </a:solidFill>
            </a:endParaRPr>
          </a:p>
        </p:txBody>
      </p:sp>
    </p:spTree>
    <p:extLst>
      <p:ext uri="{BB962C8B-B14F-4D97-AF65-F5344CB8AC3E}">
        <p14:creationId xmlns:p14="http://schemas.microsoft.com/office/powerpoint/2010/main" val="280221649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Autofit/>
          </a:bodyPr>
          <a:lstStyle/>
          <a:p>
            <a:r>
              <a:rPr lang="en-US" altLang="zh-CN" sz="3200" dirty="0"/>
              <a:t>User-based collaborative filtering for personalized location recommendation</a:t>
            </a:r>
            <a:endParaRPr lang="zh-CN" altLang="en-US" sz="3200" dirty="0"/>
          </a:p>
        </p:txBody>
      </p:sp>
      <p:sp>
        <p:nvSpPr>
          <p:cNvPr id="3" name="Content Placeholder 2"/>
          <p:cNvSpPr>
            <a:spLocks noGrp="1"/>
          </p:cNvSpPr>
          <p:nvPr>
            <p:ph idx="1"/>
          </p:nvPr>
        </p:nvSpPr>
        <p:spPr>
          <a:xfrm>
            <a:off x="457200" y="1874837"/>
            <a:ext cx="8229600" cy="4525963"/>
          </a:xfrm>
        </p:spPr>
        <p:txBody>
          <a:bodyPr>
            <a:normAutofit/>
          </a:bodyPr>
          <a:lstStyle/>
          <a:p>
            <a:r>
              <a:rPr lang="en-US" altLang="zh-CN" sz="2400" dirty="0" smtClean="0"/>
              <a:t>Regard the number of visits to a location as an implicit rating</a:t>
            </a:r>
          </a:p>
          <a:p>
            <a:r>
              <a:rPr lang="en-US" altLang="zh-CN" sz="2400" dirty="0" smtClean="0"/>
              <a:t>Using the user similarity based on location history</a:t>
            </a:r>
          </a:p>
          <a:p>
            <a:r>
              <a:rPr lang="en-US" altLang="zh-CN" sz="2400" dirty="0" smtClean="0"/>
              <a:t>Consider different users’ rating scales</a:t>
            </a:r>
            <a:endParaRPr lang="zh-CN" altLang="en-US" sz="2400" dirty="0"/>
          </a:p>
        </p:txBody>
      </p:sp>
      <mc:AlternateContent xmlns:mc="http://schemas.openxmlformats.org/markup-compatibility/2006" xmlns:a14="http://schemas.microsoft.com/office/drawing/2010/main">
        <mc:Choice Requires="a14">
          <p:sp>
            <p:nvSpPr>
              <p:cNvPr id="4" name="Rectangle 3"/>
              <p:cNvSpPr/>
              <p:nvPr/>
            </p:nvSpPr>
            <p:spPr>
              <a:xfrm>
                <a:off x="4191000" y="3688553"/>
                <a:ext cx="4081309" cy="883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i="1">
                              <a:latin typeface="Cambria Math"/>
                            </a:rPr>
                          </m:ctrlPr>
                        </m:sSubSupPr>
                        <m:e>
                          <m:r>
                            <a:rPr lang="en-US" altLang="zh-CN" i="1">
                              <a:latin typeface="Cambria Math"/>
                            </a:rPr>
                            <m:t>𝑟</m:t>
                          </m:r>
                        </m:e>
                        <m:sub>
                          <m:r>
                            <a:rPr lang="en-US" altLang="zh-CN" i="1">
                              <a:latin typeface="Cambria Math"/>
                            </a:rPr>
                            <m:t>𝑐</m:t>
                          </m:r>
                        </m:sub>
                        <m:sup>
                          <m:r>
                            <a:rPr lang="en-US" altLang="zh-CN" i="1">
                              <a:latin typeface="Cambria Math"/>
                            </a:rPr>
                            <m:t>𝑘</m:t>
                          </m:r>
                        </m:sup>
                      </m:sSubSup>
                      <m:r>
                        <a:rPr lang="en-US" altLang="zh-CN" i="1">
                          <a:latin typeface="Cambria Math"/>
                        </a:rPr>
                        <m:t>=</m:t>
                      </m:r>
                      <m:acc>
                        <m:accPr>
                          <m:chr m:val="̅"/>
                          <m:ctrlPr>
                            <a:rPr lang="zh-CN" altLang="zh-CN" i="1">
                              <a:latin typeface="Cambria Math"/>
                            </a:rPr>
                          </m:ctrlPr>
                        </m:accPr>
                        <m:e>
                          <m:sSup>
                            <m:sSupPr>
                              <m:ctrlPr>
                                <a:rPr lang="zh-CN" altLang="zh-CN" i="1">
                                  <a:latin typeface="Cambria Math"/>
                                </a:rPr>
                              </m:ctrlPr>
                            </m:sSupPr>
                            <m:e>
                              <m:r>
                                <a:rPr lang="en-US" altLang="zh-CN" i="1">
                                  <a:latin typeface="Cambria Math"/>
                                </a:rPr>
                                <m:t>𝑟</m:t>
                              </m:r>
                            </m:e>
                            <m:sup>
                              <m:r>
                                <a:rPr lang="en-US" altLang="zh-CN" i="1">
                                  <a:latin typeface="Cambria Math"/>
                                </a:rPr>
                                <m:t>𝑘</m:t>
                              </m:r>
                            </m:sup>
                          </m:sSup>
                        </m:e>
                      </m:acc>
                      <m:r>
                        <a:rPr lang="en-US" altLang="zh-CN" i="1">
                          <a:latin typeface="Cambria Math"/>
                        </a:rPr>
                        <m:t>+</m:t>
                      </m:r>
                      <m:r>
                        <a:rPr lang="en-US" altLang="zh-CN" i="1">
                          <a:latin typeface="Cambria Math"/>
                        </a:rPr>
                        <m:t>𝑑</m:t>
                      </m:r>
                      <m:nary>
                        <m:naryPr>
                          <m:chr m:val="∑"/>
                          <m:limLoc m:val="undOvr"/>
                          <m:supHide m:val="on"/>
                          <m:ctrlPr>
                            <a:rPr lang="zh-CN" altLang="zh-CN" i="1">
                              <a:latin typeface="Cambria Math"/>
                            </a:rPr>
                          </m:ctrlPr>
                        </m:naryPr>
                        <m:sub>
                          <m:sSub>
                            <m:sSubPr>
                              <m:ctrlPr>
                                <a:rPr lang="zh-CN" altLang="zh-CN" i="1">
                                  <a:latin typeface="Cambria Math"/>
                                </a:rPr>
                              </m:ctrlPr>
                            </m:sSubPr>
                            <m:e>
                              <m:r>
                                <a:rPr lang="en-US" altLang="zh-CN" i="1">
                                  <a:latin typeface="Cambria Math"/>
                                </a:rPr>
                                <m:t>𝑢</m:t>
                              </m:r>
                            </m:e>
                            <m:sub>
                              <m:r>
                                <a:rPr lang="en-US" altLang="zh-CN" i="1">
                                  <a:latin typeface="Cambria Math"/>
                                </a:rPr>
                                <m:t>𝑗</m:t>
                              </m:r>
                            </m:sub>
                          </m:sSub>
                          <m:r>
                            <a:rPr lang="en-US" altLang="zh-CN" i="1">
                              <a:latin typeface="Cambria Math"/>
                            </a:rPr>
                            <m:t>∈</m:t>
                          </m:r>
                          <m:sSup>
                            <m:sSupPr>
                              <m:ctrlPr>
                                <a:rPr lang="zh-CN" altLang="zh-CN" i="1">
                                  <a:latin typeface="Cambria Math"/>
                                </a:rPr>
                              </m:ctrlPr>
                            </m:sSupPr>
                            <m:e>
                              <m:r>
                                <a:rPr lang="en-US" altLang="zh-CN" i="1">
                                  <a:latin typeface="Cambria Math"/>
                                </a:rPr>
                                <m:t>𝑈</m:t>
                              </m:r>
                            </m:e>
                            <m:sup>
                              <m:r>
                                <a:rPr lang="en-US" altLang="zh-CN" i="1">
                                  <a:latin typeface="Cambria Math"/>
                                </a:rPr>
                                <m:t>′</m:t>
                              </m:r>
                            </m:sup>
                          </m:sSup>
                        </m:sub>
                        <m:sup/>
                        <m:e>
                          <m:r>
                            <a:rPr lang="en-US" altLang="zh-CN" i="1">
                              <a:latin typeface="Cambria Math"/>
                            </a:rPr>
                            <m:t>𝑠𝑖𝑚</m:t>
                          </m:r>
                          <m:d>
                            <m:dPr>
                              <m:ctrlPr>
                                <a:rPr lang="zh-CN" altLang="zh-CN" i="1">
                                  <a:latin typeface="Cambria Math"/>
                                </a:rPr>
                              </m:ctrlPr>
                            </m:dPr>
                            <m:e>
                              <m:sSub>
                                <m:sSubPr>
                                  <m:ctrlPr>
                                    <a:rPr lang="zh-CN" altLang="zh-CN" i="1">
                                      <a:latin typeface="Cambria Math"/>
                                    </a:rPr>
                                  </m:ctrlPr>
                                </m:sSubPr>
                                <m:e>
                                  <m:r>
                                    <a:rPr lang="en-US" altLang="zh-CN" i="1">
                                      <a:latin typeface="Cambria Math"/>
                                    </a:rPr>
                                    <m:t>𝑢</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𝑢</m:t>
                                  </m:r>
                                </m:e>
                                <m:sub>
                                  <m:r>
                                    <a:rPr lang="en-US" altLang="zh-CN" i="1">
                                      <a:latin typeface="Cambria Math"/>
                                    </a:rPr>
                                    <m:t>𝑗</m:t>
                                  </m:r>
                                </m:sub>
                              </m:sSub>
                            </m:e>
                          </m:d>
                        </m:e>
                      </m:nary>
                      <m:r>
                        <a:rPr lang="en-US" altLang="zh-CN" i="1">
                          <a:latin typeface="Cambria Math"/>
                        </a:rPr>
                        <m:t>×(</m:t>
                      </m:r>
                      <m:sSubSup>
                        <m:sSubSupPr>
                          <m:ctrlPr>
                            <a:rPr lang="zh-CN" altLang="zh-CN" i="1">
                              <a:latin typeface="Cambria Math"/>
                            </a:rPr>
                          </m:ctrlPr>
                        </m:sSubSupPr>
                        <m:e>
                          <m:r>
                            <a:rPr lang="en-US" altLang="zh-CN" i="1">
                              <a:latin typeface="Cambria Math"/>
                            </a:rPr>
                            <m:t>𝑟</m:t>
                          </m:r>
                        </m:e>
                        <m:sub>
                          <m:r>
                            <a:rPr lang="en-US" altLang="zh-CN" i="1">
                              <a:latin typeface="Cambria Math"/>
                            </a:rPr>
                            <m:t>𝑐</m:t>
                          </m:r>
                        </m:sub>
                        <m:sup>
                          <m:r>
                            <a:rPr lang="en-US" altLang="zh-CN" i="1">
                              <a:latin typeface="Cambria Math"/>
                            </a:rPr>
                            <m:t>𝑗</m:t>
                          </m:r>
                        </m:sup>
                      </m:sSubSup>
                      <m:r>
                        <a:rPr lang="en-US" altLang="zh-CN" i="1">
                          <a:latin typeface="Cambria Math"/>
                        </a:rPr>
                        <m:t>−</m:t>
                      </m:r>
                      <m:acc>
                        <m:accPr>
                          <m:chr m:val="̅"/>
                          <m:ctrlPr>
                            <a:rPr lang="zh-CN" altLang="zh-CN" i="1">
                              <a:latin typeface="Cambria Math"/>
                            </a:rPr>
                          </m:ctrlPr>
                        </m:accPr>
                        <m:e>
                          <m:sSup>
                            <m:sSupPr>
                              <m:ctrlPr>
                                <a:rPr lang="zh-CN" altLang="zh-CN" i="1">
                                  <a:latin typeface="Cambria Math"/>
                                </a:rPr>
                              </m:ctrlPr>
                            </m:sSupPr>
                            <m:e>
                              <m:r>
                                <a:rPr lang="en-US" altLang="zh-CN" i="1">
                                  <a:latin typeface="Cambria Math"/>
                                </a:rPr>
                                <m:t>𝑟</m:t>
                              </m:r>
                            </m:e>
                            <m:sup>
                              <m:r>
                                <a:rPr lang="en-US" altLang="zh-CN" i="1">
                                  <a:latin typeface="Cambria Math"/>
                                </a:rPr>
                                <m:t>𝑗</m:t>
                              </m:r>
                            </m:sup>
                          </m:sSup>
                        </m:e>
                      </m:acc>
                      <m:r>
                        <a:rPr lang="en-US" altLang="zh-CN" i="1">
                          <a:latin typeface="Cambria Math"/>
                        </a:rPr>
                        <m:t>)</m:t>
                      </m:r>
                    </m:oMath>
                  </m:oMathPara>
                </a14:m>
                <a:endParaRPr lang="zh-CN" altLang="en-US" dirty="0"/>
              </a:p>
            </p:txBody>
          </p:sp>
        </mc:Choice>
        <mc:Fallback xmlns="">
          <p:sp>
            <p:nvSpPr>
              <p:cNvPr id="4" name="Rectangle 3"/>
              <p:cNvSpPr>
                <a:spLocks noRot="1" noChangeAspect="1" noMove="1" noResize="1" noEditPoints="1" noAdjustHandles="1" noChangeArrowheads="1" noChangeShapeType="1" noTextEdit="1"/>
              </p:cNvSpPr>
              <p:nvPr/>
            </p:nvSpPr>
            <p:spPr>
              <a:xfrm>
                <a:off x="4191000" y="3688553"/>
                <a:ext cx="4081309" cy="883447"/>
              </a:xfrm>
              <a:prstGeom prst="rect">
                <a:avLst/>
              </a:prstGeom>
              <a:blipFill rotWithShape="1">
                <a:blip r:embed="rId2"/>
                <a:stretch>
                  <a:fillRect r="-1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62000" y="3843374"/>
                <a:ext cx="3200400" cy="14144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𝑀</m:t>
                      </m:r>
                      <m:r>
                        <a:rPr lang="en-US" altLang="zh-CN">
                          <a:latin typeface="Cambria Math"/>
                        </a:rPr>
                        <m:t>=</m:t>
                      </m:r>
                      <m:m>
                        <m:mPr>
                          <m:mcs>
                            <m:mc>
                              <m:mcPr>
                                <m:count m:val="2"/>
                                <m:mcJc m:val="center"/>
                              </m:mcPr>
                            </m:mc>
                          </m:mcs>
                          <m:ctrlPr>
                            <a:rPr lang="zh-CN" altLang="zh-CN" i="1">
                              <a:latin typeface="Cambria Math"/>
                            </a:rPr>
                          </m:ctrlPr>
                        </m:mPr>
                        <m:mr>
                          <m:e/>
                          <m:e>
                            <m:sSub>
                              <m:sSubPr>
                                <m:ctrlPr>
                                  <a:rPr lang="zh-CN" altLang="zh-CN" i="1">
                                    <a:latin typeface="Cambria Math"/>
                                  </a:rPr>
                                </m:ctrlPr>
                              </m:sSubPr>
                              <m:e>
                                <m:r>
                                  <a:rPr lang="en-US" altLang="zh-CN" i="1">
                                    <a:latin typeface="Cambria Math"/>
                                  </a:rPr>
                                  <m:t>𝑙</m:t>
                                </m:r>
                              </m:e>
                              <m:sub>
                                <m:r>
                                  <a:rPr lang="en-US" altLang="zh-CN" i="1">
                                    <a:latin typeface="Cambria Math"/>
                                  </a:rPr>
                                  <m:t>0</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1</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2</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3</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4</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0</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1</m:t>
                                            </m:r>
                                          </m:sub>
                                        </m:sSub>
                                      </m:e>
                                    </m:mr>
                                    <m:mr>
                                      <m:e>
                                        <m:sSub>
                                          <m:sSubPr>
                                            <m:ctrlPr>
                                              <a:rPr lang="zh-CN" altLang="zh-CN" i="1">
                                                <a:latin typeface="Cambria Math"/>
                                              </a:rPr>
                                            </m:ctrlPr>
                                          </m:sSubPr>
                                          <m:e>
                                            <m:r>
                                              <a:rPr lang="en-US" altLang="zh-CN" i="1">
                                                <a:latin typeface="Cambria Math"/>
                                              </a:rPr>
                                              <m:t>𝑢</m:t>
                                            </m:r>
                                          </m:e>
                                          <m:sub>
                                            <m:r>
                                              <a:rPr lang="en-US" altLang="zh-CN" i="1">
                                                <a:latin typeface="Cambria Math"/>
                                              </a:rPr>
                                              <m:t>2</m:t>
                                            </m:r>
                                          </m:sub>
                                        </m:sSub>
                                      </m:e>
                                    </m:mr>
                                  </m:m>
                                </m:e>
                              </m:mr>
                              <m:mr>
                                <m:e>
                                  <m:sSub>
                                    <m:sSubPr>
                                      <m:ctrlPr>
                                        <a:rPr lang="zh-CN" altLang="zh-CN" i="1">
                                          <a:latin typeface="Cambria Math"/>
                                        </a:rPr>
                                      </m:ctrlPr>
                                    </m:sSubPr>
                                    <m:e>
                                      <m:r>
                                        <a:rPr lang="en-US" altLang="zh-CN" i="1">
                                          <a:latin typeface="Cambria Math"/>
                                        </a:rPr>
                                        <m:t>𝑢</m:t>
                                      </m:r>
                                    </m:e>
                                    <m:sub>
                                      <m:r>
                                        <a:rPr lang="en-US" altLang="zh-CN" i="1">
                                          <a:latin typeface="Cambria Math"/>
                                        </a:rPr>
                                        <m:t>3</m:t>
                                      </m:r>
                                    </m:sub>
                                  </m:sSub>
                                </m:e>
                              </m:mr>
                            </m:m>
                          </m:e>
                          <m:e>
                            <m:d>
                              <m:dPr>
                                <m:begChr m:val="["/>
                                <m:endChr m:val="]"/>
                                <m:ctrlPr>
                                  <a:rPr lang="zh-CN" altLang="zh-CN" i="1">
                                    <a:latin typeface="Cambria Math"/>
                                  </a:rPr>
                                </m:ctrlPr>
                              </m:dPr>
                              <m:e>
                                <m:eqArr>
                                  <m:eqArrPr>
                                    <m:ctrlPr>
                                      <a:rPr lang="zh-CN" altLang="zh-CN" i="1">
                                        <a:latin typeface="Cambria Math"/>
                                      </a:rPr>
                                    </m:ctrlPr>
                                  </m:eqArrPr>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r>
                                                  <a:rPr lang="en-US" altLang="zh-CN">
                                                    <a:latin typeface="Cambria Math"/>
                                                  </a:rPr>
                                                  <m:t>0</m:t>
                                                </m:r>
                                              </m:e>
                                            </m:mr>
                                          </m:m>
                                        </m:e>
                                      </m:m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2</m:t>
                                                </m:r>
                                              </m:e>
                                              <m:e>
                                                <m:r>
                                                  <a:rPr lang="en-US" altLang="zh-CN">
                                                    <a:latin typeface="Cambria Math"/>
                                                  </a:rPr>
                                                  <m:t>0</m:t>
                                                </m:r>
                                              </m:e>
                                              <m:e>
                                                <m:r>
                                                  <a:rPr lang="en-US" altLang="zh-CN">
                                                    <a:latin typeface="Cambria Math"/>
                                                  </a:rPr>
                                                  <m:t>0</m:t>
                                                </m:r>
                                              </m:e>
                                            </m:mr>
                                          </m:m>
                                        </m:e>
                                      </m:mr>
                                    </m:m>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0</m:t>
                                                </m:r>
                                              </m:e>
                                              <m:e>
                                                <m:r>
                                                  <a:rPr lang="en-US" altLang="zh-CN">
                                                    <a:latin typeface="Cambria Math"/>
                                                  </a:rPr>
                                                  <m:t>2</m:t>
                                                </m:r>
                                              </m:e>
                                            </m:mr>
                                          </m:m>
                                        </m:e>
                                      </m:m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1</m:t>
                                                </m:r>
                                              </m:e>
                                              <m:e>
                                                <m:r>
                                                  <a:rPr lang="en-US" altLang="zh-CN">
                                                    <a:latin typeface="Cambria Math"/>
                                                  </a:rPr>
                                                  <m:t>1</m:t>
                                                </m:r>
                                              </m:e>
                                            </m:mr>
                                          </m:m>
                                        </m:e>
                                      </m:mr>
                                    </m:m>
                                  </m:e>
                                </m:eqArr>
                              </m:e>
                            </m:d>
                          </m:e>
                        </m:mr>
                      </m:m>
                    </m:oMath>
                  </m:oMathPara>
                </a14:m>
                <a:endParaRPr lang="zh-CN" altLang="en-US" dirty="0"/>
              </a:p>
            </p:txBody>
          </p:sp>
        </mc:Choice>
        <mc:Fallback xmlns="">
          <p:sp>
            <p:nvSpPr>
              <p:cNvPr id="5" name="Rectangle 4"/>
              <p:cNvSpPr>
                <a:spLocks noRot="1" noChangeAspect="1" noMove="1" noResize="1" noEditPoints="1" noAdjustHandles="1" noChangeArrowheads="1" noChangeShapeType="1" noTextEdit="1"/>
              </p:cNvSpPr>
              <p:nvPr/>
            </p:nvSpPr>
            <p:spPr>
              <a:xfrm>
                <a:off x="762000" y="3843374"/>
                <a:ext cx="3200400" cy="1414426"/>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191000" y="4400989"/>
                <a:ext cx="2761333" cy="552011"/>
              </a:xfrm>
              <a:prstGeom prst="rect">
                <a:avLst/>
              </a:prstGeom>
            </p:spPr>
            <p:txBody>
              <a:bodyPr wrap="none">
                <a:spAutoFit/>
              </a:bodyPr>
              <a:lstStyle/>
              <a:p>
                <a14:m>
                  <m:oMath xmlns:m="http://schemas.openxmlformats.org/officeDocument/2006/math">
                    <m:r>
                      <a:rPr lang="en-US" altLang="zh-CN" i="1">
                        <a:latin typeface="Cambria Math"/>
                      </a:rPr>
                      <m:t>𝑑</m:t>
                    </m:r>
                    <m:r>
                      <a:rPr lang="en-US" altLang="zh-CN" i="1">
                        <a:latin typeface="Cambria Math"/>
                      </a:rPr>
                      <m:t>=</m:t>
                    </m:r>
                    <m:f>
                      <m:fPr>
                        <m:ctrlPr>
                          <a:rPr lang="zh-CN" altLang="zh-CN" i="1">
                            <a:latin typeface="Cambria Math"/>
                          </a:rPr>
                        </m:ctrlPr>
                      </m:fPr>
                      <m:num>
                        <m:r>
                          <a:rPr lang="en-US" altLang="zh-CN" i="1">
                            <a:latin typeface="Cambria Math"/>
                          </a:rPr>
                          <m:t>1</m:t>
                        </m:r>
                      </m:num>
                      <m:den>
                        <m:r>
                          <a:rPr lang="en-US" altLang="zh-CN" i="1">
                            <a:latin typeface="Cambria Math"/>
                          </a:rPr>
                          <m:t>|</m:t>
                        </m:r>
                        <m:sSup>
                          <m:sSupPr>
                            <m:ctrlPr>
                              <a:rPr lang="zh-CN" altLang="zh-CN" i="1">
                                <a:latin typeface="Cambria Math"/>
                              </a:rPr>
                            </m:ctrlPr>
                          </m:sSupPr>
                          <m:e>
                            <m:r>
                              <a:rPr lang="en-US" altLang="zh-CN" i="1">
                                <a:latin typeface="Cambria Math"/>
                              </a:rPr>
                              <m:t>𝑈</m:t>
                            </m:r>
                          </m:e>
                          <m:sup>
                            <m:r>
                              <a:rPr lang="en-US" altLang="zh-CN" i="1">
                                <a:latin typeface="Cambria Math"/>
                              </a:rPr>
                              <m:t>′</m:t>
                            </m:r>
                          </m:sup>
                        </m:sSup>
                        <m:r>
                          <a:rPr lang="en-US" altLang="zh-CN" i="1">
                            <a:latin typeface="Cambria Math"/>
                          </a:rPr>
                          <m:t>|</m:t>
                        </m:r>
                      </m:den>
                    </m:f>
                    <m:nary>
                      <m:naryPr>
                        <m:chr m:val="∑"/>
                        <m:limLoc m:val="undOvr"/>
                        <m:supHide m:val="on"/>
                        <m:ctrlPr>
                          <a:rPr lang="zh-CN" altLang="zh-CN" i="1">
                            <a:latin typeface="Cambria Math"/>
                          </a:rPr>
                        </m:ctrlPr>
                      </m:naryPr>
                      <m:sub>
                        <m:sSub>
                          <m:sSubPr>
                            <m:ctrlPr>
                              <a:rPr lang="zh-CN" altLang="zh-CN" i="1">
                                <a:latin typeface="Cambria Math"/>
                              </a:rPr>
                            </m:ctrlPr>
                          </m:sSubPr>
                          <m:e>
                            <m:r>
                              <a:rPr lang="en-US" altLang="zh-CN" i="1">
                                <a:latin typeface="Cambria Math"/>
                              </a:rPr>
                              <m:t>𝑢</m:t>
                            </m:r>
                          </m:e>
                          <m:sub>
                            <m:r>
                              <a:rPr lang="en-US" altLang="zh-CN" i="1">
                                <a:latin typeface="Cambria Math"/>
                              </a:rPr>
                              <m:t>𝑗</m:t>
                            </m:r>
                          </m:sub>
                        </m:sSub>
                        <m:r>
                          <a:rPr lang="en-US" altLang="zh-CN" i="1">
                            <a:latin typeface="Cambria Math"/>
                          </a:rPr>
                          <m:t>∈</m:t>
                        </m:r>
                        <m:sSup>
                          <m:sSupPr>
                            <m:ctrlPr>
                              <a:rPr lang="zh-CN" altLang="zh-CN" i="1">
                                <a:latin typeface="Cambria Math"/>
                              </a:rPr>
                            </m:ctrlPr>
                          </m:sSupPr>
                          <m:e>
                            <m:r>
                              <a:rPr lang="en-US" altLang="zh-CN" i="1">
                                <a:latin typeface="Cambria Math"/>
                              </a:rPr>
                              <m:t>𝑈</m:t>
                            </m:r>
                          </m:e>
                          <m:sup>
                            <m:r>
                              <a:rPr lang="en-US" altLang="zh-CN" i="1">
                                <a:latin typeface="Cambria Math"/>
                              </a:rPr>
                              <m:t>′</m:t>
                            </m:r>
                          </m:sup>
                        </m:sSup>
                      </m:sub>
                      <m:sup/>
                      <m:e>
                        <m:r>
                          <a:rPr lang="en-US" altLang="zh-CN" i="1">
                            <a:latin typeface="Cambria Math"/>
                          </a:rPr>
                          <m:t>𝑠𝑖𝑚</m:t>
                        </m:r>
                        <m:d>
                          <m:dPr>
                            <m:ctrlPr>
                              <a:rPr lang="zh-CN" altLang="zh-CN" i="1">
                                <a:latin typeface="Cambria Math"/>
                              </a:rPr>
                            </m:ctrlPr>
                          </m:dPr>
                          <m:e>
                            <m:sSub>
                              <m:sSubPr>
                                <m:ctrlPr>
                                  <a:rPr lang="zh-CN" altLang="zh-CN" i="1">
                                    <a:latin typeface="Cambria Math"/>
                                  </a:rPr>
                                </m:ctrlPr>
                              </m:sSubPr>
                              <m:e>
                                <m:r>
                                  <a:rPr lang="en-US" altLang="zh-CN" i="1">
                                    <a:latin typeface="Cambria Math"/>
                                  </a:rPr>
                                  <m:t>𝑢</m:t>
                                </m:r>
                              </m:e>
                              <m:sub>
                                <m:r>
                                  <a:rPr lang="en-US" altLang="zh-CN" i="1">
                                    <a:latin typeface="Cambria Math"/>
                                  </a:rPr>
                                  <m:t>𝑘</m:t>
                                </m:r>
                              </m:sub>
                            </m:sSub>
                            <m:r>
                              <a:rPr lang="en-US" altLang="zh-CN" i="1">
                                <a:latin typeface="Cambria Math"/>
                              </a:rPr>
                              <m:t>,</m:t>
                            </m:r>
                            <m:sSub>
                              <m:sSubPr>
                                <m:ctrlPr>
                                  <a:rPr lang="zh-CN" altLang="zh-CN" i="1">
                                    <a:latin typeface="Cambria Math"/>
                                  </a:rPr>
                                </m:ctrlPr>
                              </m:sSubPr>
                              <m:e>
                                <m:r>
                                  <a:rPr lang="en-US" altLang="zh-CN" i="1">
                                    <a:latin typeface="Cambria Math"/>
                                  </a:rPr>
                                  <m:t>𝑢</m:t>
                                </m:r>
                              </m:e>
                              <m:sub>
                                <m:r>
                                  <a:rPr lang="en-US" altLang="zh-CN" i="1">
                                    <a:latin typeface="Cambria Math"/>
                                  </a:rPr>
                                  <m:t>𝑗</m:t>
                                </m:r>
                              </m:sub>
                            </m:sSub>
                          </m:e>
                        </m:d>
                      </m:e>
                    </m:nary>
                  </m:oMath>
                </a14:m>
                <a:r>
                  <a:rPr lang="en-US" altLang="zh-CN" dirty="0"/>
                  <a:t>; </a:t>
                </a:r>
                <a:endParaRPr lang="zh-CN" altLang="en-US" dirty="0"/>
              </a:p>
            </p:txBody>
          </p:sp>
        </mc:Choice>
        <mc:Fallback xmlns="">
          <p:sp>
            <p:nvSpPr>
              <p:cNvPr id="6" name="Rectangle 5"/>
              <p:cNvSpPr>
                <a:spLocks noRot="1" noChangeAspect="1" noMove="1" noResize="1" noEditPoints="1" noAdjustHandles="1" noChangeArrowheads="1" noChangeShapeType="1" noTextEdit="1"/>
              </p:cNvSpPr>
              <p:nvPr/>
            </p:nvSpPr>
            <p:spPr>
              <a:xfrm>
                <a:off x="4191000" y="4400989"/>
                <a:ext cx="2761333" cy="552011"/>
              </a:xfrm>
              <a:prstGeom prst="rect">
                <a:avLst/>
              </a:prstGeom>
              <a:blipFill rotWithShape="1">
                <a:blip r:embed="rId4"/>
                <a:stretch>
                  <a:fillRect t="-68132" r="-1106" b="-1021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191000" y="5013667"/>
                <a:ext cx="4011932" cy="548933"/>
              </a:xfrm>
              <a:prstGeom prst="rect">
                <a:avLst/>
              </a:prstGeom>
            </p:spPr>
            <p:txBody>
              <a:bodyPr wrap="none">
                <a:spAutoFit/>
              </a:bodyPr>
              <a:lstStyle/>
              <a:p>
                <a:r>
                  <a:rPr lang="zh-CN" altLang="zh-CN" dirty="0"/>
                  <a:t> </a:t>
                </a:r>
                <a14:m>
                  <m:oMath xmlns:m="http://schemas.openxmlformats.org/officeDocument/2006/math">
                    <m:acc>
                      <m:accPr>
                        <m:chr m:val="̅"/>
                        <m:ctrlPr>
                          <a:rPr lang="zh-CN" altLang="zh-CN" i="1">
                            <a:latin typeface="Cambria Math"/>
                          </a:rPr>
                        </m:ctrlPr>
                      </m:accPr>
                      <m:e>
                        <m:sSup>
                          <m:sSupPr>
                            <m:ctrlPr>
                              <a:rPr lang="zh-CN" altLang="zh-CN" i="1">
                                <a:latin typeface="Cambria Math"/>
                              </a:rPr>
                            </m:ctrlPr>
                          </m:sSupPr>
                          <m:e>
                            <m:r>
                              <a:rPr lang="en-US" altLang="zh-CN" i="1">
                                <a:latin typeface="Cambria Math"/>
                              </a:rPr>
                              <m:t>𝑟</m:t>
                            </m:r>
                          </m:e>
                          <m:sup>
                            <m:r>
                              <a:rPr lang="en-US" altLang="zh-CN" i="1">
                                <a:latin typeface="Cambria Math"/>
                              </a:rPr>
                              <m:t>𝑘</m:t>
                            </m:r>
                          </m:sup>
                        </m:sSup>
                      </m:e>
                    </m:acc>
                    <m:r>
                      <a:rPr lang="en-US" altLang="zh-CN" i="1">
                        <a:latin typeface="Cambria Math"/>
                      </a:rPr>
                      <m:t>=</m:t>
                    </m:r>
                    <m:f>
                      <m:fPr>
                        <m:ctrlPr>
                          <a:rPr lang="zh-CN" altLang="zh-CN" i="1">
                            <a:latin typeface="Cambria Math"/>
                          </a:rPr>
                        </m:ctrlPr>
                      </m:fPr>
                      <m:num>
                        <m:r>
                          <a:rPr lang="en-US" altLang="zh-CN" i="1">
                            <a:latin typeface="Cambria Math"/>
                          </a:rPr>
                          <m:t>1</m:t>
                        </m:r>
                      </m:num>
                      <m:den>
                        <m:r>
                          <a:rPr lang="en-US" altLang="zh-CN" i="1">
                            <a:latin typeface="Cambria Math"/>
                          </a:rPr>
                          <m:t>|</m:t>
                        </m:r>
                        <m:sSup>
                          <m:sSupPr>
                            <m:ctrlPr>
                              <a:rPr lang="zh-CN" altLang="zh-CN" i="1">
                                <a:latin typeface="Cambria Math"/>
                              </a:rPr>
                            </m:ctrlPr>
                          </m:sSupPr>
                          <m:e>
                            <m:r>
                              <a:rPr lang="en-US" altLang="zh-CN" i="1">
                                <a:latin typeface="Cambria Math"/>
                              </a:rPr>
                              <m:t>𝐶</m:t>
                            </m:r>
                          </m:e>
                          <m:sup>
                            <m:r>
                              <a:rPr lang="en-US" altLang="zh-CN" i="1">
                                <a:latin typeface="Cambria Math"/>
                              </a:rPr>
                              <m:t>′</m:t>
                            </m:r>
                          </m:sup>
                        </m:sSup>
                        <m:r>
                          <a:rPr lang="en-US" altLang="zh-CN" i="1">
                            <a:latin typeface="Cambria Math"/>
                          </a:rPr>
                          <m:t>|</m:t>
                        </m:r>
                      </m:den>
                    </m:f>
                    <m:nary>
                      <m:naryPr>
                        <m:chr m:val="∑"/>
                        <m:limLoc m:val="undOvr"/>
                        <m:supHide m:val="on"/>
                        <m:ctrlPr>
                          <a:rPr lang="zh-CN" altLang="zh-CN" i="1">
                            <a:latin typeface="Cambria Math"/>
                          </a:rPr>
                        </m:ctrlPr>
                      </m:naryPr>
                      <m:sub>
                        <m:r>
                          <a:rPr lang="en-US" altLang="zh-CN" i="1">
                            <a:latin typeface="Cambria Math"/>
                          </a:rPr>
                          <m:t>𝑐</m:t>
                        </m:r>
                        <m:r>
                          <a:rPr lang="en-US" altLang="zh-CN" i="1">
                            <a:latin typeface="Cambria Math"/>
                          </a:rPr>
                          <m:t>∈</m:t>
                        </m:r>
                        <m:sSup>
                          <m:sSupPr>
                            <m:ctrlPr>
                              <a:rPr lang="zh-CN" altLang="zh-CN" i="1">
                                <a:latin typeface="Cambria Math"/>
                              </a:rPr>
                            </m:ctrlPr>
                          </m:sSupPr>
                          <m:e>
                            <m:r>
                              <a:rPr lang="en-US" altLang="zh-CN" i="1">
                                <a:latin typeface="Cambria Math"/>
                              </a:rPr>
                              <m:t>𝐶</m:t>
                            </m:r>
                          </m:e>
                          <m:sup>
                            <m:r>
                              <a:rPr lang="en-US" altLang="zh-CN" i="1">
                                <a:latin typeface="Cambria Math"/>
                              </a:rPr>
                              <m:t>′</m:t>
                            </m:r>
                          </m:sup>
                        </m:sSup>
                      </m:sub>
                      <m:sup/>
                      <m:e>
                        <m:sSubSup>
                          <m:sSubSupPr>
                            <m:ctrlPr>
                              <a:rPr lang="zh-CN" altLang="zh-CN" i="1">
                                <a:latin typeface="Cambria Math"/>
                              </a:rPr>
                            </m:ctrlPr>
                          </m:sSubSupPr>
                          <m:e>
                            <m:r>
                              <a:rPr lang="en-US" altLang="zh-CN" i="1">
                                <a:latin typeface="Cambria Math"/>
                              </a:rPr>
                              <m:t>𝑟</m:t>
                            </m:r>
                          </m:e>
                          <m:sub>
                            <m:r>
                              <a:rPr lang="en-US" altLang="zh-CN" i="1">
                                <a:latin typeface="Cambria Math"/>
                              </a:rPr>
                              <m:t>𝑐</m:t>
                            </m:r>
                          </m:sub>
                          <m:sup>
                            <m:r>
                              <a:rPr lang="en-US" altLang="zh-CN" i="1">
                                <a:latin typeface="Cambria Math"/>
                              </a:rPr>
                              <m:t>𝑘</m:t>
                            </m:r>
                          </m:sup>
                        </m:sSubSup>
                      </m:e>
                    </m:nary>
                    <m:r>
                      <a:rPr lang="en-US" altLang="zh-CN" i="1">
                        <a:latin typeface="Cambria Math"/>
                      </a:rPr>
                      <m:t>,</m:t>
                    </m:r>
                  </m:oMath>
                </a14:m>
                <a:r>
                  <a:rPr lang="en-US" altLang="zh-CN" dirty="0"/>
                  <a:t>  </a:t>
                </a:r>
                <a14:m>
                  <m:oMath xmlns:m="http://schemas.openxmlformats.org/officeDocument/2006/math">
                    <m:sSup>
                      <m:sSupPr>
                        <m:ctrlPr>
                          <a:rPr lang="zh-CN" altLang="zh-CN" i="1">
                            <a:latin typeface="Cambria Math"/>
                          </a:rPr>
                        </m:ctrlPr>
                      </m:sSupPr>
                      <m:e>
                        <m:r>
                          <a:rPr lang="en-US" altLang="zh-CN" i="1">
                            <a:latin typeface="Cambria Math"/>
                          </a:rPr>
                          <m:t>𝐶</m:t>
                        </m:r>
                      </m:e>
                      <m:sup>
                        <m:r>
                          <a:rPr lang="en-US" altLang="zh-CN" i="1">
                            <a:latin typeface="Cambria Math"/>
                          </a:rPr>
                          <m:t>′</m:t>
                        </m:r>
                      </m:sup>
                    </m:sSup>
                    <m:r>
                      <a:rPr lang="en-US" altLang="zh-CN" i="1">
                        <a:latin typeface="Cambria Math"/>
                      </a:rPr>
                      <m:t>={</m:t>
                    </m:r>
                    <m:r>
                      <a:rPr lang="en-US" altLang="zh-CN" i="1">
                        <a:latin typeface="Cambria Math"/>
                      </a:rPr>
                      <m:t>𝑐</m:t>
                    </m:r>
                    <m:r>
                      <a:rPr lang="en-US" altLang="zh-CN" i="1">
                        <a:latin typeface="Cambria Math"/>
                      </a:rPr>
                      <m:t>∈</m:t>
                    </m:r>
                    <m:sSub>
                      <m:sSubPr>
                        <m:ctrlPr>
                          <a:rPr lang="zh-CN" altLang="zh-CN" i="1">
                            <a:latin typeface="Cambria Math"/>
                          </a:rPr>
                        </m:ctrlPr>
                      </m:sSubPr>
                      <m:e>
                        <m:r>
                          <a:rPr lang="en-US" altLang="zh-CN" i="1">
                            <a:latin typeface="Cambria Math"/>
                          </a:rPr>
                          <m:t>𝐶</m:t>
                        </m:r>
                      </m:e>
                      <m:sub>
                        <m:r>
                          <a:rPr lang="en-US" altLang="zh-CN" i="1">
                            <a:latin typeface="Cambria Math"/>
                          </a:rPr>
                          <m:t>𝑖</m:t>
                        </m:r>
                      </m:sub>
                    </m:sSub>
                    <m:r>
                      <a:rPr lang="en-US" altLang="zh-CN" i="1">
                        <a:latin typeface="Cambria Math"/>
                      </a:rPr>
                      <m:t>|</m:t>
                    </m:r>
                    <m:sSubSup>
                      <m:sSubSupPr>
                        <m:ctrlPr>
                          <a:rPr lang="zh-CN" altLang="zh-CN" i="1">
                            <a:latin typeface="Cambria Math"/>
                          </a:rPr>
                        </m:ctrlPr>
                      </m:sSubSupPr>
                      <m:e>
                        <m:r>
                          <a:rPr lang="en-US" altLang="zh-CN" i="1">
                            <a:latin typeface="Cambria Math"/>
                          </a:rPr>
                          <m:t>𝑟</m:t>
                        </m:r>
                      </m:e>
                      <m:sub>
                        <m:r>
                          <a:rPr lang="en-US" altLang="zh-CN" i="1">
                            <a:latin typeface="Cambria Math"/>
                          </a:rPr>
                          <m:t>𝑐</m:t>
                        </m:r>
                      </m:sub>
                      <m:sup>
                        <m:r>
                          <a:rPr lang="en-US" altLang="zh-CN" i="1">
                            <a:latin typeface="Cambria Math"/>
                          </a:rPr>
                          <m:t>𝑘</m:t>
                        </m:r>
                      </m:sup>
                    </m:sSubSup>
                    <m:r>
                      <a:rPr lang="en-US" altLang="zh-CN" i="1">
                        <a:latin typeface="Cambria Math"/>
                      </a:rPr>
                      <m:t>≠∅}</m:t>
                    </m:r>
                  </m:oMath>
                </a14:m>
                <a:r>
                  <a:rPr lang="en-US" altLang="zh-CN" dirty="0"/>
                  <a:t>;</a:t>
                </a:r>
                <a:endParaRPr lang="zh-CN" altLang="en-US" dirty="0"/>
              </a:p>
            </p:txBody>
          </p:sp>
        </mc:Choice>
        <mc:Fallback xmlns="">
          <p:sp>
            <p:nvSpPr>
              <p:cNvPr id="7" name="Rectangle 6"/>
              <p:cNvSpPr>
                <a:spLocks noRot="1" noChangeAspect="1" noMove="1" noResize="1" noEditPoints="1" noAdjustHandles="1" noChangeArrowheads="1" noChangeShapeType="1" noTextEdit="1"/>
              </p:cNvSpPr>
              <p:nvPr/>
            </p:nvSpPr>
            <p:spPr>
              <a:xfrm>
                <a:off x="4191000" y="5013667"/>
                <a:ext cx="4011932" cy="548933"/>
              </a:xfrm>
              <a:prstGeom prst="rect">
                <a:avLst/>
              </a:prstGeom>
              <a:blipFill rotWithShape="1">
                <a:blip r:embed="rId5"/>
                <a:stretch>
                  <a:fillRect t="-68132" r="-304" b="-102198"/>
                </a:stretch>
              </a:blipFill>
            </p:spPr>
            <p:txBody>
              <a:bodyPr/>
              <a:lstStyle/>
              <a:p>
                <a:r>
                  <a:rPr lang="zh-CN" altLang="en-US">
                    <a:noFill/>
                  </a:rPr>
                  <a:t> </a:t>
                </a:r>
              </a:p>
            </p:txBody>
          </p:sp>
        </mc:Fallback>
      </mc:AlternateContent>
      <p:sp>
        <p:nvSpPr>
          <p:cNvPr id="8" name="Rectangle 7"/>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–personalized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9388105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600" dirty="0"/>
              <a:t>User-based collaborative filtering for personalized location recommendation</a:t>
            </a:r>
            <a:endParaRPr lang="zh-CN" altLang="en-US" sz="3600" dirty="0"/>
          </a:p>
        </p:txBody>
      </p:sp>
      <p:sp>
        <p:nvSpPr>
          <p:cNvPr id="3" name="Content Placeholder 2"/>
          <p:cNvSpPr>
            <a:spLocks noGrp="1"/>
          </p:cNvSpPr>
          <p:nvPr>
            <p:ph idx="1"/>
          </p:nvPr>
        </p:nvSpPr>
        <p:spPr/>
        <p:txBody>
          <a:bodyPr/>
          <a:lstStyle/>
          <a:p>
            <a:r>
              <a:rPr lang="en-US" altLang="zh-CN" sz="2400" dirty="0"/>
              <a:t>Disadvantages (given sufficient data)</a:t>
            </a:r>
          </a:p>
          <a:p>
            <a:pPr lvl="1"/>
            <a:r>
              <a:rPr lang="en-US" altLang="zh-CN" sz="2000" dirty="0"/>
              <a:t>Heavy computational </a:t>
            </a:r>
            <a:r>
              <a:rPr lang="en-US" altLang="zh-CN" sz="2000" dirty="0" smtClean="0"/>
              <a:t>loads given a huge number of users</a:t>
            </a:r>
            <a:endParaRPr lang="en-US" altLang="zh-CN" sz="2000" dirty="0"/>
          </a:p>
          <a:p>
            <a:pPr lvl="1"/>
            <a:r>
              <a:rPr lang="en-US" altLang="zh-CN" sz="2000" dirty="0"/>
              <a:t>Poor </a:t>
            </a:r>
            <a:r>
              <a:rPr lang="en-US" altLang="zh-CN" sz="2000" dirty="0" smtClean="0"/>
              <a:t>scalability (new users)	</a:t>
            </a:r>
          </a:p>
          <a:p>
            <a:r>
              <a:rPr lang="en-US" altLang="zh-CN" sz="2400" dirty="0" smtClean="0"/>
              <a:t>Try item-based CF model</a:t>
            </a:r>
            <a:endParaRPr lang="zh-CN" altLang="en-US" sz="2400" dirty="0"/>
          </a:p>
          <a:p>
            <a:endParaRPr lang="zh-CN" altLang="en-US" dirty="0"/>
          </a:p>
        </p:txBody>
      </p:sp>
      <p:sp>
        <p:nvSpPr>
          <p:cNvPr id="4" name="Rectangle 3"/>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–personalized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4386891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C:\Users\yuzheng\Desktop\building\xinsrc_59212041708329683581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 y="446"/>
            <a:ext cx="6028986" cy="38384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51766.com/img/1001/1212629332724.jpg"/>
          <p:cNvPicPr>
            <a:picLocks noChangeAspect="1" noChangeArrowheads="1"/>
          </p:cNvPicPr>
          <p:nvPr/>
        </p:nvPicPr>
        <p:blipFill rotWithShape="1">
          <a:blip r:embed="rId3">
            <a:extLst>
              <a:ext uri="{28A0092B-C50C-407E-A947-70E740481C1C}">
                <a14:useLocalDpi xmlns:a14="http://schemas.microsoft.com/office/drawing/2010/main" val="0"/>
              </a:ext>
            </a:extLst>
          </a:blip>
          <a:srcRect l="8404" r="7691" b="12969"/>
          <a:stretch/>
        </p:blipFill>
        <p:spPr bwMode="auto">
          <a:xfrm>
            <a:off x="6096000" y="4635828"/>
            <a:ext cx="3048001" cy="22267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p1.cncnimg.cn/lxs/883/883321_1.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5"/>
          <a:stretch/>
        </p:blipFill>
        <p:spPr bwMode="auto">
          <a:xfrm>
            <a:off x="6095886" y="446"/>
            <a:ext cx="3048114" cy="224942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itravelqq.com/uploadfile/2011/0128/20110128093139835.jpg"/>
          <p:cNvPicPr>
            <a:picLocks noChangeAspect="1" noChangeArrowheads="1"/>
          </p:cNvPicPr>
          <p:nvPr/>
        </p:nvPicPr>
        <p:blipFill rotWithShape="1">
          <a:blip r:embed="rId5">
            <a:extLst>
              <a:ext uri="{28A0092B-C50C-407E-A947-70E740481C1C}">
                <a14:useLocalDpi xmlns:a14="http://schemas.microsoft.com/office/drawing/2010/main" val="0"/>
              </a:ext>
            </a:extLst>
          </a:blip>
          <a:srcRect l="12511"/>
          <a:stretch/>
        </p:blipFill>
        <p:spPr bwMode="auto">
          <a:xfrm>
            <a:off x="6096000" y="2313299"/>
            <a:ext cx="3048002" cy="2264506"/>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new.21fd.cn/uploads/allimg/110728/33_110728112552_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9" y="3904569"/>
            <a:ext cx="6029932" cy="2972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3882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00"/>
            <a:ext cx="8153400" cy="1470025"/>
          </a:xfrm>
        </p:spPr>
        <p:txBody>
          <a:bodyPr vert="horz" lIns="91440" tIns="45720" rIns="91440" bIns="45720" rtlCol="0" anchor="ctr">
            <a:noAutofit/>
          </a:bodyPr>
          <a:lstStyle/>
          <a:p>
            <a:pPr lvl="2" algn="ctr"/>
            <a:r>
              <a:rPr lang="en-US" altLang="zh-CN" sz="3600" dirty="0"/>
              <a:t>Item-based collaborative filtering for personalized location recommendation</a:t>
            </a:r>
          </a:p>
        </p:txBody>
      </p:sp>
      <p:sp>
        <p:nvSpPr>
          <p:cNvPr id="4" name="Subtitle 3"/>
          <p:cNvSpPr>
            <a:spLocks noGrp="1"/>
          </p:cNvSpPr>
          <p:nvPr>
            <p:ph type="subTitle" idx="1"/>
          </p:nvPr>
        </p:nvSpPr>
        <p:spPr>
          <a:xfrm>
            <a:off x="990600" y="3886200"/>
            <a:ext cx="7162800" cy="1752600"/>
          </a:xfrm>
        </p:spPr>
        <p:txBody>
          <a:bodyPr>
            <a:normAutofit/>
          </a:bodyPr>
          <a:lstStyle/>
          <a:p>
            <a:pPr algn="just"/>
            <a:r>
              <a:rPr lang="en-US" altLang="zh-CN" sz="1800" dirty="0" smtClean="0">
                <a:solidFill>
                  <a:schemeClr val="tx1">
                    <a:lumMod val="65000"/>
                    <a:lumOff val="35000"/>
                  </a:schemeClr>
                </a:solidFill>
              </a:rPr>
              <a:t>[1] Yu </a:t>
            </a:r>
            <a:r>
              <a:rPr lang="en-US" altLang="zh-CN" sz="1800" dirty="0">
                <a:solidFill>
                  <a:schemeClr val="tx1">
                    <a:lumMod val="65000"/>
                    <a:lumOff val="35000"/>
                  </a:schemeClr>
                </a:solidFill>
              </a:rPr>
              <a:t>Zheng, Xing Xie. </a:t>
            </a:r>
            <a:r>
              <a:rPr lang="en-US" altLang="zh-CN" sz="1800" dirty="0">
                <a:solidFill>
                  <a:schemeClr val="tx1">
                    <a:lumMod val="65000"/>
                    <a:lumOff val="35000"/>
                  </a:schemeClr>
                </a:solidFill>
                <a:hlinkClick r:id="rId2" action="ppaction://hlinkfile"/>
              </a:rPr>
              <a:t>Learning Location Correlation from GPS trajectories</a:t>
            </a:r>
            <a:r>
              <a:rPr lang="en-US" altLang="zh-CN" sz="1800" dirty="0">
                <a:solidFill>
                  <a:schemeClr val="tx1">
                    <a:lumMod val="65000"/>
                    <a:lumOff val="35000"/>
                  </a:schemeClr>
                </a:solidFill>
              </a:rPr>
              <a:t>. Short paper (6 pages), In </a:t>
            </a:r>
            <a:r>
              <a:rPr lang="en-US" altLang="zh-CN" sz="1800" dirty="0" smtClean="0">
                <a:solidFill>
                  <a:schemeClr val="tx1">
                    <a:lumMod val="65000"/>
                    <a:lumOff val="35000"/>
                  </a:schemeClr>
                </a:solidFill>
              </a:rPr>
              <a:t>MDM 2010.</a:t>
            </a:r>
            <a:endParaRPr lang="en-US" altLang="zh-CN" sz="1800" dirty="0">
              <a:solidFill>
                <a:schemeClr val="tx1">
                  <a:lumMod val="65000"/>
                  <a:lumOff val="35000"/>
                </a:schemeClr>
              </a:solidFill>
            </a:endParaRPr>
          </a:p>
          <a:p>
            <a:pPr algn="just"/>
            <a:r>
              <a:rPr lang="en-US" altLang="zh-CN" sz="1800" dirty="0" smtClean="0">
                <a:solidFill>
                  <a:schemeClr val="tx1">
                    <a:lumMod val="65000"/>
                    <a:lumOff val="35000"/>
                  </a:schemeClr>
                </a:solidFill>
              </a:rPr>
              <a:t>[2] Yu </a:t>
            </a:r>
            <a:r>
              <a:rPr lang="en-US" altLang="zh-CN" sz="1800" dirty="0">
                <a:solidFill>
                  <a:schemeClr val="tx1">
                    <a:lumMod val="65000"/>
                    <a:lumOff val="35000"/>
                  </a:schemeClr>
                </a:solidFill>
              </a:rPr>
              <a:t>Zheng, Xing Xie. </a:t>
            </a:r>
            <a:r>
              <a:rPr lang="en-US" altLang="zh-CN" sz="1800" dirty="0">
                <a:solidFill>
                  <a:schemeClr val="tx1">
                    <a:lumMod val="65000"/>
                    <a:lumOff val="35000"/>
                  </a:schemeClr>
                </a:solidFill>
                <a:hlinkClick r:id="rId3" action="ppaction://hlinkfile"/>
              </a:rPr>
              <a:t>Learning travel recommendations from user-generated GPS traces</a:t>
            </a:r>
            <a:r>
              <a:rPr lang="en-US" altLang="zh-CN" sz="1800" dirty="0">
                <a:solidFill>
                  <a:schemeClr val="tx1">
                    <a:lumMod val="65000"/>
                    <a:lumOff val="35000"/>
                  </a:schemeClr>
                </a:solidFill>
              </a:rPr>
              <a:t>. In ACM Transaction on Intelligent Systems and Technology </a:t>
            </a:r>
            <a:r>
              <a:rPr lang="en-US" altLang="zh-CN" sz="1800" dirty="0" smtClean="0">
                <a:solidFill>
                  <a:schemeClr val="tx1">
                    <a:lumMod val="65000"/>
                    <a:lumOff val="35000"/>
                  </a:schemeClr>
                </a:solidFill>
              </a:rPr>
              <a:t>, </a:t>
            </a:r>
            <a:r>
              <a:rPr lang="en-US" altLang="zh-CN" sz="1800" dirty="0">
                <a:solidFill>
                  <a:schemeClr val="tx1">
                    <a:lumMod val="65000"/>
                    <a:lumOff val="35000"/>
                  </a:schemeClr>
                </a:solidFill>
              </a:rPr>
              <a:t>2(1), 2-19.</a:t>
            </a:r>
          </a:p>
          <a:p>
            <a:pPr algn="just"/>
            <a:endParaRPr lang="zh-CN" altLang="en-US" sz="1800" dirty="0">
              <a:solidFill>
                <a:schemeClr val="tx1">
                  <a:lumMod val="65000"/>
                  <a:lumOff val="35000"/>
                </a:schemeClr>
              </a:solidFill>
            </a:endParaRPr>
          </a:p>
        </p:txBody>
      </p:sp>
      <p:sp>
        <p:nvSpPr>
          <p:cNvPr id="5" name="Rectangle 4"/>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–personalized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2406605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Autofit/>
          </a:bodyPr>
          <a:lstStyle/>
          <a:p>
            <a:r>
              <a:rPr lang="en-US" altLang="zh-CN" sz="3200" dirty="0"/>
              <a:t>Item-based collaborative filtering for personalized location recommendation</a:t>
            </a:r>
            <a:endParaRPr lang="zh-CN" altLang="en-US" sz="3200" dirty="0"/>
          </a:p>
        </p:txBody>
      </p:sp>
      <p:sp>
        <p:nvSpPr>
          <p:cNvPr id="3" name="Content Placeholder 2"/>
          <p:cNvSpPr>
            <a:spLocks noGrp="1"/>
          </p:cNvSpPr>
          <p:nvPr>
            <p:ph idx="1"/>
          </p:nvPr>
        </p:nvSpPr>
        <p:spPr>
          <a:xfrm>
            <a:off x="457200" y="1874837"/>
            <a:ext cx="8229600" cy="4525963"/>
          </a:xfrm>
        </p:spPr>
        <p:txBody>
          <a:bodyPr>
            <a:normAutofit/>
          </a:bodyPr>
          <a:lstStyle/>
          <a:p>
            <a:r>
              <a:rPr lang="en-US" altLang="zh-CN" sz="2400" dirty="0" smtClean="0"/>
              <a:t>Methodology</a:t>
            </a:r>
          </a:p>
          <a:p>
            <a:pPr lvl="1"/>
            <a:r>
              <a:rPr lang="en-US" altLang="zh-CN" sz="2000" dirty="0" smtClean="0"/>
              <a:t>Identify the correlation between two items by user ratings</a:t>
            </a:r>
          </a:p>
          <a:p>
            <a:pPr lvl="1"/>
            <a:r>
              <a:rPr lang="en-US" altLang="zh-CN" sz="2000" dirty="0" smtClean="0"/>
              <a:t>Infer the vacant ratings using the item correlation</a:t>
            </a:r>
          </a:p>
          <a:p>
            <a:pPr lvl="1"/>
            <a:r>
              <a:rPr lang="en-US" altLang="zh-CN" sz="2000" dirty="0" smtClean="0"/>
              <a:t>Slope One algorithm </a:t>
            </a:r>
          </a:p>
          <a:p>
            <a:r>
              <a:rPr lang="en-US" altLang="zh-CN" sz="2400" dirty="0" smtClean="0"/>
              <a:t>Advantages</a:t>
            </a:r>
          </a:p>
          <a:p>
            <a:pPr lvl="1"/>
            <a:r>
              <a:rPr lang="en-US" altLang="zh-CN" sz="2000" dirty="0" smtClean="0"/>
              <a:t>#. of Items &lt; #. of users</a:t>
            </a:r>
            <a:endParaRPr lang="en-US" altLang="zh-CN" sz="2000" dirty="0"/>
          </a:p>
          <a:p>
            <a:pPr lvl="1"/>
            <a:r>
              <a:rPr lang="en-US" altLang="zh-CN" sz="2000" dirty="0" smtClean="0"/>
              <a:t>Fast and scalable</a:t>
            </a:r>
          </a:p>
        </p:txBody>
      </p:sp>
      <mc:AlternateContent xmlns:mc="http://schemas.openxmlformats.org/markup-compatibility/2006" xmlns:a14="http://schemas.microsoft.com/office/drawing/2010/main">
        <mc:Choice Requires="a14">
          <p:sp>
            <p:nvSpPr>
              <p:cNvPr id="5" name="Rectangle 4"/>
              <p:cNvSpPr/>
              <p:nvPr/>
            </p:nvSpPr>
            <p:spPr>
              <a:xfrm>
                <a:off x="4724400" y="3462374"/>
                <a:ext cx="3200400" cy="14144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𝑀</m:t>
                      </m:r>
                      <m:r>
                        <a:rPr lang="en-US" altLang="zh-CN">
                          <a:latin typeface="Cambria Math"/>
                        </a:rPr>
                        <m:t>=</m:t>
                      </m:r>
                      <m:m>
                        <m:mPr>
                          <m:mcs>
                            <m:mc>
                              <m:mcPr>
                                <m:count m:val="2"/>
                                <m:mcJc m:val="center"/>
                              </m:mcPr>
                            </m:mc>
                          </m:mcs>
                          <m:ctrlPr>
                            <a:rPr lang="zh-CN" altLang="zh-CN" i="1">
                              <a:latin typeface="Cambria Math"/>
                            </a:rPr>
                          </m:ctrlPr>
                        </m:mPr>
                        <m:mr>
                          <m:e/>
                          <m:e>
                            <m:sSub>
                              <m:sSubPr>
                                <m:ctrlPr>
                                  <a:rPr lang="zh-CN" altLang="zh-CN" i="1">
                                    <a:latin typeface="Cambria Math"/>
                                  </a:rPr>
                                </m:ctrlPr>
                              </m:sSubPr>
                              <m:e>
                                <m:r>
                                  <a:rPr lang="en-US" altLang="zh-CN" i="1">
                                    <a:latin typeface="Cambria Math"/>
                                  </a:rPr>
                                  <m:t>𝑙</m:t>
                                </m:r>
                              </m:e>
                              <m:sub>
                                <m:r>
                                  <a:rPr lang="en-US" altLang="zh-CN" i="1">
                                    <a:latin typeface="Cambria Math"/>
                                  </a:rPr>
                                  <m:t>0</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1</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2</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3</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4</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0</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1</m:t>
                                            </m:r>
                                          </m:sub>
                                        </m:sSub>
                                      </m:e>
                                    </m:mr>
                                    <m:mr>
                                      <m:e>
                                        <m:sSub>
                                          <m:sSubPr>
                                            <m:ctrlPr>
                                              <a:rPr lang="zh-CN" altLang="zh-CN" i="1">
                                                <a:latin typeface="Cambria Math"/>
                                              </a:rPr>
                                            </m:ctrlPr>
                                          </m:sSubPr>
                                          <m:e>
                                            <m:r>
                                              <a:rPr lang="en-US" altLang="zh-CN" i="1">
                                                <a:latin typeface="Cambria Math"/>
                                              </a:rPr>
                                              <m:t>𝑢</m:t>
                                            </m:r>
                                          </m:e>
                                          <m:sub>
                                            <m:r>
                                              <a:rPr lang="en-US" altLang="zh-CN" i="1">
                                                <a:latin typeface="Cambria Math"/>
                                              </a:rPr>
                                              <m:t>2</m:t>
                                            </m:r>
                                          </m:sub>
                                        </m:sSub>
                                      </m:e>
                                    </m:mr>
                                  </m:m>
                                </m:e>
                              </m:mr>
                              <m:mr>
                                <m:e>
                                  <m:sSub>
                                    <m:sSubPr>
                                      <m:ctrlPr>
                                        <a:rPr lang="zh-CN" altLang="zh-CN" i="1">
                                          <a:latin typeface="Cambria Math"/>
                                        </a:rPr>
                                      </m:ctrlPr>
                                    </m:sSubPr>
                                    <m:e>
                                      <m:r>
                                        <a:rPr lang="en-US" altLang="zh-CN" i="1">
                                          <a:latin typeface="Cambria Math"/>
                                        </a:rPr>
                                        <m:t>𝑢</m:t>
                                      </m:r>
                                    </m:e>
                                    <m:sub>
                                      <m:r>
                                        <a:rPr lang="en-US" altLang="zh-CN" i="1">
                                          <a:latin typeface="Cambria Math"/>
                                        </a:rPr>
                                        <m:t>3</m:t>
                                      </m:r>
                                    </m:sub>
                                  </m:sSub>
                                </m:e>
                              </m:mr>
                            </m:m>
                          </m:e>
                          <m:e>
                            <m:d>
                              <m:dPr>
                                <m:begChr m:val="["/>
                                <m:endChr m:val="]"/>
                                <m:ctrlPr>
                                  <a:rPr lang="zh-CN" altLang="zh-CN" i="1">
                                    <a:latin typeface="Cambria Math"/>
                                  </a:rPr>
                                </m:ctrlPr>
                              </m:dPr>
                              <m:e>
                                <m:eqArr>
                                  <m:eqArrPr>
                                    <m:ctrlPr>
                                      <a:rPr lang="zh-CN" altLang="zh-CN" i="1">
                                        <a:latin typeface="Cambria Math"/>
                                      </a:rPr>
                                    </m:ctrlPr>
                                  </m:eqArrPr>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r>
                                                  <a:rPr lang="en-US" altLang="zh-CN">
                                                    <a:latin typeface="Cambria Math"/>
                                                  </a:rPr>
                                                  <m:t>0</m:t>
                                                </m:r>
                                              </m:e>
                                            </m:mr>
                                          </m:m>
                                        </m:e>
                                      </m:m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2</m:t>
                                                </m:r>
                                              </m:e>
                                              <m:e>
                                                <m:r>
                                                  <a:rPr lang="en-US" altLang="zh-CN">
                                                    <a:latin typeface="Cambria Math"/>
                                                  </a:rPr>
                                                  <m:t>0</m:t>
                                                </m:r>
                                              </m:e>
                                              <m:e>
                                                <m:r>
                                                  <a:rPr lang="en-US" altLang="zh-CN">
                                                    <a:latin typeface="Cambria Math"/>
                                                  </a:rPr>
                                                  <m:t>0</m:t>
                                                </m:r>
                                              </m:e>
                                            </m:mr>
                                          </m:m>
                                        </m:e>
                                      </m:mr>
                                    </m:m>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0</m:t>
                                                </m:r>
                                              </m:e>
                                              <m:e>
                                                <m:r>
                                                  <a:rPr lang="en-US" altLang="zh-CN">
                                                    <a:latin typeface="Cambria Math"/>
                                                  </a:rPr>
                                                  <m:t>2</m:t>
                                                </m:r>
                                              </m:e>
                                            </m:mr>
                                          </m:m>
                                        </m:e>
                                      </m:m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1</m:t>
                                                </m:r>
                                              </m:e>
                                              <m:e>
                                                <m:r>
                                                  <a:rPr lang="en-US" altLang="zh-CN">
                                                    <a:latin typeface="Cambria Math"/>
                                                  </a:rPr>
                                                  <m:t>1</m:t>
                                                </m:r>
                                              </m:e>
                                            </m:mr>
                                          </m:m>
                                        </m:e>
                                      </m:mr>
                                    </m:m>
                                  </m:e>
                                </m:eqArr>
                              </m:e>
                            </m:d>
                          </m:e>
                        </m:mr>
                      </m:m>
                    </m:oMath>
                  </m:oMathPara>
                </a14:m>
                <a:endParaRPr lang="zh-CN" altLang="en-US" dirty="0"/>
              </a:p>
            </p:txBody>
          </p:sp>
        </mc:Choice>
        <mc:Fallback xmlns="">
          <p:sp>
            <p:nvSpPr>
              <p:cNvPr id="5" name="Rectangle 4"/>
              <p:cNvSpPr>
                <a:spLocks noRot="1" noChangeAspect="1" noMove="1" noResize="1" noEditPoints="1" noAdjustHandles="1" noChangeArrowheads="1" noChangeShapeType="1" noTextEdit="1"/>
              </p:cNvSpPr>
              <p:nvPr/>
            </p:nvSpPr>
            <p:spPr>
              <a:xfrm>
                <a:off x="4724400" y="3462374"/>
                <a:ext cx="3200400" cy="1414426"/>
              </a:xfrm>
              <a:prstGeom prst="rect">
                <a:avLst/>
              </a:prstGeom>
              <a:blipFill rotWithShape="1">
                <a:blip r:embed="rId2"/>
                <a:stretch>
                  <a:fillRect/>
                </a:stretch>
              </a:blipFill>
            </p:spPr>
            <p:txBody>
              <a:bodyPr/>
              <a:lstStyle/>
              <a:p>
                <a:r>
                  <a:rPr lang="zh-CN" altLang="en-US">
                    <a:noFill/>
                  </a:rPr>
                  <a:t> </a:t>
                </a:r>
              </a:p>
            </p:txBody>
          </p:sp>
        </mc:Fallback>
      </mc:AlternateContent>
      <p:sp>
        <p:nvSpPr>
          <p:cNvPr id="6" name="Rectangle 5"/>
          <p:cNvSpPr/>
          <p:nvPr/>
        </p:nvSpPr>
        <p:spPr>
          <a:xfrm>
            <a:off x="6324600" y="3479800"/>
            <a:ext cx="304800" cy="143510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p:cNvSpPr/>
          <p:nvPr/>
        </p:nvSpPr>
        <p:spPr>
          <a:xfrm>
            <a:off x="7010400" y="3517900"/>
            <a:ext cx="304800" cy="143510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–personalized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
        <p:nvSpPr>
          <p:cNvPr id="9" name="Content Placeholder 2"/>
          <p:cNvSpPr txBox="1">
            <a:spLocks/>
          </p:cNvSpPr>
          <p:nvPr/>
        </p:nvSpPr>
        <p:spPr>
          <a:xfrm>
            <a:off x="2010447" y="5715000"/>
            <a:ext cx="4923753" cy="381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solidFill>
                  <a:srgbClr val="0070C0"/>
                </a:solidFill>
              </a:rPr>
              <a:t>Answer Question 16</a:t>
            </a:r>
            <a:endParaRPr lang="en-US" sz="2400" dirty="0">
              <a:solidFill>
                <a:srgbClr val="0070C0"/>
              </a:solidFill>
            </a:endParaRPr>
          </a:p>
        </p:txBody>
      </p:sp>
    </p:spTree>
    <p:extLst>
      <p:ext uri="{BB962C8B-B14F-4D97-AF65-F5344CB8AC3E}">
        <p14:creationId xmlns:p14="http://schemas.microsoft.com/office/powerpoint/2010/main" val="411106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a:t>Item-based collaborative filtering for personalized location recommendation</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smtClean="0"/>
                  <a:t>The Slope One algorithm</a:t>
                </a:r>
              </a:p>
              <a:p>
                <a:pPr lvl="1"/>
                <a:r>
                  <a:rPr lang="en-US" altLang="zh-CN" sz="2000" dirty="0" smtClean="0"/>
                  <a:t>Calculate the deviation between two items (</a:t>
                </a:r>
                <a14:m>
                  <m:oMath xmlns:m="http://schemas.openxmlformats.org/officeDocument/2006/math">
                    <m:r>
                      <a:rPr lang="en-US" altLang="zh-CN" sz="2000" i="1">
                        <a:latin typeface="Cambria Math"/>
                      </a:rPr>
                      <m:t>𝑗</m:t>
                    </m:r>
                    <m:r>
                      <a:rPr lang="en-US" altLang="zh-CN" sz="2000" i="1">
                        <a:latin typeface="Cambria Math"/>
                      </a:rPr>
                      <m:t>,</m:t>
                    </m:r>
                    <m:r>
                      <a:rPr lang="en-US" altLang="zh-CN" sz="2000" i="1">
                        <a:latin typeface="Cambria Math"/>
                      </a:rPr>
                      <m:t>𝑖</m:t>
                    </m:r>
                  </m:oMath>
                </a14:m>
                <a:r>
                  <a:rPr lang="en-US" altLang="zh-CN" sz="2000" dirty="0" smtClean="0"/>
                  <a:t>)</a:t>
                </a:r>
              </a:p>
              <a:p>
                <a:pPr marL="457200" lvl="1" indent="0">
                  <a:buNone/>
                </a:pPr>
                <a:r>
                  <a:rPr lang="en-US" altLang="zh-CN" sz="2000" dirty="0"/>
                  <a:t> </a:t>
                </a:r>
                <a:r>
                  <a:rPr lang="en-US" altLang="zh-CN" sz="2000" dirty="0" smtClean="0"/>
                  <a:t>   </a:t>
                </a:r>
                <a:r>
                  <a:rPr lang="zh-CN" altLang="zh-CN" sz="2000" dirty="0" smtClean="0"/>
                  <a:t> </a:t>
                </a:r>
                <a14:m>
                  <m:oMath xmlns:m="http://schemas.openxmlformats.org/officeDocument/2006/math">
                    <m:sSub>
                      <m:sSubPr>
                        <m:ctrlPr>
                          <a:rPr lang="zh-CN" altLang="zh-CN" sz="2000" i="1">
                            <a:latin typeface="Cambria Math"/>
                          </a:rPr>
                        </m:ctrlPr>
                      </m:sSubPr>
                      <m:e>
                        <m:r>
                          <a:rPr lang="en-US" altLang="zh-CN" sz="2000" i="1">
                            <a:latin typeface="Cambria Math"/>
                          </a:rPr>
                          <m:t>𝑑𝑒𝑣</m:t>
                        </m:r>
                      </m:e>
                      <m:sub>
                        <m:r>
                          <a:rPr lang="en-US" altLang="zh-CN" sz="2000" i="1">
                            <a:latin typeface="Cambria Math"/>
                          </a:rPr>
                          <m:t>𝑗</m:t>
                        </m:r>
                        <m:r>
                          <a:rPr lang="en-US" altLang="zh-CN" sz="2000" i="1">
                            <a:latin typeface="Cambria Math"/>
                          </a:rPr>
                          <m:t>,</m:t>
                        </m:r>
                        <m:r>
                          <a:rPr lang="en-US" altLang="zh-CN" sz="2000" i="1">
                            <a:latin typeface="Cambria Math"/>
                          </a:rPr>
                          <m:t>𝑖</m:t>
                        </m:r>
                      </m:sub>
                    </m:sSub>
                    <m:r>
                      <a:rPr lang="en-US" altLang="zh-CN" sz="2000" i="1">
                        <a:latin typeface="Cambria Math"/>
                      </a:rPr>
                      <m:t>=</m:t>
                    </m:r>
                    <m:nary>
                      <m:naryPr>
                        <m:chr m:val="∑"/>
                        <m:limLoc m:val="undOvr"/>
                        <m:supHide m:val="on"/>
                        <m:ctrlPr>
                          <a:rPr lang="zh-CN" altLang="zh-CN" sz="2000" i="1">
                            <a:latin typeface="Cambria Math"/>
                          </a:rPr>
                        </m:ctrlPr>
                      </m:naryPr>
                      <m:sub>
                        <m:sSub>
                          <m:sSubPr>
                            <m:ctrlPr>
                              <a:rPr lang="zh-CN" altLang="zh-CN" sz="2000" i="1">
                                <a:latin typeface="Cambria Math"/>
                              </a:rPr>
                            </m:ctrlPr>
                          </m:sSubPr>
                          <m:e>
                            <m:r>
                              <a:rPr lang="en-US" altLang="zh-CN" sz="2000" i="1">
                                <a:latin typeface="Cambria Math"/>
                              </a:rPr>
                              <m:t>𝑅</m:t>
                            </m:r>
                          </m:e>
                          <m:sub>
                            <m:r>
                              <a:rPr lang="en-US" altLang="zh-CN" sz="2000" i="1">
                                <a:latin typeface="Cambria Math"/>
                              </a:rPr>
                              <m:t>𝑝</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𝑆</m:t>
                            </m:r>
                          </m:e>
                          <m:sub>
                            <m:r>
                              <a:rPr lang="en-US" altLang="zh-CN" sz="2000" i="1">
                                <a:latin typeface="Cambria Math"/>
                              </a:rPr>
                              <m:t>𝑗</m:t>
                            </m:r>
                            <m:r>
                              <a:rPr lang="en-US" altLang="zh-CN" sz="2000" i="1">
                                <a:latin typeface="Cambria Math"/>
                              </a:rPr>
                              <m:t>,</m:t>
                            </m:r>
                            <m:r>
                              <a:rPr lang="en-US" altLang="zh-CN" sz="2000" i="1">
                                <a:latin typeface="Cambria Math"/>
                              </a:rPr>
                              <m:t>𝑖</m:t>
                            </m:r>
                          </m:sub>
                        </m:sSub>
                        <m:r>
                          <a:rPr lang="en-US" altLang="zh-CN" sz="2000" i="1">
                            <a:latin typeface="Cambria Math"/>
                          </a:rPr>
                          <m:t>(</m:t>
                        </m:r>
                        <m:r>
                          <a:rPr lang="en-US" altLang="zh-CN" sz="2000" i="1">
                            <a:latin typeface="Cambria Math"/>
                          </a:rPr>
                          <m:t>𝒳</m:t>
                        </m:r>
                        <m:r>
                          <a:rPr lang="en-US" altLang="zh-CN" sz="2000" i="1">
                            <a:latin typeface="Cambria Math"/>
                          </a:rPr>
                          <m:t>)</m:t>
                        </m:r>
                      </m:sub>
                      <m:sup/>
                      <m:e>
                        <m:f>
                          <m:fPr>
                            <m:ctrlPr>
                              <a:rPr lang="zh-CN" altLang="zh-CN" sz="2000" i="1">
                                <a:latin typeface="Cambria Math"/>
                              </a:rPr>
                            </m:ctrlPr>
                          </m:fPr>
                          <m:num>
                            <m:sSub>
                              <m:sSubPr>
                                <m:ctrlPr>
                                  <a:rPr lang="zh-CN" altLang="zh-CN" sz="2000" i="1">
                                    <a:latin typeface="Cambria Math"/>
                                  </a:rPr>
                                </m:ctrlPr>
                              </m:sSubPr>
                              <m:e>
                                <m:r>
                                  <a:rPr lang="en-US" altLang="zh-CN" sz="2000" i="1">
                                    <a:latin typeface="Cambria Math"/>
                                  </a:rPr>
                                  <m:t>𝑟</m:t>
                                </m:r>
                              </m:e>
                              <m:sub>
                                <m:r>
                                  <a:rPr lang="en-US" altLang="zh-CN" sz="2000" i="1">
                                    <a:latin typeface="Cambria Math"/>
                                  </a:rPr>
                                  <m:t>𝑝𝑗</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𝑟</m:t>
                                </m:r>
                              </m:e>
                              <m:sub>
                                <m:r>
                                  <a:rPr lang="en-US" altLang="zh-CN" sz="2000" i="1">
                                    <a:latin typeface="Cambria Math"/>
                                  </a:rPr>
                                  <m:t>𝑝𝑖</m:t>
                                </m:r>
                              </m:sub>
                            </m:sSub>
                          </m:num>
                          <m:den>
                            <m:r>
                              <a:rPr lang="en-US" altLang="zh-CN" sz="2000" i="1">
                                <a:latin typeface="Cambria Math"/>
                              </a:rPr>
                              <m:t>|</m:t>
                            </m:r>
                            <m:sSub>
                              <m:sSubPr>
                                <m:ctrlPr>
                                  <a:rPr lang="zh-CN" altLang="zh-CN" sz="2000" i="1">
                                    <a:latin typeface="Cambria Math"/>
                                  </a:rPr>
                                </m:ctrlPr>
                              </m:sSubPr>
                              <m:e>
                                <m:r>
                                  <a:rPr lang="en-US" altLang="zh-CN" sz="2000" i="1">
                                    <a:latin typeface="Cambria Math"/>
                                  </a:rPr>
                                  <m:t>𝑆</m:t>
                                </m:r>
                              </m:e>
                              <m:sub>
                                <m:r>
                                  <a:rPr lang="en-US" altLang="zh-CN" sz="2000" i="1">
                                    <a:latin typeface="Cambria Math"/>
                                  </a:rPr>
                                  <m:t>𝑗</m:t>
                                </m:r>
                                <m:r>
                                  <a:rPr lang="en-US" altLang="zh-CN" sz="2000" i="1">
                                    <a:latin typeface="Cambria Math"/>
                                  </a:rPr>
                                  <m:t>,</m:t>
                                </m:r>
                                <m:r>
                                  <a:rPr lang="en-US" altLang="zh-CN" sz="2000" i="1">
                                    <a:latin typeface="Cambria Math"/>
                                  </a:rPr>
                                  <m:t>𝑖</m:t>
                                </m:r>
                              </m:sub>
                            </m:sSub>
                            <m:r>
                              <a:rPr lang="en-US" altLang="zh-CN" sz="2000" i="1">
                                <a:latin typeface="Cambria Math"/>
                              </a:rPr>
                              <m:t>(</m:t>
                            </m:r>
                            <m:r>
                              <a:rPr lang="en-US" altLang="zh-CN" sz="2000" i="1">
                                <a:latin typeface="Cambria Math"/>
                              </a:rPr>
                              <m:t>𝒳</m:t>
                            </m:r>
                            <m:r>
                              <a:rPr lang="en-US" altLang="zh-CN" sz="2000" i="1">
                                <a:latin typeface="Cambria Math"/>
                              </a:rPr>
                              <m:t>)|</m:t>
                            </m:r>
                          </m:den>
                        </m:f>
                      </m:e>
                    </m:nary>
                  </m:oMath>
                </a14:m>
                <a:endParaRPr lang="en-US" altLang="zh-CN" sz="2000" dirty="0" smtClean="0"/>
              </a:p>
              <a:p>
                <a:pPr marL="457200" lvl="1" indent="0">
                  <a:buNone/>
                </a:pPr>
                <a:endParaRPr lang="en-US" altLang="zh-CN" sz="1800" dirty="0" smtClean="0"/>
              </a:p>
              <a:p>
                <a:pPr lvl="1"/>
                <a:r>
                  <a:rPr lang="en-US" altLang="zh-CN" sz="2000" dirty="0" smtClean="0"/>
                  <a:t>Predict the rating of </a:t>
                </a:r>
                <a14:m>
                  <m:oMath xmlns:m="http://schemas.openxmlformats.org/officeDocument/2006/math">
                    <m:r>
                      <a:rPr lang="en-US" altLang="zh-CN" sz="2000" i="1">
                        <a:latin typeface="Cambria Math"/>
                      </a:rPr>
                      <m:t>𝑗</m:t>
                    </m:r>
                  </m:oMath>
                </a14:m>
                <a:r>
                  <a:rPr lang="en-US" altLang="zh-CN" sz="2000" dirty="0" smtClean="0"/>
                  <a:t> given the rating of </a:t>
                </a:r>
                <a14:m>
                  <m:oMath xmlns:m="http://schemas.openxmlformats.org/officeDocument/2006/math">
                    <m:r>
                      <a:rPr lang="en-US" altLang="zh-CN" sz="2000" i="1">
                        <a:latin typeface="Cambria Math"/>
                      </a:rPr>
                      <m:t>𝑃</m:t>
                    </m:r>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𝑟</m:t>
                            </m:r>
                          </m:e>
                          <m:sub>
                            <m:r>
                              <a:rPr lang="en-US" altLang="zh-CN" sz="2000" i="1">
                                <a:latin typeface="Cambria Math"/>
                              </a:rPr>
                              <m:t>𝑝𝑗</m:t>
                            </m:r>
                          </m:sub>
                        </m:sSub>
                      </m:e>
                    </m:d>
                    <m:r>
                      <a:rPr lang="en-US" altLang="zh-CN" sz="2000" i="1">
                        <a:latin typeface="Cambria Math"/>
                      </a:rPr>
                      <m:t>=</m:t>
                    </m:r>
                    <m:f>
                      <m:fPr>
                        <m:ctrlPr>
                          <a:rPr lang="zh-CN" altLang="zh-CN" sz="2000" i="1">
                            <a:latin typeface="Cambria Math"/>
                          </a:rPr>
                        </m:ctrlPr>
                      </m:fPr>
                      <m:num>
                        <m:r>
                          <a:rPr lang="en-US" altLang="zh-CN" sz="2000" i="1">
                            <a:latin typeface="Cambria Math"/>
                          </a:rPr>
                          <m:t>1</m:t>
                        </m:r>
                      </m:num>
                      <m:den>
                        <m:r>
                          <a:rPr lang="en-US" altLang="zh-CN" sz="2000" i="1">
                            <a:latin typeface="Cambria Math"/>
                          </a:rPr>
                          <m:t>|</m:t>
                        </m:r>
                        <m:sSub>
                          <m:sSubPr>
                            <m:ctrlPr>
                              <a:rPr lang="zh-CN" altLang="zh-CN" sz="2000" i="1">
                                <a:latin typeface="Cambria Math"/>
                              </a:rPr>
                            </m:ctrlPr>
                          </m:sSubPr>
                          <m:e>
                            <m:r>
                              <a:rPr lang="en-US" altLang="zh-CN" sz="2000" i="1">
                                <a:latin typeface="Cambria Math"/>
                              </a:rPr>
                              <m:t>𝒲</m:t>
                            </m:r>
                          </m:e>
                          <m:sub>
                            <m:r>
                              <a:rPr lang="en-US" altLang="zh-CN" sz="2000" i="1">
                                <a:latin typeface="Cambria Math"/>
                              </a:rPr>
                              <m:t>𝑗</m:t>
                            </m:r>
                          </m:sub>
                        </m:sSub>
                        <m:r>
                          <a:rPr lang="en-US" altLang="zh-CN" sz="2000" i="1">
                            <a:latin typeface="Cambria Math"/>
                          </a:rPr>
                          <m:t>|</m:t>
                        </m:r>
                      </m:den>
                    </m:f>
                    <m:nary>
                      <m:naryPr>
                        <m:chr m:val="∑"/>
                        <m:limLoc m:val="subSup"/>
                        <m:supHide m:val="on"/>
                        <m:ctrlPr>
                          <a:rPr lang="zh-CN" altLang="zh-CN" sz="2000" i="1">
                            <a:latin typeface="Cambria Math"/>
                          </a:rPr>
                        </m:ctrlPr>
                      </m:naryPr>
                      <m:sub>
                        <m:r>
                          <a:rPr lang="en-US" altLang="zh-CN" sz="2000" i="1">
                            <a:latin typeface="Cambria Math"/>
                          </a:rPr>
                          <m:t>𝑖</m:t>
                        </m:r>
                        <m:r>
                          <a:rPr lang="en-US" altLang="zh-CN" sz="2000" i="1">
                            <a:latin typeface="Cambria Math"/>
                          </a:rPr>
                          <m:t>∈</m:t>
                        </m:r>
                        <m:sSub>
                          <m:sSubPr>
                            <m:ctrlPr>
                              <a:rPr lang="zh-CN" altLang="zh-CN" sz="2000" i="1">
                                <a:latin typeface="Cambria Math"/>
                              </a:rPr>
                            </m:ctrlPr>
                          </m:sSubPr>
                          <m:e>
                            <m:r>
                              <a:rPr lang="en-US" altLang="zh-CN" sz="2000" i="1">
                                <a:latin typeface="Cambria Math"/>
                              </a:rPr>
                              <m:t>𝒲</m:t>
                            </m:r>
                          </m:e>
                          <m:sub>
                            <m:r>
                              <a:rPr lang="en-US" altLang="zh-CN" sz="2000" i="1">
                                <a:latin typeface="Cambria Math"/>
                              </a:rPr>
                              <m:t>𝑗</m:t>
                            </m:r>
                          </m:sub>
                        </m:sSub>
                      </m:sub>
                      <m:sup/>
                      <m:e>
                        <m:r>
                          <a:rPr lang="en-US" altLang="zh-CN" sz="2000" i="1">
                            <a:latin typeface="Cambria Math"/>
                          </a:rPr>
                          <m:t>(</m:t>
                        </m:r>
                        <m:sSub>
                          <m:sSubPr>
                            <m:ctrlPr>
                              <a:rPr lang="zh-CN" altLang="zh-CN" sz="2000" i="1">
                                <a:latin typeface="Cambria Math"/>
                              </a:rPr>
                            </m:ctrlPr>
                          </m:sSubPr>
                          <m:e>
                            <m:r>
                              <a:rPr lang="en-US" altLang="zh-CN" sz="2000" i="1">
                                <a:latin typeface="Cambria Math"/>
                              </a:rPr>
                              <m:t>𝑑𝑒𝑣</m:t>
                            </m:r>
                          </m:e>
                          <m:sub>
                            <m:r>
                              <a:rPr lang="en-US" altLang="zh-CN" sz="2000" i="1">
                                <a:latin typeface="Cambria Math"/>
                              </a:rPr>
                              <m:t>𝑗</m:t>
                            </m:r>
                            <m:r>
                              <a:rPr lang="en-US" altLang="zh-CN" sz="2000" i="1">
                                <a:latin typeface="Cambria Math"/>
                              </a:rPr>
                              <m:t>,</m:t>
                            </m:r>
                            <m:r>
                              <a:rPr lang="en-US" altLang="zh-CN" sz="2000" i="1">
                                <a:latin typeface="Cambria Math"/>
                              </a:rPr>
                              <m:t>𝑖</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𝑟</m:t>
                            </m:r>
                          </m:e>
                          <m:sub>
                            <m:r>
                              <a:rPr lang="en-US" altLang="zh-CN" sz="2000" i="1">
                                <a:latin typeface="Cambria Math"/>
                              </a:rPr>
                              <m:t>𝑝𝑖</m:t>
                            </m:r>
                          </m:sub>
                        </m:sSub>
                        <m:r>
                          <a:rPr lang="en-US" altLang="zh-CN" sz="2000" i="1">
                            <a:latin typeface="Cambria Math"/>
                          </a:rPr>
                          <m:t>)</m:t>
                        </m:r>
                      </m:e>
                    </m:nary>
                  </m:oMath>
                </a14:m>
                <a:endParaRPr lang="en-US" altLang="zh-CN" sz="2000" dirty="0" smtClean="0"/>
              </a:p>
              <a:p>
                <a:pPr lvl="1"/>
                <a:endParaRPr lang="en-US" altLang="zh-CN" sz="1800" dirty="0" smtClean="0"/>
              </a:p>
              <a:p>
                <a:pPr lvl="1"/>
                <a:r>
                  <a:rPr lang="en-US" altLang="zh-CN" sz="2000" dirty="0"/>
                  <a:t>Normalize the results using different items</a:t>
                </a:r>
              </a:p>
              <a:p>
                <a:pPr marL="457200" lvl="1" indent="0">
                  <a:buNone/>
                </a:pPr>
                <a:r>
                  <a:rPr lang="en-US" altLang="zh-CN" sz="2000" dirty="0" smtClean="0"/>
                  <a:t>    </a:t>
                </a:r>
                <a14:m>
                  <m:oMath xmlns:m="http://schemas.openxmlformats.org/officeDocument/2006/math">
                    <m:r>
                      <a:rPr lang="en-US" altLang="zh-CN" sz="2000" i="1">
                        <a:latin typeface="Cambria Math"/>
                      </a:rPr>
                      <m:t>𝑃</m:t>
                    </m:r>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𝑟</m:t>
                            </m:r>
                          </m:e>
                          <m:sub>
                            <m:r>
                              <a:rPr lang="en-US" altLang="zh-CN" sz="2000" i="1">
                                <a:latin typeface="Cambria Math"/>
                              </a:rPr>
                              <m:t>𝑝𝑗</m:t>
                            </m:r>
                          </m:sub>
                        </m:sSub>
                      </m:e>
                    </m:d>
                    <m:r>
                      <a:rPr lang="en-US" altLang="zh-CN" sz="2000" i="1">
                        <a:latin typeface="Cambria Math"/>
                      </a:rPr>
                      <m:t>=</m:t>
                    </m:r>
                    <m:f>
                      <m:fPr>
                        <m:ctrlPr>
                          <a:rPr lang="zh-CN" altLang="zh-CN" sz="2000" i="1">
                            <a:latin typeface="Cambria Math"/>
                          </a:rPr>
                        </m:ctrlPr>
                      </m:fPr>
                      <m:num>
                        <m:nary>
                          <m:naryPr>
                            <m:chr m:val="∑"/>
                            <m:limLoc m:val="subSup"/>
                            <m:supHide m:val="on"/>
                            <m:ctrlPr>
                              <a:rPr lang="zh-CN" altLang="zh-CN" sz="2000" i="1">
                                <a:latin typeface="Cambria Math"/>
                              </a:rPr>
                            </m:ctrlPr>
                          </m:naryPr>
                          <m:sub>
                            <m:r>
                              <a:rPr lang="en-US" altLang="zh-CN" sz="2000" i="1">
                                <a:latin typeface="Cambria Math"/>
                              </a:rPr>
                              <m:t>𝑖</m:t>
                            </m:r>
                            <m:r>
                              <a:rPr lang="en-US" altLang="zh-CN" sz="2000" i="1">
                                <a:latin typeface="Cambria Math"/>
                              </a:rPr>
                              <m:t>∈</m:t>
                            </m:r>
                            <m:r>
                              <a:rPr lang="en-US" altLang="zh-CN" sz="2000" i="1">
                                <a:latin typeface="Cambria Math"/>
                              </a:rPr>
                              <m:t>𝑆</m:t>
                            </m:r>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𝑅</m:t>
                                    </m:r>
                                  </m:e>
                                  <m:sub>
                                    <m:r>
                                      <a:rPr lang="en-US" altLang="zh-CN" sz="2000" i="1">
                                        <a:latin typeface="Cambria Math"/>
                                      </a:rPr>
                                      <m:t>𝑝</m:t>
                                    </m:r>
                                  </m:sub>
                                </m:sSub>
                              </m:e>
                            </m:d>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𝑗</m:t>
                            </m:r>
                          </m:sub>
                          <m:sup/>
                          <m:e>
                            <m:r>
                              <a:rPr lang="en-US" altLang="zh-CN" sz="2000" i="1">
                                <a:latin typeface="Cambria Math"/>
                              </a:rPr>
                              <m:t>(</m:t>
                            </m:r>
                            <m:sSub>
                              <m:sSubPr>
                                <m:ctrlPr>
                                  <a:rPr lang="zh-CN" altLang="zh-CN" sz="2000" i="1">
                                    <a:latin typeface="Cambria Math"/>
                                  </a:rPr>
                                </m:ctrlPr>
                              </m:sSubPr>
                              <m:e>
                                <m:r>
                                  <a:rPr lang="en-US" altLang="zh-CN" sz="2000" i="1">
                                    <a:latin typeface="Cambria Math"/>
                                  </a:rPr>
                                  <m:t>𝑑𝑒𝑣</m:t>
                                </m:r>
                              </m:e>
                              <m:sub>
                                <m:r>
                                  <a:rPr lang="en-US" altLang="zh-CN" sz="2000" i="1">
                                    <a:latin typeface="Cambria Math"/>
                                  </a:rPr>
                                  <m:t>𝑗</m:t>
                                </m:r>
                                <m:r>
                                  <a:rPr lang="en-US" altLang="zh-CN" sz="2000" i="1">
                                    <a:latin typeface="Cambria Math"/>
                                  </a:rPr>
                                  <m:t>,</m:t>
                                </m:r>
                                <m:r>
                                  <a:rPr lang="en-US" altLang="zh-CN" sz="2000" i="1">
                                    <a:latin typeface="Cambria Math"/>
                                  </a:rPr>
                                  <m:t>𝑖</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𝑟</m:t>
                                </m:r>
                              </m:e>
                              <m:sub>
                                <m:r>
                                  <a:rPr lang="en-US" altLang="zh-CN" sz="2000" i="1">
                                    <a:latin typeface="Cambria Math"/>
                                  </a:rPr>
                                  <m:t>𝑝𝑖</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𝑆</m:t>
                                </m:r>
                              </m:e>
                              <m:sub>
                                <m:r>
                                  <a:rPr lang="en-US" altLang="zh-CN" sz="2000" i="1">
                                    <a:latin typeface="Cambria Math"/>
                                  </a:rPr>
                                  <m:t>𝑗</m:t>
                                </m:r>
                                <m:r>
                                  <a:rPr lang="en-US" altLang="zh-CN" sz="2000" i="1">
                                    <a:latin typeface="Cambria Math"/>
                                  </a:rPr>
                                  <m:t>,</m:t>
                                </m:r>
                                <m:r>
                                  <a:rPr lang="en-US" altLang="zh-CN" sz="2000" i="1">
                                    <a:latin typeface="Cambria Math"/>
                                  </a:rPr>
                                  <m:t>𝑖</m:t>
                                </m:r>
                              </m:sub>
                            </m:sSub>
                            <m:r>
                              <a:rPr lang="en-US" altLang="zh-CN" sz="2000" i="1">
                                <a:latin typeface="Cambria Math"/>
                              </a:rPr>
                              <m:t>(</m:t>
                            </m:r>
                            <m:r>
                              <a:rPr lang="en-US" altLang="zh-CN" sz="2000" i="1">
                                <a:latin typeface="Cambria Math"/>
                              </a:rPr>
                              <m:t>𝒳</m:t>
                            </m:r>
                            <m:r>
                              <a:rPr lang="en-US" altLang="zh-CN" sz="2000" i="1">
                                <a:latin typeface="Cambria Math"/>
                              </a:rPr>
                              <m:t>)|</m:t>
                            </m:r>
                          </m:e>
                        </m:nary>
                      </m:num>
                      <m:den>
                        <m:nary>
                          <m:naryPr>
                            <m:chr m:val="∑"/>
                            <m:limLoc m:val="subSup"/>
                            <m:supHide m:val="on"/>
                            <m:ctrlPr>
                              <a:rPr lang="zh-CN" altLang="zh-CN" sz="2000" i="1">
                                <a:latin typeface="Cambria Math"/>
                              </a:rPr>
                            </m:ctrlPr>
                          </m:naryPr>
                          <m:sub>
                            <m:r>
                              <a:rPr lang="en-US" altLang="zh-CN" sz="2000" i="1">
                                <a:latin typeface="Cambria Math"/>
                              </a:rPr>
                              <m:t>𝑖</m:t>
                            </m:r>
                            <m:r>
                              <a:rPr lang="en-US" altLang="zh-CN" sz="2000" i="1">
                                <a:latin typeface="Cambria Math"/>
                              </a:rPr>
                              <m:t>∈</m:t>
                            </m:r>
                            <m:r>
                              <a:rPr lang="en-US" altLang="zh-CN" sz="2000" i="1">
                                <a:latin typeface="Cambria Math"/>
                              </a:rPr>
                              <m:t>𝑆</m:t>
                            </m:r>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𝑅</m:t>
                                    </m:r>
                                  </m:e>
                                  <m:sub>
                                    <m:r>
                                      <a:rPr lang="en-US" altLang="zh-CN" sz="2000" i="1">
                                        <a:latin typeface="Cambria Math"/>
                                      </a:rPr>
                                      <m:t>𝑝</m:t>
                                    </m:r>
                                  </m:sub>
                                </m:sSub>
                              </m:e>
                            </m:d>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𝑗</m:t>
                            </m:r>
                          </m:sub>
                          <m:sup/>
                          <m:e>
                            <m:r>
                              <a:rPr lang="en-US" altLang="zh-CN" sz="2000" i="1">
                                <a:latin typeface="Cambria Math"/>
                              </a:rPr>
                              <m:t>|</m:t>
                            </m:r>
                            <m:sSub>
                              <m:sSubPr>
                                <m:ctrlPr>
                                  <a:rPr lang="zh-CN" altLang="zh-CN" sz="2000" i="1">
                                    <a:latin typeface="Cambria Math"/>
                                  </a:rPr>
                                </m:ctrlPr>
                              </m:sSubPr>
                              <m:e>
                                <m:r>
                                  <a:rPr lang="en-US" altLang="zh-CN" sz="2000" i="1">
                                    <a:latin typeface="Cambria Math"/>
                                  </a:rPr>
                                  <m:t>𝑆</m:t>
                                </m:r>
                              </m:e>
                              <m:sub>
                                <m:r>
                                  <a:rPr lang="en-US" altLang="zh-CN" sz="2000" i="1">
                                    <a:latin typeface="Cambria Math"/>
                                  </a:rPr>
                                  <m:t>𝑗</m:t>
                                </m:r>
                                <m:r>
                                  <a:rPr lang="en-US" altLang="zh-CN" sz="2000" i="1">
                                    <a:latin typeface="Cambria Math"/>
                                  </a:rPr>
                                  <m:t>,</m:t>
                                </m:r>
                                <m:r>
                                  <a:rPr lang="en-US" altLang="zh-CN" sz="2000" i="1">
                                    <a:latin typeface="Cambria Math"/>
                                  </a:rPr>
                                  <m:t>𝑖</m:t>
                                </m:r>
                              </m:sub>
                            </m:sSub>
                            <m:r>
                              <a:rPr lang="en-US" altLang="zh-CN" sz="2000" i="1">
                                <a:latin typeface="Cambria Math"/>
                              </a:rPr>
                              <m:t>(</m:t>
                            </m:r>
                            <m:r>
                              <a:rPr lang="en-US" altLang="zh-CN" sz="2000" i="1">
                                <a:latin typeface="Cambria Math"/>
                              </a:rPr>
                              <m:t>𝒳</m:t>
                            </m:r>
                            <m:r>
                              <a:rPr lang="en-US" altLang="zh-CN" sz="2000" i="1">
                                <a:latin typeface="Cambria Math"/>
                              </a:rPr>
                              <m:t>)|</m:t>
                            </m:r>
                          </m:e>
                        </m:nary>
                      </m:den>
                    </m:f>
                  </m:oMath>
                </a14:m>
                <a:endParaRPr lang="en-US" altLang="zh-CN" sz="1600" dirty="0"/>
              </a:p>
              <a:p>
                <a:pPr lvl="1"/>
                <a:endParaRPr lang="en-US" altLang="zh-CN"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0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791200" y="2350532"/>
                <a:ext cx="3200400" cy="14144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𝑀</m:t>
                      </m:r>
                      <m:r>
                        <a:rPr lang="en-US" altLang="zh-CN">
                          <a:latin typeface="Cambria Math"/>
                        </a:rPr>
                        <m:t>=</m:t>
                      </m:r>
                      <m:m>
                        <m:mPr>
                          <m:mcs>
                            <m:mc>
                              <m:mcPr>
                                <m:count m:val="2"/>
                                <m:mcJc m:val="center"/>
                              </m:mcPr>
                            </m:mc>
                          </m:mcs>
                          <m:ctrlPr>
                            <a:rPr lang="zh-CN" altLang="zh-CN" i="1">
                              <a:latin typeface="Cambria Math"/>
                            </a:rPr>
                          </m:ctrlPr>
                        </m:mPr>
                        <m:mr>
                          <m:e/>
                          <m:e>
                            <m:sSub>
                              <m:sSubPr>
                                <m:ctrlPr>
                                  <a:rPr lang="zh-CN" altLang="zh-CN" i="1">
                                    <a:latin typeface="Cambria Math"/>
                                  </a:rPr>
                                </m:ctrlPr>
                              </m:sSubPr>
                              <m:e>
                                <m:r>
                                  <a:rPr lang="en-US" altLang="zh-CN" i="1">
                                    <a:latin typeface="Cambria Math"/>
                                  </a:rPr>
                                  <m:t>𝑙</m:t>
                                </m:r>
                              </m:e>
                              <m:sub>
                                <m:r>
                                  <a:rPr lang="en-US" altLang="zh-CN" i="1">
                                    <a:latin typeface="Cambria Math"/>
                                  </a:rPr>
                                  <m:t>0</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1</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2</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3</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4</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0</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1</m:t>
                                            </m:r>
                                          </m:sub>
                                        </m:sSub>
                                      </m:e>
                                    </m:mr>
                                    <m:mr>
                                      <m:e>
                                        <m:sSub>
                                          <m:sSubPr>
                                            <m:ctrlPr>
                                              <a:rPr lang="zh-CN" altLang="zh-CN" i="1">
                                                <a:latin typeface="Cambria Math"/>
                                              </a:rPr>
                                            </m:ctrlPr>
                                          </m:sSubPr>
                                          <m:e>
                                            <m:r>
                                              <a:rPr lang="en-US" altLang="zh-CN" i="1">
                                                <a:latin typeface="Cambria Math"/>
                                              </a:rPr>
                                              <m:t>𝑢</m:t>
                                            </m:r>
                                          </m:e>
                                          <m:sub>
                                            <m:r>
                                              <a:rPr lang="en-US" altLang="zh-CN" i="1">
                                                <a:latin typeface="Cambria Math"/>
                                              </a:rPr>
                                              <m:t>2</m:t>
                                            </m:r>
                                          </m:sub>
                                        </m:sSub>
                                      </m:e>
                                    </m:mr>
                                  </m:m>
                                </m:e>
                              </m:mr>
                              <m:mr>
                                <m:e>
                                  <m:sSub>
                                    <m:sSubPr>
                                      <m:ctrlPr>
                                        <a:rPr lang="zh-CN" altLang="zh-CN" i="1">
                                          <a:latin typeface="Cambria Math"/>
                                        </a:rPr>
                                      </m:ctrlPr>
                                    </m:sSubPr>
                                    <m:e>
                                      <m:r>
                                        <a:rPr lang="en-US" altLang="zh-CN" i="1">
                                          <a:latin typeface="Cambria Math"/>
                                        </a:rPr>
                                        <m:t>𝑢</m:t>
                                      </m:r>
                                    </m:e>
                                    <m:sub>
                                      <m:r>
                                        <a:rPr lang="en-US" altLang="zh-CN" i="1">
                                          <a:latin typeface="Cambria Math"/>
                                        </a:rPr>
                                        <m:t>3</m:t>
                                      </m:r>
                                    </m:sub>
                                  </m:sSub>
                                </m:e>
                              </m:mr>
                            </m:m>
                          </m:e>
                          <m:e>
                            <m:d>
                              <m:dPr>
                                <m:begChr m:val="["/>
                                <m:endChr m:val="]"/>
                                <m:ctrlPr>
                                  <a:rPr lang="zh-CN" altLang="zh-CN" i="1">
                                    <a:latin typeface="Cambria Math"/>
                                  </a:rPr>
                                </m:ctrlPr>
                              </m:dPr>
                              <m:e>
                                <m:eqArr>
                                  <m:eqArrPr>
                                    <m:ctrlPr>
                                      <a:rPr lang="zh-CN" altLang="zh-CN" i="1">
                                        <a:latin typeface="Cambria Math"/>
                                      </a:rPr>
                                    </m:ctrlPr>
                                  </m:eqArrPr>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b="0" i="0" smtClean="0">
                                                    <a:latin typeface="Cambria Math"/>
                                                  </a:rPr>
                                                  <m:t>3</m:t>
                                                </m:r>
                                              </m:e>
                                              <m:e>
                                                <m:r>
                                                  <a:rPr lang="en-US" altLang="zh-CN">
                                                    <a:latin typeface="Cambria Math"/>
                                                  </a:rPr>
                                                  <m:t>0</m:t>
                                                </m:r>
                                              </m:e>
                                              <m:e>
                                                <m:r>
                                                  <a:rPr lang="en-US" altLang="zh-CN">
                                                    <a:latin typeface="Cambria Math"/>
                                                  </a:rPr>
                                                  <m:t>0</m:t>
                                                </m:r>
                                              </m:e>
                                            </m:mr>
                                          </m:m>
                                        </m:e>
                                      </m:m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2</m:t>
                                                </m:r>
                                              </m:e>
                                              <m:e>
                                                <m:r>
                                                  <a:rPr lang="en-US" altLang="zh-CN">
                                                    <a:latin typeface="Cambria Math"/>
                                                  </a:rPr>
                                                  <m:t>0</m:t>
                                                </m:r>
                                              </m:e>
                                              <m:e>
                                                <m:r>
                                                  <a:rPr lang="en-US" altLang="zh-CN">
                                                    <a:latin typeface="Cambria Math"/>
                                                  </a:rPr>
                                                  <m:t>0</m:t>
                                                </m:r>
                                              </m:e>
                                            </m:mr>
                                          </m:m>
                                        </m:e>
                                      </m:mr>
                                    </m:m>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b="0" i="0" smtClean="0">
                                                    <a:latin typeface="Cambria Math"/>
                                                  </a:rPr>
                                                  <m:t>2</m:t>
                                                </m:r>
                                              </m:e>
                                              <m:e>
                                                <m:r>
                                                  <a:rPr lang="en-US" altLang="zh-CN">
                                                    <a:latin typeface="Cambria Math"/>
                                                  </a:rPr>
                                                  <m:t>0</m:t>
                                                </m:r>
                                              </m:e>
                                              <m:e>
                                                <m:r>
                                                  <a:rPr lang="en-US" altLang="zh-CN">
                                                    <a:latin typeface="Cambria Math"/>
                                                  </a:rPr>
                                                  <m:t>2</m:t>
                                                </m:r>
                                              </m:e>
                                            </m:mr>
                                          </m:m>
                                        </m:e>
                                      </m:m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b="0" i="0" smtClean="0">
                                                    <a:latin typeface="Cambria Math"/>
                                                  </a:rPr>
                                                  <m:t>2</m:t>
                                                </m:r>
                                              </m:e>
                                              <m:e>
                                                <m:r>
                                                  <a:rPr lang="en-US" altLang="zh-CN">
                                                    <a:latin typeface="Cambria Math"/>
                                                  </a:rPr>
                                                  <m:t>1</m:t>
                                                </m:r>
                                              </m:e>
                                              <m:e>
                                                <m:r>
                                                  <a:rPr lang="en-US" altLang="zh-CN">
                                                    <a:latin typeface="Cambria Math"/>
                                                  </a:rPr>
                                                  <m:t>1</m:t>
                                                </m:r>
                                              </m:e>
                                            </m:mr>
                                          </m:m>
                                        </m:e>
                                      </m:mr>
                                    </m:m>
                                  </m:e>
                                </m:eqArr>
                              </m:e>
                            </m:d>
                          </m:e>
                        </m:mr>
                      </m:m>
                    </m:oMath>
                  </m:oMathPara>
                </a14:m>
                <a:endParaRPr lang="zh-CN" altLang="en-US" dirty="0"/>
              </a:p>
            </p:txBody>
          </p:sp>
        </mc:Choice>
        <mc:Fallback xmlns="">
          <p:sp>
            <p:nvSpPr>
              <p:cNvPr id="4" name="Rectangle 3"/>
              <p:cNvSpPr>
                <a:spLocks noRot="1" noChangeAspect="1" noMove="1" noResize="1" noEditPoints="1" noAdjustHandles="1" noChangeArrowheads="1" noChangeShapeType="1" noTextEdit="1"/>
              </p:cNvSpPr>
              <p:nvPr/>
            </p:nvSpPr>
            <p:spPr>
              <a:xfrm>
                <a:off x="5791200" y="2350532"/>
                <a:ext cx="3200400" cy="1414426"/>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620000" y="1905000"/>
                <a:ext cx="5209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i="1">
                              <a:latin typeface="Cambria Math"/>
                            </a:rPr>
                            <m:t>𝑟</m:t>
                          </m:r>
                        </m:e>
                        <m:sub>
                          <m:r>
                            <a:rPr lang="en-US" altLang="zh-CN" b="0" i="1" smtClean="0">
                              <a:latin typeface="Cambria Math"/>
                            </a:rPr>
                            <m:t>11</m:t>
                          </m:r>
                        </m:sub>
                      </m:sSub>
                    </m:oMath>
                  </m:oMathPara>
                </a14:m>
                <a:endParaRPr lang="zh-CN" altLang="en-US" dirty="0"/>
              </a:p>
            </p:txBody>
          </p:sp>
        </mc:Choice>
        <mc:Fallback xmlns="">
          <p:sp>
            <p:nvSpPr>
              <p:cNvPr id="5" name="Rectangle 4"/>
              <p:cNvSpPr>
                <a:spLocks noRot="1" noChangeAspect="1" noMove="1" noResize="1" noEditPoints="1" noAdjustHandles="1" noChangeArrowheads="1" noChangeShapeType="1" noTextEdit="1"/>
              </p:cNvSpPr>
              <p:nvPr/>
            </p:nvSpPr>
            <p:spPr>
              <a:xfrm>
                <a:off x="7620000" y="1905000"/>
                <a:ext cx="520976" cy="369332"/>
              </a:xfrm>
              <a:prstGeom prst="rect">
                <a:avLst/>
              </a:prstGeom>
              <a:blipFill rotWithShape="1">
                <a:blip r:embed="rId4"/>
                <a:stretch>
                  <a:fillRect/>
                </a:stretch>
              </a:blipFill>
            </p:spPr>
            <p:txBody>
              <a:bodyPr/>
              <a:lstStyle/>
              <a:p>
                <a:r>
                  <a:rPr lang="zh-CN" altLang="en-US">
                    <a:noFill/>
                  </a:rPr>
                  <a:t> </a:t>
                </a:r>
              </a:p>
            </p:txBody>
          </p:sp>
        </mc:Fallback>
      </mc:AlternateContent>
      <p:sp>
        <p:nvSpPr>
          <p:cNvPr id="6" name="Oval 5"/>
          <p:cNvSpPr/>
          <p:nvPr/>
        </p:nvSpPr>
        <p:spPr>
          <a:xfrm>
            <a:off x="7381284" y="2981904"/>
            <a:ext cx="260488" cy="228600"/>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Straight Connector 7"/>
          <p:cNvCxnSpPr/>
          <p:nvPr/>
        </p:nvCxnSpPr>
        <p:spPr>
          <a:xfrm flipV="1">
            <a:off x="7501796" y="2350532"/>
            <a:ext cx="346804" cy="631372"/>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729628" y="2981904"/>
            <a:ext cx="260488" cy="228600"/>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Rectangle 9"/>
              <p:cNvSpPr/>
              <p:nvPr/>
            </p:nvSpPr>
            <p:spPr>
              <a:xfrm>
                <a:off x="8077200" y="1905000"/>
                <a:ext cx="5209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i="1">
                              <a:latin typeface="Cambria Math"/>
                            </a:rPr>
                            <m:t>𝑟</m:t>
                          </m:r>
                        </m:e>
                        <m:sub>
                          <m:r>
                            <a:rPr lang="en-US" altLang="zh-CN" b="0" i="1" smtClean="0">
                              <a:latin typeface="Cambria Math"/>
                            </a:rPr>
                            <m:t>12</m:t>
                          </m:r>
                        </m:sub>
                      </m:sSub>
                    </m:oMath>
                  </m:oMathPara>
                </a14:m>
                <a:endParaRPr lang="zh-CN" alt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077200" y="1905000"/>
                <a:ext cx="520976" cy="369332"/>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11" name="Straight Connector 10"/>
          <p:cNvCxnSpPr/>
          <p:nvPr/>
        </p:nvCxnSpPr>
        <p:spPr>
          <a:xfrm flipV="1">
            <a:off x="7971420" y="2350532"/>
            <a:ext cx="346804" cy="6313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5954486" y="3917874"/>
                <a:ext cx="2857001" cy="349326"/>
              </a:xfrm>
              <a:prstGeom prst="rect">
                <a:avLst/>
              </a:prstGeom>
            </p:spPr>
            <p:txBody>
              <a:bodyPr wrap="none">
                <a:spAutoFit/>
              </a:bodyPr>
              <a:lstStyle/>
              <a:p>
                <a14:m>
                  <m:oMath xmlns:m="http://schemas.openxmlformats.org/officeDocument/2006/math">
                    <m:sSub>
                      <m:sSubPr>
                        <m:ctrlPr>
                          <a:rPr lang="zh-CN" altLang="zh-CN" sz="1600" i="1" smtClean="0">
                            <a:latin typeface="Cambria Math"/>
                          </a:rPr>
                        </m:ctrlPr>
                      </m:sSubPr>
                      <m:e>
                        <m:r>
                          <a:rPr lang="en-US" altLang="zh-CN" sz="1600" i="1">
                            <a:latin typeface="Cambria Math"/>
                          </a:rPr>
                          <m:t>𝑑𝑒𝑣</m:t>
                        </m:r>
                      </m:e>
                      <m:sub>
                        <m:r>
                          <a:rPr lang="en-US" altLang="zh-CN" sz="1600" b="0" i="1" smtClean="0">
                            <a:latin typeface="Cambria Math"/>
                          </a:rPr>
                          <m:t>1</m:t>
                        </m:r>
                        <m:r>
                          <a:rPr lang="en-US" altLang="zh-CN" sz="1600" i="1">
                            <a:latin typeface="Cambria Math"/>
                          </a:rPr>
                          <m:t>,</m:t>
                        </m:r>
                        <m:r>
                          <a:rPr lang="en-US" altLang="zh-CN" sz="1600" b="0" i="1" smtClean="0">
                            <a:latin typeface="Cambria Math"/>
                          </a:rPr>
                          <m:t>2</m:t>
                        </m:r>
                      </m:sub>
                    </m:sSub>
                    <m:r>
                      <a:rPr lang="en-US" altLang="zh-CN" sz="1600" b="0" i="1" smtClean="0">
                        <a:latin typeface="Cambria Math"/>
                      </a:rPr>
                      <m:t>=[(1−2</m:t>
                    </m:r>
                  </m:oMath>
                </a14:m>
                <a:r>
                  <a:rPr lang="en-US" altLang="zh-CN" sz="1600" dirty="0" smtClean="0"/>
                  <a:t>)+(1-3)]/2=-1.5</a:t>
                </a:r>
                <a:endParaRPr lang="zh-CN" altLang="en-US" sz="1600" dirty="0"/>
              </a:p>
            </p:txBody>
          </p:sp>
        </mc:Choice>
        <mc:Fallback xmlns="">
          <p:sp>
            <p:nvSpPr>
              <p:cNvPr id="12" name="Rectangle 11"/>
              <p:cNvSpPr>
                <a:spLocks noRot="1" noChangeAspect="1" noMove="1" noResize="1" noEditPoints="1" noAdjustHandles="1" noChangeArrowheads="1" noChangeShapeType="1" noTextEdit="1"/>
              </p:cNvSpPr>
              <p:nvPr/>
            </p:nvSpPr>
            <p:spPr>
              <a:xfrm>
                <a:off x="5954486" y="3917874"/>
                <a:ext cx="2857001" cy="349326"/>
              </a:xfrm>
              <a:prstGeom prst="rect">
                <a:avLst/>
              </a:prstGeom>
              <a:blipFill rotWithShape="1">
                <a:blip r:embed="rId6"/>
                <a:stretch>
                  <a:fillRect t="-3509" b="-21053"/>
                </a:stretch>
              </a:blipFill>
            </p:spPr>
            <p:txBody>
              <a:bodyPr/>
              <a:lstStyle/>
              <a:p>
                <a:r>
                  <a:rPr lang="zh-CN" altLang="en-US">
                    <a:noFill/>
                  </a:rPr>
                  <a:t> </a:t>
                </a:r>
              </a:p>
            </p:txBody>
          </p:sp>
        </mc:Fallback>
      </mc:AlternateContent>
      <p:grpSp>
        <p:nvGrpSpPr>
          <p:cNvPr id="15" name="Group 14"/>
          <p:cNvGrpSpPr/>
          <p:nvPr/>
        </p:nvGrpSpPr>
        <p:grpSpPr>
          <a:xfrm>
            <a:off x="5638800" y="4419600"/>
            <a:ext cx="3200400" cy="1566826"/>
            <a:chOff x="5638800" y="4419600"/>
            <a:chExt cx="3200400" cy="1566826"/>
          </a:xfrm>
        </p:grpSpPr>
        <mc:AlternateContent xmlns:mc="http://schemas.openxmlformats.org/markup-compatibility/2006" xmlns:a14="http://schemas.microsoft.com/office/drawing/2010/main">
          <mc:Choice Requires="a14">
            <p:sp>
              <p:nvSpPr>
                <p:cNvPr id="13" name="Rectangle 12"/>
                <p:cNvSpPr/>
                <p:nvPr/>
              </p:nvSpPr>
              <p:spPr>
                <a:xfrm>
                  <a:off x="5638800" y="4572000"/>
                  <a:ext cx="3200400" cy="14144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𝑀</m:t>
                        </m:r>
                        <m:r>
                          <a:rPr lang="en-US" altLang="zh-CN">
                            <a:latin typeface="Cambria Math"/>
                          </a:rPr>
                          <m:t>=</m:t>
                        </m:r>
                        <m:m>
                          <m:mPr>
                            <m:mcs>
                              <m:mc>
                                <m:mcPr>
                                  <m:count m:val="2"/>
                                  <m:mcJc m:val="center"/>
                                </m:mcPr>
                              </m:mc>
                            </m:mcs>
                            <m:ctrlPr>
                              <a:rPr lang="zh-CN" altLang="zh-CN" i="1">
                                <a:latin typeface="Cambria Math"/>
                              </a:rPr>
                            </m:ctrlPr>
                          </m:mPr>
                          <m:mr>
                            <m:e/>
                            <m:e>
                              <m:sSub>
                                <m:sSubPr>
                                  <m:ctrlPr>
                                    <a:rPr lang="zh-CN" altLang="zh-CN" i="1">
                                      <a:latin typeface="Cambria Math"/>
                                    </a:rPr>
                                  </m:ctrlPr>
                                </m:sSubPr>
                                <m:e>
                                  <m:r>
                                    <a:rPr lang="en-US" altLang="zh-CN" i="1">
                                      <a:latin typeface="Cambria Math"/>
                                    </a:rPr>
                                    <m:t>𝑙</m:t>
                                  </m:r>
                                </m:e>
                                <m:sub>
                                  <m:r>
                                    <a:rPr lang="en-US" altLang="zh-CN" i="1">
                                      <a:latin typeface="Cambria Math"/>
                                    </a:rPr>
                                    <m:t>0</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1</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2</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3</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4</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0</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1</m:t>
                                              </m:r>
                                            </m:sub>
                                          </m:sSub>
                                        </m:e>
                                      </m:mr>
                                      <m:mr>
                                        <m:e>
                                          <m:sSub>
                                            <m:sSubPr>
                                              <m:ctrlPr>
                                                <a:rPr lang="zh-CN" altLang="zh-CN" i="1">
                                                  <a:latin typeface="Cambria Math"/>
                                                </a:rPr>
                                              </m:ctrlPr>
                                            </m:sSubPr>
                                            <m:e>
                                              <m:r>
                                                <a:rPr lang="en-US" altLang="zh-CN" i="1">
                                                  <a:latin typeface="Cambria Math"/>
                                                </a:rPr>
                                                <m:t>𝑢</m:t>
                                              </m:r>
                                            </m:e>
                                            <m:sub>
                                              <m:r>
                                                <a:rPr lang="en-US" altLang="zh-CN" i="1">
                                                  <a:latin typeface="Cambria Math"/>
                                                </a:rPr>
                                                <m:t>2</m:t>
                                              </m:r>
                                            </m:sub>
                                          </m:sSub>
                                        </m:e>
                                      </m:mr>
                                    </m:m>
                                  </m:e>
                                </m:mr>
                                <m:mr>
                                  <m:e>
                                    <m:sSub>
                                      <m:sSubPr>
                                        <m:ctrlPr>
                                          <a:rPr lang="zh-CN" altLang="zh-CN" i="1">
                                            <a:latin typeface="Cambria Math"/>
                                          </a:rPr>
                                        </m:ctrlPr>
                                      </m:sSubPr>
                                      <m:e>
                                        <m:r>
                                          <a:rPr lang="en-US" altLang="zh-CN" i="1">
                                            <a:latin typeface="Cambria Math"/>
                                          </a:rPr>
                                          <m:t>𝑢</m:t>
                                        </m:r>
                                      </m:e>
                                      <m:sub>
                                        <m:r>
                                          <a:rPr lang="en-US" altLang="zh-CN" i="1">
                                            <a:latin typeface="Cambria Math"/>
                                          </a:rPr>
                                          <m:t>3</m:t>
                                        </m:r>
                                      </m:sub>
                                    </m:sSub>
                                  </m:e>
                                </m:mr>
                              </m:m>
                            </m:e>
                            <m:e>
                              <m:d>
                                <m:dPr>
                                  <m:begChr m:val="["/>
                                  <m:endChr m:val="]"/>
                                  <m:ctrlPr>
                                    <a:rPr lang="zh-CN" altLang="zh-CN" i="1">
                                      <a:latin typeface="Cambria Math"/>
                                    </a:rPr>
                                  </m:ctrlPr>
                                </m:dPr>
                                <m:e>
                                  <m:eqArr>
                                    <m:eqArrPr>
                                      <m:ctrlPr>
                                        <a:rPr lang="zh-CN" altLang="zh-CN" i="1">
                                          <a:latin typeface="Cambria Math"/>
                                        </a:rPr>
                                      </m:ctrlPr>
                                    </m:eqArrPr>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b="0" i="0" smtClean="0">
                                                      <a:latin typeface="Cambria Math"/>
                                                    </a:rPr>
                                                    <m:t>3</m:t>
                                                  </m:r>
                                                </m:e>
                                                <m:e>
                                                  <m:r>
                                                    <a:rPr lang="en-US" altLang="zh-CN">
                                                      <a:latin typeface="Cambria Math"/>
                                                    </a:rPr>
                                                    <m:t>0</m:t>
                                                  </m:r>
                                                </m:e>
                                                <m:e>
                                                  <m:r>
                                                    <a:rPr lang="en-US" altLang="zh-CN">
                                                      <a:latin typeface="Cambria Math"/>
                                                    </a:rPr>
                                                    <m:t>0</m:t>
                                                  </m:r>
                                                </m:e>
                                              </m:mr>
                                            </m:m>
                                          </m:e>
                                        </m:m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2</m:t>
                                                  </m:r>
                                                </m:e>
                                                <m:e>
                                                  <m:r>
                                                    <a:rPr lang="en-US" altLang="zh-CN">
                                                      <a:latin typeface="Cambria Math"/>
                                                    </a:rPr>
                                                    <m:t>0</m:t>
                                                  </m:r>
                                                </m:e>
                                                <m:e>
                                                  <m:r>
                                                    <a:rPr lang="en-US" altLang="zh-CN">
                                                      <a:latin typeface="Cambria Math"/>
                                                    </a:rPr>
                                                    <m:t>0</m:t>
                                                  </m:r>
                                                </m:e>
                                              </m:mr>
                                            </m:m>
                                          </m:e>
                                        </m:mr>
                                      </m:m>
                                    </m:e>
                                    <m:e>
                                      <m:m>
                                        <m:mPr>
                                          <m:mcs>
                                            <m:mc>
                                              <m:mcPr>
                                                <m:count m:val="3"/>
                                                <m:mcJc m:val="center"/>
                                              </m:mcPr>
                                            </m:mc>
                                          </m:mcs>
                                          <m:ctrlPr>
                                            <a:rPr lang="zh-CN" altLang="zh-CN" i="1">
                                              <a:latin typeface="Cambria Math"/>
                                            </a:rPr>
                                          </m:ctrlPr>
                                        </m:mPr>
                                        <m:mr>
                                          <m:e>
                                            <m:r>
                                              <a:rPr lang="en-US" altLang="zh-CN">
                                                <a:latin typeface="Cambria Math"/>
                                              </a:rPr>
                                              <m:t>0</m:t>
                                            </m:r>
                                          </m:e>
                                          <m:e>
                                            <m:r>
                                              <a:rPr lang="en-US" altLang="zh-CN" b="0" i="0" smtClean="0">
                                                <a:latin typeface="Cambria Math"/>
                                              </a:rPr>
                                              <m:t>0.5</m:t>
                                            </m:r>
                                          </m:e>
                                          <m:e>
                                            <m:m>
                                              <m:mPr>
                                                <m:mcs>
                                                  <m:mc>
                                                    <m:mcPr>
                                                      <m:count m:val="3"/>
                                                      <m:mcJc m:val="center"/>
                                                    </m:mcPr>
                                                  </m:mc>
                                                </m:mcs>
                                                <m:ctrlPr>
                                                  <a:rPr lang="zh-CN" altLang="zh-CN" i="1">
                                                    <a:latin typeface="Cambria Math"/>
                                                  </a:rPr>
                                                </m:ctrlPr>
                                              </m:mPr>
                                              <m:mr>
                                                <m:e>
                                                  <m:r>
                                                    <a:rPr lang="en-US" altLang="zh-CN" b="0" i="0" smtClean="0">
                                                      <a:latin typeface="Cambria Math"/>
                                                    </a:rPr>
                                                    <m:t>2</m:t>
                                                  </m:r>
                                                </m:e>
                                                <m:e>
                                                  <m:r>
                                                    <a:rPr lang="en-US" altLang="zh-CN">
                                                      <a:latin typeface="Cambria Math"/>
                                                    </a:rPr>
                                                    <m:t>0</m:t>
                                                  </m:r>
                                                </m:e>
                                                <m:e>
                                                  <m:r>
                                                    <a:rPr lang="en-US" altLang="zh-CN">
                                                      <a:latin typeface="Cambria Math"/>
                                                    </a:rPr>
                                                    <m:t>2</m:t>
                                                  </m:r>
                                                </m:e>
                                              </m:mr>
                                            </m:m>
                                          </m:e>
                                        </m:mr>
                                        <m:mr>
                                          <m:e>
                                            <m:r>
                                              <a:rPr lang="en-US" altLang="zh-CN">
                                                <a:latin typeface="Cambria Math"/>
                                              </a:rPr>
                                              <m:t>0</m:t>
                                            </m:r>
                                          </m:e>
                                          <m:e>
                                            <m:r>
                                              <a:rPr lang="en-US" altLang="zh-CN" b="0" i="0" smtClean="0">
                                                <a:latin typeface="Cambria Math"/>
                                              </a:rPr>
                                              <m:t>0.5</m:t>
                                            </m:r>
                                          </m:e>
                                          <m:e>
                                            <m:m>
                                              <m:mPr>
                                                <m:mcs>
                                                  <m:mc>
                                                    <m:mcPr>
                                                      <m:count m:val="3"/>
                                                      <m:mcJc m:val="center"/>
                                                    </m:mcPr>
                                                  </m:mc>
                                                </m:mcs>
                                                <m:ctrlPr>
                                                  <a:rPr lang="zh-CN" altLang="zh-CN" i="1">
                                                    <a:latin typeface="Cambria Math"/>
                                                  </a:rPr>
                                                </m:ctrlPr>
                                              </m:mPr>
                                              <m:mr>
                                                <m:e>
                                                  <m:r>
                                                    <a:rPr lang="en-US" altLang="zh-CN" b="0" i="0" smtClean="0">
                                                      <a:latin typeface="Cambria Math"/>
                                                    </a:rPr>
                                                    <m:t>2</m:t>
                                                  </m:r>
                                                </m:e>
                                                <m:e>
                                                  <m:r>
                                                    <a:rPr lang="en-US" altLang="zh-CN">
                                                      <a:latin typeface="Cambria Math"/>
                                                    </a:rPr>
                                                    <m:t>1</m:t>
                                                  </m:r>
                                                </m:e>
                                                <m:e>
                                                  <m:r>
                                                    <a:rPr lang="en-US" altLang="zh-CN">
                                                      <a:latin typeface="Cambria Math"/>
                                                    </a:rPr>
                                                    <m:t>1</m:t>
                                                  </m:r>
                                                </m:e>
                                              </m:mr>
                                            </m:m>
                                          </m:e>
                                        </m:mr>
                                      </m:m>
                                    </m:e>
                                  </m:eqArr>
                                </m:e>
                              </m:d>
                            </m:e>
                          </m:mr>
                        </m:m>
                      </m:oMath>
                    </m:oMathPara>
                  </a14:m>
                  <a:endParaRPr lang="zh-CN" alt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5638800" y="4572000"/>
                  <a:ext cx="3200400" cy="1414426"/>
                </a:xfrm>
                <a:prstGeom prst="rect">
                  <a:avLst/>
                </a:prstGeom>
                <a:blipFill rotWithShape="1">
                  <a:blip r:embed="rId7"/>
                  <a:stretch>
                    <a:fillRect/>
                  </a:stretch>
                </a:blipFill>
              </p:spPr>
              <p:txBody>
                <a:bodyPr/>
                <a:lstStyle/>
                <a:p>
                  <a:r>
                    <a:rPr lang="zh-CN" altLang="en-US">
                      <a:noFill/>
                    </a:rPr>
                    <a:t> </a:t>
                  </a:r>
                </a:p>
              </p:txBody>
            </p:sp>
          </mc:Fallback>
        </mc:AlternateContent>
        <p:sp>
          <p:nvSpPr>
            <p:cNvPr id="14" name="Arc 13"/>
            <p:cNvSpPr/>
            <p:nvPr/>
          </p:nvSpPr>
          <p:spPr>
            <a:xfrm>
              <a:off x="7369628" y="4419600"/>
              <a:ext cx="326572" cy="304800"/>
            </a:xfrm>
            <a:prstGeom prst="arc">
              <a:avLst>
                <a:gd name="adj1" fmla="val 10489520"/>
                <a:gd name="adj2" fmla="val 0"/>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2" name="Group 21"/>
          <p:cNvGrpSpPr/>
          <p:nvPr/>
        </p:nvGrpSpPr>
        <p:grpSpPr>
          <a:xfrm>
            <a:off x="7055987" y="4419600"/>
            <a:ext cx="1198376" cy="323844"/>
            <a:chOff x="7055987" y="4419600"/>
            <a:chExt cx="1198376" cy="323844"/>
          </a:xfrm>
        </p:grpSpPr>
        <p:sp>
          <p:nvSpPr>
            <p:cNvPr id="19" name="Arc 18"/>
            <p:cNvSpPr/>
            <p:nvPr/>
          </p:nvSpPr>
          <p:spPr>
            <a:xfrm>
              <a:off x="7429496" y="4419600"/>
              <a:ext cx="544286" cy="304800"/>
            </a:xfrm>
            <a:prstGeom prst="arc">
              <a:avLst>
                <a:gd name="adj1" fmla="val 10658931"/>
                <a:gd name="adj2" fmla="val 0"/>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Arc 19"/>
            <p:cNvSpPr/>
            <p:nvPr/>
          </p:nvSpPr>
          <p:spPr>
            <a:xfrm>
              <a:off x="7500941" y="4419600"/>
              <a:ext cx="753422" cy="304800"/>
            </a:xfrm>
            <a:prstGeom prst="arc">
              <a:avLst>
                <a:gd name="adj1" fmla="val 10658931"/>
                <a:gd name="adj2" fmla="val 0"/>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Arc 20"/>
            <p:cNvSpPr/>
            <p:nvPr/>
          </p:nvSpPr>
          <p:spPr>
            <a:xfrm flipH="1">
              <a:off x="7055987" y="4438644"/>
              <a:ext cx="206828" cy="304800"/>
            </a:xfrm>
            <a:prstGeom prst="arc">
              <a:avLst>
                <a:gd name="adj1" fmla="val 10489520"/>
                <a:gd name="adj2" fmla="val 0"/>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3" name="Rectangle 22"/>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–personalized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
        <p:nvSpPr>
          <p:cNvPr id="24" name="Oval 23"/>
          <p:cNvSpPr/>
          <p:nvPr/>
        </p:nvSpPr>
        <p:spPr>
          <a:xfrm>
            <a:off x="7226300" y="5397500"/>
            <a:ext cx="306614" cy="576226"/>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127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a:t>Item-based collaborative filtering for personalized location recommendation</a:t>
            </a:r>
            <a:endParaRPr lang="zh-CN" altLang="en-US" sz="3200" dirty="0"/>
          </a:p>
        </p:txBody>
      </p:sp>
      <p:sp>
        <p:nvSpPr>
          <p:cNvPr id="3" name="Content Placeholder 2"/>
          <p:cNvSpPr>
            <a:spLocks noGrp="1"/>
          </p:cNvSpPr>
          <p:nvPr>
            <p:ph idx="1"/>
          </p:nvPr>
        </p:nvSpPr>
        <p:spPr/>
        <p:txBody>
          <a:bodyPr>
            <a:normAutofit/>
          </a:bodyPr>
          <a:lstStyle/>
          <a:p>
            <a:r>
              <a:rPr lang="en-US" altLang="zh-CN" sz="2400" dirty="0" smtClean="0"/>
              <a:t>Disadvantages of directly using the Slope One</a:t>
            </a:r>
            <a:endParaRPr lang="en-US" altLang="zh-CN" sz="2400" dirty="0"/>
          </a:p>
          <a:p>
            <a:pPr lvl="1"/>
            <a:r>
              <a:rPr lang="en-US" altLang="zh-CN" sz="2000" dirty="0"/>
              <a:t>Overlook users’ travel patterns among locations</a:t>
            </a:r>
            <a:endParaRPr lang="zh-CN" altLang="en-US" sz="2000" dirty="0"/>
          </a:p>
          <a:p>
            <a:pPr lvl="1"/>
            <a:r>
              <a:rPr lang="en-US" altLang="zh-CN" sz="2000" dirty="0" smtClean="0"/>
              <a:t>Sequential property (no body travels to the two locations in a trip)</a:t>
            </a:r>
            <a:endParaRPr lang="en-US" altLang="zh-CN" sz="2000" dirty="0"/>
          </a:p>
          <a:p>
            <a:r>
              <a:rPr lang="en-US" altLang="zh-CN" sz="2400" dirty="0" smtClean="0"/>
              <a:t>Solution</a:t>
            </a:r>
          </a:p>
          <a:p>
            <a:pPr lvl="1"/>
            <a:r>
              <a:rPr lang="en-US" altLang="zh-CN" sz="2000" dirty="0" smtClean="0"/>
              <a:t>Mining the correlation </a:t>
            </a:r>
            <a:r>
              <a:rPr lang="en-US" altLang="zh-CN" sz="2000" dirty="0"/>
              <a:t>between locations using user location history</a:t>
            </a:r>
          </a:p>
          <a:p>
            <a:pPr lvl="1"/>
            <a:r>
              <a:rPr lang="en-US" altLang="zh-CN" sz="2000" dirty="0" smtClean="0"/>
              <a:t>Substitute the similarity between locations with the location correlation in Slope One</a:t>
            </a:r>
          </a:p>
          <a:p>
            <a:pPr lvl="1"/>
            <a:endParaRPr lang="en-US" altLang="zh-CN" sz="2000" dirty="0" smtClean="0"/>
          </a:p>
          <a:p>
            <a:pPr marL="0" indent="0">
              <a:buNone/>
            </a:pPr>
            <a:r>
              <a:rPr lang="en-US" altLang="zh-CN" sz="2000" dirty="0" smtClean="0"/>
              <a:t>                                      </a:t>
            </a:r>
            <a:endParaRPr lang="zh-CN" altLang="en-US" sz="2000" dirty="0"/>
          </a:p>
        </p:txBody>
      </p:sp>
      <p:sp>
        <p:nvSpPr>
          <p:cNvPr id="5" name="Rectangle 4"/>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–personalized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
        <p:nvSpPr>
          <p:cNvPr id="6" name="Content Placeholder 2"/>
          <p:cNvSpPr txBox="1">
            <a:spLocks/>
          </p:cNvSpPr>
          <p:nvPr/>
        </p:nvSpPr>
        <p:spPr>
          <a:xfrm>
            <a:off x="2010447" y="5486400"/>
            <a:ext cx="4923753" cy="381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solidFill>
                  <a:srgbClr val="0070C0"/>
                </a:solidFill>
              </a:rPr>
              <a:t>Answer Question 17</a:t>
            </a:r>
            <a:endParaRPr lang="en-US" sz="2400" dirty="0">
              <a:solidFill>
                <a:srgbClr val="0070C0"/>
              </a:solidFill>
            </a:endParaRPr>
          </a:p>
        </p:txBody>
      </p:sp>
    </p:spTree>
    <p:extLst>
      <p:ext uri="{BB962C8B-B14F-4D97-AF65-F5344CB8AC3E}">
        <p14:creationId xmlns:p14="http://schemas.microsoft.com/office/powerpoint/2010/main" val="3576817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589002"/>
            <a:ext cx="8380412" cy="553998"/>
          </a:xfrm>
        </p:spPr>
        <p:txBody>
          <a:bodyPr>
            <a:normAutofit fontScale="90000"/>
          </a:bodyPr>
          <a:lstStyle/>
          <a:p>
            <a:r>
              <a:rPr lang="en-US" altLang="zh-CN" dirty="0"/>
              <a:t>Item-based collaborative filtering for personalized location recommendation</a:t>
            </a:r>
            <a:endParaRPr lang="zh-CN" altLang="en-US" dirty="0"/>
          </a:p>
        </p:txBody>
      </p:sp>
      <p:sp>
        <p:nvSpPr>
          <p:cNvPr id="6" name="Text Placeholder 5"/>
          <p:cNvSpPr>
            <a:spLocks noGrp="1"/>
          </p:cNvSpPr>
          <p:nvPr>
            <p:ph type="body" idx="1"/>
          </p:nvPr>
        </p:nvSpPr>
        <p:spPr>
          <a:xfrm>
            <a:off x="381000" y="1524000"/>
            <a:ext cx="8380412" cy="4366054"/>
          </a:xfrm>
        </p:spPr>
        <p:txBody>
          <a:bodyPr>
            <a:normAutofit/>
          </a:bodyPr>
          <a:lstStyle/>
          <a:p>
            <a:r>
              <a:rPr lang="en-US" sz="2400" dirty="0" smtClean="0"/>
              <a:t>This </a:t>
            </a:r>
            <a:r>
              <a:rPr lang="en-US" sz="2400" dirty="0"/>
              <a:t>correlation describes the relationship between locations </a:t>
            </a:r>
            <a:r>
              <a:rPr lang="en-US" sz="2400" dirty="0">
                <a:solidFill>
                  <a:srgbClr val="1D3FE9"/>
                </a:solidFill>
              </a:rPr>
              <a:t>in the space of human behavior</a:t>
            </a:r>
          </a:p>
          <a:p>
            <a:pPr lvl="1"/>
            <a:r>
              <a:rPr lang="en-US" altLang="zh-CN" sz="2000" dirty="0"/>
              <a:t>The correlated locations might not be co-located</a:t>
            </a:r>
          </a:p>
          <a:p>
            <a:pPr lvl="1"/>
            <a:r>
              <a:rPr lang="en-US" altLang="zh-CN" sz="2000" dirty="0"/>
              <a:t>The correlated locations might not be similar </a:t>
            </a:r>
          </a:p>
          <a:p>
            <a:r>
              <a:rPr lang="en-US" altLang="zh-CN" sz="2400" dirty="0"/>
              <a:t>This correlation can enable many services</a:t>
            </a:r>
          </a:p>
          <a:p>
            <a:pPr lvl="1"/>
            <a:r>
              <a:rPr lang="en-US" altLang="zh-CN" sz="2000" dirty="0"/>
              <a:t>Location recommendation, mobile tour guide</a:t>
            </a:r>
          </a:p>
          <a:p>
            <a:pPr lvl="1"/>
            <a:r>
              <a:rPr lang="en-US" altLang="zh-CN" sz="2000" dirty="0"/>
              <a:t>Business promotion </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109</a:t>
            </a:fld>
            <a:endParaRPr lang="en-US" dirty="0">
              <a:solidFill>
                <a:prstClr val="black">
                  <a:tint val="75000"/>
                </a:prstClr>
              </a:solidFill>
              <a:latin typeface="Calibri"/>
            </a:endParaRPr>
          </a:p>
        </p:txBody>
      </p:sp>
      <p:pic>
        <p:nvPicPr>
          <p:cNvPr id="7" name="Picture 6"/>
          <p:cNvPicPr/>
          <p:nvPr/>
        </p:nvPicPr>
        <p:blipFill>
          <a:blip r:embed="rId2"/>
          <a:srcRect r="48315"/>
          <a:stretch>
            <a:fillRect/>
          </a:stretch>
        </p:blipFill>
        <p:spPr bwMode="auto">
          <a:xfrm>
            <a:off x="4983081" y="4502444"/>
            <a:ext cx="2484519" cy="1974556"/>
          </a:xfrm>
          <a:prstGeom prst="rect">
            <a:avLst/>
          </a:prstGeom>
          <a:noFill/>
          <a:ln w="9525">
            <a:noFill/>
            <a:miter lim="800000"/>
            <a:headEnd/>
            <a:tailEnd/>
          </a:ln>
        </p:spPr>
      </p:pic>
      <p:pic>
        <p:nvPicPr>
          <p:cNvPr id="9" name="Picture 8"/>
          <p:cNvPicPr/>
          <p:nvPr/>
        </p:nvPicPr>
        <p:blipFill>
          <a:blip r:embed="rId2"/>
          <a:srcRect l="50486"/>
          <a:stretch>
            <a:fillRect/>
          </a:stretch>
        </p:blipFill>
        <p:spPr bwMode="auto">
          <a:xfrm>
            <a:off x="1905000" y="4486530"/>
            <a:ext cx="2555914" cy="1980444"/>
          </a:xfrm>
          <a:prstGeom prst="rect">
            <a:avLst/>
          </a:prstGeom>
          <a:noFill/>
          <a:ln w="9525">
            <a:noFill/>
            <a:miter lim="800000"/>
            <a:headEnd/>
            <a:tailEnd/>
          </a:ln>
        </p:spPr>
      </p:pic>
    </p:spTree>
    <p:extLst>
      <p:ext uri="{BB962C8B-B14F-4D97-AF65-F5344CB8AC3E}">
        <p14:creationId xmlns:p14="http://schemas.microsoft.com/office/powerpoint/2010/main" val="191886760"/>
      </p:ext>
    </p:extLst>
  </p:cSld>
  <p:clrMapOvr>
    <a:masterClrMapping/>
  </p:clrMapOvr>
  <p:transition advClick="0" advTm="1000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304800"/>
            <a:ext cx="8380412" cy="553998"/>
          </a:xfrm>
        </p:spPr>
        <p:txBody>
          <a:bodyPr>
            <a:normAutofit fontScale="90000"/>
          </a:bodyPr>
          <a:lstStyle/>
          <a:p>
            <a:r>
              <a:rPr lang="en-US" altLang="zh-CN" dirty="0" smtClean="0"/>
              <a:t>Location-Based Social </a:t>
            </a:r>
            <a:r>
              <a:rPr lang="en-US" altLang="zh-CN" dirty="0"/>
              <a:t>Networks</a:t>
            </a:r>
            <a:endParaRPr lang="zh-CN" altLang="en-US"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11</a:t>
            </a:fld>
            <a:endParaRPr lang="en-US" sz="1200">
              <a:solidFill>
                <a:prstClr val="black">
                  <a:tint val="75000"/>
                </a:prstClr>
              </a:solidFill>
              <a:latin typeface="Calibri"/>
            </a:endParaRPr>
          </a:p>
        </p:txBody>
      </p:sp>
      <p:sp>
        <p:nvSpPr>
          <p:cNvPr id="10" name="Rounded Rectangle 9"/>
          <p:cNvSpPr/>
          <p:nvPr/>
        </p:nvSpPr>
        <p:spPr>
          <a:xfrm>
            <a:off x="1283677" y="4581316"/>
            <a:ext cx="2240573" cy="57913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r>
              <a:rPr lang="en-US" altLang="zh-CN" b="1" dirty="0" smtClean="0"/>
              <a:t>Sharing</a:t>
            </a:r>
            <a:endParaRPr lang="zh-CN" altLang="en-US" b="1" dirty="0"/>
          </a:p>
        </p:txBody>
      </p:sp>
      <p:sp>
        <p:nvSpPr>
          <p:cNvPr id="11" name="Rounded Rectangle 10"/>
          <p:cNvSpPr/>
          <p:nvPr/>
        </p:nvSpPr>
        <p:spPr>
          <a:xfrm>
            <a:off x="1283677" y="5789912"/>
            <a:ext cx="2240573" cy="579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r>
              <a:rPr lang="en-US" altLang="zh-CN" b="1" dirty="0" smtClean="0"/>
              <a:t>Understanding </a:t>
            </a:r>
            <a:endParaRPr lang="zh-CN" altLang="en-US" b="1" dirty="0"/>
          </a:p>
        </p:txBody>
      </p:sp>
      <p:cxnSp>
        <p:nvCxnSpPr>
          <p:cNvPr id="13" name="Straight Arrow Connector 12"/>
          <p:cNvCxnSpPr/>
          <p:nvPr/>
        </p:nvCxnSpPr>
        <p:spPr>
          <a:xfrm>
            <a:off x="1997921" y="5188346"/>
            <a:ext cx="0" cy="601566"/>
          </a:xfrm>
          <a:prstGeom prst="straightConnector1">
            <a:avLst/>
          </a:prstGeom>
          <a:ln w="76200">
            <a:solidFill>
              <a:srgbClr val="FF9933"/>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829065" y="5176252"/>
            <a:ext cx="0" cy="613660"/>
          </a:xfrm>
          <a:prstGeom prst="straightConnector1">
            <a:avLst/>
          </a:prstGeom>
          <a:ln w="762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18" name="Text Placeholder 5"/>
          <p:cNvSpPr>
            <a:spLocks noGrp="1"/>
          </p:cNvSpPr>
          <p:nvPr>
            <p:ph type="body" idx="1"/>
          </p:nvPr>
        </p:nvSpPr>
        <p:spPr>
          <a:xfrm>
            <a:off x="381000" y="1209016"/>
            <a:ext cx="4365626" cy="3061150"/>
          </a:xfrm>
        </p:spPr>
        <p:txBody>
          <a:bodyPr>
            <a:noAutofit/>
          </a:bodyPr>
          <a:lstStyle/>
          <a:p>
            <a:r>
              <a:rPr lang="en-US" altLang="zh-CN" sz="2300" dirty="0"/>
              <a:t>Sharing </a:t>
            </a:r>
          </a:p>
          <a:p>
            <a:pPr lvl="1"/>
            <a:r>
              <a:rPr lang="en-US" altLang="zh-CN" sz="2000" dirty="0"/>
              <a:t>Geo-tagged media</a:t>
            </a:r>
          </a:p>
          <a:p>
            <a:pPr lvl="1"/>
            <a:r>
              <a:rPr lang="en-US" altLang="zh-CN" sz="2000" dirty="0"/>
              <a:t>Virtual </a:t>
            </a:r>
            <a:r>
              <a:rPr lang="en-US" altLang="zh-CN" sz="2000" dirty="0">
                <a:sym typeface="Wingdings" pitchFamily="2" charset="2"/>
              </a:rPr>
              <a:t> P</a:t>
            </a:r>
            <a:r>
              <a:rPr lang="en-US" altLang="zh-CN" sz="2000" dirty="0"/>
              <a:t>hysical worlds</a:t>
            </a:r>
          </a:p>
          <a:p>
            <a:r>
              <a:rPr lang="en-US" altLang="zh-CN" sz="2300" dirty="0"/>
              <a:t>Understanding</a:t>
            </a:r>
          </a:p>
          <a:p>
            <a:pPr lvl="1"/>
            <a:r>
              <a:rPr lang="en-US" altLang="zh-CN" sz="2000" dirty="0"/>
              <a:t>User interests/preferences</a:t>
            </a:r>
          </a:p>
          <a:p>
            <a:pPr lvl="1"/>
            <a:r>
              <a:rPr lang="en-US" altLang="zh-CN" sz="2000" dirty="0"/>
              <a:t>Location property</a:t>
            </a:r>
          </a:p>
          <a:p>
            <a:pPr lvl="1"/>
            <a:r>
              <a:rPr lang="en-US" altLang="zh-CN" sz="2000" dirty="0"/>
              <a:t>User-user, location-location, user-location correlations</a:t>
            </a:r>
          </a:p>
        </p:txBody>
      </p:sp>
      <p:sp>
        <p:nvSpPr>
          <p:cNvPr id="24" name="Rounded Rectangle 23"/>
          <p:cNvSpPr/>
          <p:nvPr/>
        </p:nvSpPr>
        <p:spPr>
          <a:xfrm>
            <a:off x="5681052" y="4613066"/>
            <a:ext cx="2240573" cy="57913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r>
              <a:rPr lang="en-US" altLang="zh-CN" b="1" dirty="0" smtClean="0"/>
              <a:t>Locations</a:t>
            </a:r>
            <a:endParaRPr lang="zh-CN" altLang="en-US" b="1" dirty="0"/>
          </a:p>
        </p:txBody>
      </p:sp>
      <p:sp>
        <p:nvSpPr>
          <p:cNvPr id="25" name="Rounded Rectangle 24"/>
          <p:cNvSpPr/>
          <p:nvPr/>
        </p:nvSpPr>
        <p:spPr>
          <a:xfrm>
            <a:off x="5681052" y="5821662"/>
            <a:ext cx="2240573" cy="579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r>
              <a:rPr lang="en-US" altLang="zh-CN" b="1" dirty="0" smtClean="0"/>
              <a:t>Social networks </a:t>
            </a:r>
            <a:endParaRPr lang="zh-CN" altLang="en-US" b="1" dirty="0"/>
          </a:p>
        </p:txBody>
      </p:sp>
      <p:cxnSp>
        <p:nvCxnSpPr>
          <p:cNvPr id="26" name="Straight Arrow Connector 25"/>
          <p:cNvCxnSpPr/>
          <p:nvPr/>
        </p:nvCxnSpPr>
        <p:spPr>
          <a:xfrm>
            <a:off x="6395296" y="5220096"/>
            <a:ext cx="0" cy="569816"/>
          </a:xfrm>
          <a:prstGeom prst="straightConnector1">
            <a:avLst/>
          </a:prstGeom>
          <a:ln w="76200">
            <a:solidFill>
              <a:srgbClr val="FF9933"/>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226440" y="5195906"/>
            <a:ext cx="0" cy="594006"/>
          </a:xfrm>
          <a:prstGeom prst="straightConnector1">
            <a:avLst/>
          </a:prstGeom>
          <a:ln w="762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29" name="Text Placeholder 5"/>
          <p:cNvSpPr txBox="1">
            <a:spLocks/>
          </p:cNvSpPr>
          <p:nvPr/>
        </p:nvSpPr>
        <p:spPr>
          <a:xfrm>
            <a:off x="4905375" y="1193141"/>
            <a:ext cx="3975588" cy="3235776"/>
          </a:xfrm>
          <a:prstGeom prst="rect">
            <a:avLst/>
          </a:prstGeom>
        </p:spPr>
        <p:txBody>
          <a:bodyPr vert="horz" lIns="91436" tIns="45718" rIns="91436" bIns="45718" rtlCol="0">
            <a:normAutofit/>
          </a:bodyPr>
          <a:lstStyle>
            <a:lvl1pPr marL="411480" indent="-411480" algn="l" defTabSz="1097280" rtl="0" eaLnBrk="1" latinLnBrk="0" hangingPunct="1">
              <a:spcBef>
                <a:spcPct val="20000"/>
              </a:spcBef>
              <a:buFontTx/>
              <a:buBlip>
                <a:blip r:embed="rId2"/>
              </a:buBlip>
              <a:defRPr sz="3800" kern="1200">
                <a:solidFill>
                  <a:schemeClr val="tx1"/>
                </a:solidFill>
                <a:latin typeface="+mn-lt"/>
                <a:ea typeface="+mn-ea"/>
                <a:cs typeface="+mn-cs"/>
              </a:defRPr>
            </a:lvl1pPr>
            <a:lvl2pPr marL="891540" indent="-342900" algn="l" defTabSz="1097280" rtl="0" eaLnBrk="1" latinLnBrk="0" hangingPunct="1">
              <a:spcBef>
                <a:spcPct val="20000"/>
              </a:spcBef>
              <a:buFontTx/>
              <a:buBlip>
                <a:blip r:embed="rId3"/>
              </a:buBlip>
              <a:defRPr sz="3400" kern="1200">
                <a:solidFill>
                  <a:schemeClr val="tx1"/>
                </a:solidFill>
                <a:latin typeface="+mn-lt"/>
                <a:ea typeface="+mn-ea"/>
                <a:cs typeface="+mn-cs"/>
              </a:defRPr>
            </a:lvl2pPr>
            <a:lvl3pPr marL="1371600" indent="-274320" algn="l" defTabSz="1097280" rtl="0" eaLnBrk="1" latinLnBrk="0" hangingPunct="1">
              <a:spcBef>
                <a:spcPct val="20000"/>
              </a:spcBef>
              <a:buFontTx/>
              <a:buBlip>
                <a:blip r:embed="rId3"/>
              </a:buBlip>
              <a:defRPr sz="2900" kern="1200">
                <a:solidFill>
                  <a:schemeClr val="tx1"/>
                </a:solidFill>
                <a:latin typeface="+mn-lt"/>
                <a:ea typeface="+mn-ea"/>
                <a:cs typeface="+mn-cs"/>
              </a:defRPr>
            </a:lvl3pPr>
            <a:lvl4pPr marL="1920240" indent="-274320" algn="l" defTabSz="1097280" rtl="0" eaLnBrk="1" latinLnBrk="0" hangingPunct="1">
              <a:spcBef>
                <a:spcPct val="20000"/>
              </a:spcBef>
              <a:buFontTx/>
              <a:buBlip>
                <a:blip r:embed="rId3"/>
              </a:buBlip>
              <a:defRPr sz="2400" kern="1200">
                <a:solidFill>
                  <a:schemeClr val="tx1"/>
                </a:solidFill>
                <a:latin typeface="+mn-lt"/>
                <a:ea typeface="+mn-ea"/>
                <a:cs typeface="+mn-cs"/>
              </a:defRPr>
            </a:lvl4pPr>
            <a:lvl5pPr marL="2468880" indent="-274320" algn="l" defTabSz="1097280" rtl="0" eaLnBrk="1" latinLnBrk="0" hangingPunct="1">
              <a:spcBef>
                <a:spcPct val="20000"/>
              </a:spcBef>
              <a:buFontTx/>
              <a:buBlip>
                <a:blip r:embed="rId3"/>
              </a:buBlip>
              <a:defRPr sz="2400" kern="1200">
                <a:solidFill>
                  <a:schemeClr val="tx1"/>
                </a:solidFill>
                <a:latin typeface="+mn-lt"/>
                <a:ea typeface="+mn-ea"/>
                <a:cs typeface="+mn-cs"/>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zh-CN" sz="2300" dirty="0"/>
              <a:t>Locations </a:t>
            </a:r>
          </a:p>
          <a:p>
            <a:pPr lvl="1"/>
            <a:r>
              <a:rPr lang="en-US" altLang="zh-CN" sz="2000" dirty="0"/>
              <a:t>An new dimension: Geo-tag</a:t>
            </a:r>
          </a:p>
          <a:p>
            <a:pPr lvl="1"/>
            <a:r>
              <a:rPr lang="en-US" altLang="zh-CN" sz="2000" dirty="0"/>
              <a:t>An new object </a:t>
            </a:r>
          </a:p>
          <a:p>
            <a:r>
              <a:rPr lang="en-US" altLang="zh-CN" sz="2300" dirty="0"/>
              <a:t>Social networks</a:t>
            </a:r>
          </a:p>
          <a:p>
            <a:pPr lvl="1"/>
            <a:r>
              <a:rPr lang="en-US" altLang="zh-CN" sz="2000" dirty="0"/>
              <a:t>Expanding social structures</a:t>
            </a:r>
          </a:p>
          <a:p>
            <a:pPr lvl="1"/>
            <a:r>
              <a:rPr lang="en-US" altLang="zh-CN" sz="2000" dirty="0"/>
              <a:t>Recommendations</a:t>
            </a:r>
          </a:p>
          <a:p>
            <a:pPr lvl="2"/>
            <a:r>
              <a:rPr lang="en-US" altLang="zh-CN" sz="1600" dirty="0"/>
              <a:t>Users</a:t>
            </a:r>
          </a:p>
          <a:p>
            <a:pPr lvl="2"/>
            <a:r>
              <a:rPr lang="en-US" altLang="zh-CN" sz="1600" dirty="0"/>
              <a:t>Locations</a:t>
            </a:r>
          </a:p>
          <a:p>
            <a:pPr lvl="2"/>
            <a:r>
              <a:rPr lang="en-US" altLang="zh-CN" sz="1600" dirty="0"/>
              <a:t>media</a:t>
            </a:r>
            <a:endParaRPr lang="zh-CN" altLang="en-US" sz="1600" dirty="0"/>
          </a:p>
        </p:txBody>
      </p:sp>
      <p:sp>
        <p:nvSpPr>
          <p:cNvPr id="15" name="Rectangle 14"/>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526082832"/>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068"/>
            <a:ext cx="8229600" cy="1143000"/>
          </a:xfrm>
        </p:spPr>
        <p:txBody>
          <a:bodyPr>
            <a:noAutofit/>
          </a:bodyPr>
          <a:lstStyle/>
          <a:p>
            <a:r>
              <a:rPr lang="en-US" altLang="zh-CN" sz="3200" dirty="0"/>
              <a:t>Item-based collaborative filtering for personalized location recommendation</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84088"/>
                <a:ext cx="8229600" cy="4525963"/>
              </a:xfrm>
            </p:spPr>
            <p:txBody>
              <a:bodyPr>
                <a:normAutofit/>
              </a:bodyPr>
              <a:lstStyle/>
              <a:p>
                <a:pPr marL="0" lvl="1" indent="0">
                  <a:buNone/>
                </a:pPr>
                <a:r>
                  <a:rPr lang="en-US" altLang="zh-CN" sz="2400" dirty="0"/>
                  <a:t>Consider users’ travel sequences and knowledge (experiences)</a:t>
                </a:r>
              </a:p>
              <a:p>
                <a:pPr marL="0" indent="0" algn="ctr">
                  <a:buNone/>
                </a:pPr>
                <a14:m>
                  <m:oMath xmlns:m="http://schemas.openxmlformats.org/officeDocument/2006/math">
                    <m:r>
                      <a:rPr lang="en-US" altLang="zh-CN" sz="2000" i="1">
                        <a:latin typeface="Cambria Math"/>
                      </a:rPr>
                      <m:t>𝐶𝑜𝑟</m:t>
                    </m:r>
                    <m:d>
                      <m:dPr>
                        <m:ctrlPr>
                          <a:rPr lang="zh-CN" altLang="zh-CN" sz="2000" i="1">
                            <a:latin typeface="Cambria Math"/>
                          </a:rPr>
                        </m:ctrlPr>
                      </m:dPr>
                      <m:e>
                        <m:r>
                          <a:rPr lang="en-US" altLang="zh-CN" sz="2000" i="1">
                            <a:latin typeface="Cambria Math"/>
                          </a:rPr>
                          <m:t>𝐴</m:t>
                        </m:r>
                        <m:r>
                          <a:rPr lang="en-US" altLang="zh-CN" sz="2000" i="1">
                            <a:latin typeface="Cambria Math"/>
                          </a:rPr>
                          <m:t>,</m:t>
                        </m:r>
                        <m:r>
                          <a:rPr lang="en-US" altLang="zh-CN" sz="2000" i="1">
                            <a:latin typeface="Cambria Math"/>
                          </a:rPr>
                          <m:t>𝐵</m:t>
                        </m:r>
                      </m:e>
                    </m:d>
                    <m:r>
                      <a:rPr lang="en-US" altLang="zh-CN" sz="2000" i="1">
                        <a:latin typeface="Cambria Math"/>
                      </a:rPr>
                      <m:t>=</m:t>
                    </m:r>
                    <m:nary>
                      <m:naryPr>
                        <m:chr m:val="∑"/>
                        <m:limLoc m:val="subSup"/>
                        <m:supHide m:val="on"/>
                        <m:ctrlPr>
                          <a:rPr lang="zh-CN" altLang="zh-CN" sz="2000" i="1">
                            <a:latin typeface="Cambria Math"/>
                          </a:rPr>
                        </m:ctrlPr>
                      </m:naryPr>
                      <m:sub>
                        <m:sSub>
                          <m:sSubPr>
                            <m:ctrlPr>
                              <a:rPr lang="zh-CN" altLang="zh-CN" sz="2000" i="1">
                                <a:latin typeface="Cambria Math"/>
                              </a:rPr>
                            </m:ctrlPr>
                          </m:sSubPr>
                          <m:e>
                            <m:r>
                              <a:rPr lang="en-US" altLang="zh-CN" sz="2000" i="1">
                                <a:latin typeface="Cambria Math"/>
                              </a:rPr>
                              <m:t>𝑢</m:t>
                            </m:r>
                          </m:e>
                          <m:sub>
                            <m:r>
                              <a:rPr lang="en-US" altLang="zh-CN" sz="2000" i="1">
                                <a:latin typeface="Cambria Math"/>
                              </a:rPr>
                              <m:t>𝑘</m:t>
                            </m:r>
                          </m:sub>
                        </m:sSub>
                        <m:r>
                          <a:rPr lang="en-US" altLang="zh-CN" sz="2000" i="1">
                            <a:latin typeface="Cambria Math"/>
                          </a:rPr>
                          <m:t>∈</m:t>
                        </m:r>
                        <m:sSup>
                          <m:sSupPr>
                            <m:ctrlPr>
                              <a:rPr lang="zh-CN" altLang="zh-CN" sz="2000" i="1">
                                <a:latin typeface="Cambria Math"/>
                              </a:rPr>
                            </m:ctrlPr>
                          </m:sSupPr>
                          <m:e>
                            <m:r>
                              <a:rPr lang="en-US" altLang="zh-CN" sz="2000" i="1">
                                <a:latin typeface="Cambria Math"/>
                              </a:rPr>
                              <m:t>𝑈</m:t>
                            </m:r>
                          </m:e>
                          <m:sup>
                            <m:r>
                              <a:rPr lang="en-US" altLang="zh-CN" sz="2000" i="1">
                                <a:latin typeface="Cambria Math"/>
                              </a:rPr>
                              <m:t>′</m:t>
                            </m:r>
                          </m:sup>
                        </m:sSup>
                      </m:sub>
                      <m:sup/>
                      <m:e>
                        <m:sSub>
                          <m:sSubPr>
                            <m:ctrlPr>
                              <a:rPr lang="zh-CN" altLang="zh-CN" sz="2000" i="1">
                                <a:latin typeface="Cambria Math"/>
                              </a:rPr>
                            </m:ctrlPr>
                          </m:sSubPr>
                          <m:e>
                            <m:r>
                              <a:rPr lang="en-US" altLang="zh-CN" sz="2000" i="1">
                                <a:latin typeface="Cambria Math"/>
                              </a:rPr>
                              <m:t>𝛼</m:t>
                            </m:r>
                            <m:r>
                              <a:rPr lang="en-US" altLang="zh-CN" sz="2000" i="1">
                                <a:latin typeface="Cambria Math"/>
                              </a:rPr>
                              <m:t>∙</m:t>
                            </m:r>
                            <m:r>
                              <a:rPr lang="en-US" altLang="zh-CN" sz="2000" i="1">
                                <a:latin typeface="Cambria Math"/>
                              </a:rPr>
                              <m:t>𝑒</m:t>
                            </m:r>
                          </m:e>
                          <m:sub>
                            <m:r>
                              <a:rPr lang="en-US" altLang="zh-CN" sz="2000" i="1">
                                <a:latin typeface="Cambria Math"/>
                              </a:rPr>
                              <m:t>𝑘</m:t>
                            </m:r>
                          </m:sub>
                        </m:sSub>
                      </m:e>
                    </m:nary>
                  </m:oMath>
                </a14:m>
                <a:r>
                  <a:rPr lang="en-US" altLang="zh-CN" sz="2000" dirty="0"/>
                  <a:t>,   </a:t>
                </a:r>
                <a:r>
                  <a:rPr lang="en-US" altLang="zh-CN" sz="2000" dirty="0" smtClean="0"/>
                  <a:t> </a:t>
                </a:r>
                <a14:m>
                  <m:oMath xmlns:m="http://schemas.openxmlformats.org/officeDocument/2006/math">
                    <m:r>
                      <a:rPr lang="en-US" altLang="zh-CN" sz="2000" i="1">
                        <a:latin typeface="Cambria Math"/>
                      </a:rPr>
                      <m:t>𝛼</m:t>
                    </m:r>
                    <m:r>
                      <a:rPr lang="en-US" altLang="zh-CN" sz="2000" i="1">
                        <a:latin typeface="Cambria Math"/>
                      </a:rPr>
                      <m:t>=</m:t>
                    </m:r>
                    <m:sSup>
                      <m:sSupPr>
                        <m:ctrlPr>
                          <a:rPr lang="zh-CN" altLang="zh-CN" sz="2000" i="1">
                            <a:latin typeface="Cambria Math"/>
                          </a:rPr>
                        </m:ctrlPr>
                      </m:sSupPr>
                      <m:e>
                        <m:r>
                          <a:rPr lang="en-US" altLang="zh-CN" sz="2000" i="1">
                            <a:latin typeface="Cambria Math"/>
                          </a:rPr>
                          <m:t>2</m:t>
                        </m:r>
                      </m:e>
                      <m:sup>
                        <m:r>
                          <a:rPr lang="en-US" altLang="zh-CN" sz="2000" i="1">
                            <a:latin typeface="Cambria Math"/>
                          </a:rPr>
                          <m:t>−(|</m:t>
                        </m:r>
                        <m:r>
                          <a:rPr lang="en-US" altLang="zh-CN" sz="2000" i="1">
                            <a:latin typeface="Cambria Math"/>
                          </a:rPr>
                          <m:t>𝑗</m:t>
                        </m:r>
                        <m:r>
                          <a:rPr lang="en-US" altLang="zh-CN" sz="2000" i="1">
                            <a:latin typeface="Cambria Math"/>
                          </a:rPr>
                          <m:t>−</m:t>
                        </m:r>
                        <m:r>
                          <a:rPr lang="en-US" altLang="zh-CN" sz="2000" i="1">
                            <a:latin typeface="Cambria Math"/>
                          </a:rPr>
                          <m:t>𝑖</m:t>
                        </m:r>
                        <m:r>
                          <a:rPr lang="en-US" altLang="zh-CN" sz="2000" i="1">
                            <a:latin typeface="Cambria Math"/>
                          </a:rPr>
                          <m:t>|−1)</m:t>
                        </m:r>
                      </m:sup>
                    </m:sSup>
                  </m:oMath>
                </a14:m>
                <a:endParaRPr lang="zh-CN" altLang="en-US" sz="2000" dirty="0"/>
              </a:p>
              <a:p>
                <a:pPr marL="0" indent="0">
                  <a:buNone/>
                </a:pPr>
                <a:endParaRPr lang="en-US" altLang="zh-CN" sz="1200" dirty="0" smtClean="0"/>
              </a:p>
              <a:p>
                <a:pPr marL="0" indent="0">
                  <a:buNone/>
                </a:pPr>
                <a:r>
                  <a:rPr lang="en-US" altLang="zh-CN" sz="2400" dirty="0" smtClean="0"/>
                  <a:t>An </a:t>
                </a:r>
                <a:r>
                  <a:rPr lang="en-US" altLang="zh-CN" sz="2400" dirty="0"/>
                  <a:t>example of mining the correlation between locations</a:t>
                </a:r>
              </a:p>
              <a:p>
                <a:pPr marL="0" indent="0">
                  <a:buNone/>
                </a:pPr>
                <a14:m>
                  <m:oMath xmlns:m="http://schemas.openxmlformats.org/officeDocument/2006/math">
                    <m:sSub>
                      <m:sSubPr>
                        <m:ctrlPr>
                          <a:rPr lang="zh-CN" altLang="zh-CN" sz="2400" i="1">
                            <a:latin typeface="Cambria Math"/>
                          </a:rPr>
                        </m:ctrlPr>
                      </m:sSubPr>
                      <m:e>
                        <m:r>
                          <a:rPr lang="en-US" altLang="zh-CN" sz="2400" i="1">
                            <a:latin typeface="Cambria Math"/>
                          </a:rPr>
                          <m:t>𝑒</m:t>
                        </m:r>
                      </m:e>
                      <m:sub>
                        <m:r>
                          <a:rPr lang="en-US" altLang="zh-CN" sz="2400" i="1">
                            <a:latin typeface="Cambria Math"/>
                          </a:rPr>
                          <m:t>1</m:t>
                        </m:r>
                      </m:sub>
                    </m:sSub>
                  </m:oMath>
                </a14:m>
                <a:r>
                  <a:rPr lang="en-US" altLang="zh-CN" sz="2400" i="1" dirty="0" smtClean="0">
                    <a:latin typeface="Cambria Math"/>
                  </a:rPr>
                  <a:t>,</a:t>
                </a:r>
                <a:r>
                  <a:rPr lang="zh-CN" altLang="zh-CN" sz="2400" dirty="0"/>
                  <a:t> </a:t>
                </a:r>
                <a14:m>
                  <m:oMath xmlns:m="http://schemas.openxmlformats.org/officeDocument/2006/math">
                    <m:sSub>
                      <m:sSubPr>
                        <m:ctrlPr>
                          <a:rPr lang="zh-CN" altLang="zh-CN" sz="2400" i="1">
                            <a:latin typeface="Cambria Math"/>
                          </a:rPr>
                        </m:ctrlPr>
                      </m:sSubPr>
                      <m:e>
                        <m:r>
                          <a:rPr lang="en-US" altLang="zh-CN" sz="2400" i="1">
                            <a:latin typeface="Cambria Math"/>
                          </a:rPr>
                          <m:t>𝑒</m:t>
                        </m:r>
                      </m:e>
                      <m:sub>
                        <m:r>
                          <a:rPr lang="en-US" altLang="zh-CN" sz="2400" i="1">
                            <a:latin typeface="Cambria Math"/>
                          </a:rPr>
                          <m:t>2</m:t>
                        </m:r>
                      </m:sub>
                    </m:sSub>
                    <m:r>
                      <a:rPr lang="en-US" altLang="zh-CN" sz="2400" b="0" i="1" smtClean="0">
                        <a:latin typeface="Cambria Math"/>
                      </a:rPr>
                      <m:t>, </m:t>
                    </m:r>
                    <m:sSub>
                      <m:sSubPr>
                        <m:ctrlPr>
                          <a:rPr lang="zh-CN" altLang="zh-CN" sz="2400" i="1">
                            <a:latin typeface="Cambria Math"/>
                          </a:rPr>
                        </m:ctrlPr>
                      </m:sSubPr>
                      <m:e>
                        <m:r>
                          <a:rPr lang="en-US" altLang="zh-CN" sz="2400" i="1">
                            <a:latin typeface="Cambria Math"/>
                          </a:rPr>
                          <m:t>𝑒</m:t>
                        </m:r>
                      </m:e>
                      <m:sub>
                        <m:r>
                          <a:rPr lang="en-US" altLang="zh-CN" sz="2400" i="1">
                            <a:latin typeface="Cambria Math"/>
                          </a:rPr>
                          <m:t>3</m:t>
                        </m:r>
                      </m:sub>
                    </m:sSub>
                  </m:oMath>
                </a14:m>
                <a:r>
                  <a:rPr lang="en-US" altLang="zh-CN" sz="2400" i="1" dirty="0" smtClean="0">
                    <a:latin typeface="Cambria Math"/>
                  </a:rPr>
                  <a:t> </a:t>
                </a:r>
                <a:r>
                  <a:rPr lang="en-US" altLang="zh-CN" sz="2000" dirty="0"/>
                  <a:t>respectively denotes u1, u2 and u3’s </a:t>
                </a:r>
                <a:r>
                  <a:rPr lang="en-US" altLang="zh-CN" sz="2000" dirty="0" smtClean="0"/>
                  <a:t>knowledge (learnt from their location histories) (recall the previous section)</a:t>
                </a:r>
                <a:endParaRPr lang="en-US" altLang="zh-CN" sz="1800" i="1" dirty="0" smtClean="0"/>
              </a:p>
              <a:p>
                <a:pPr marL="0" indent="0">
                  <a:buNone/>
                </a:pPr>
                <a14:m>
                  <m:oMath xmlns:m="http://schemas.openxmlformats.org/officeDocument/2006/math">
                    <m:r>
                      <a:rPr lang="en-US" altLang="zh-CN" sz="2000" i="1">
                        <a:latin typeface="Cambria Math"/>
                      </a:rPr>
                      <m:t>𝐶𝑜𝑟</m:t>
                    </m:r>
                    <m:d>
                      <m:dPr>
                        <m:ctrlPr>
                          <a:rPr lang="zh-CN" altLang="zh-CN" sz="2000" i="1">
                            <a:latin typeface="Cambria Math"/>
                          </a:rPr>
                        </m:ctrlPr>
                      </m:dPr>
                      <m:e>
                        <m:r>
                          <a:rPr lang="en-US" altLang="zh-CN" sz="2000" i="1">
                            <a:latin typeface="Cambria Math"/>
                          </a:rPr>
                          <m:t>𝐴</m:t>
                        </m:r>
                        <m:r>
                          <a:rPr lang="en-US" altLang="zh-CN" sz="2000" i="1">
                            <a:latin typeface="Cambria Math"/>
                          </a:rPr>
                          <m:t>,</m:t>
                        </m:r>
                        <m:r>
                          <a:rPr lang="en-US" altLang="zh-CN" sz="2000" i="1">
                            <a:latin typeface="Cambria Math"/>
                          </a:rPr>
                          <m:t>𝐵</m:t>
                        </m:r>
                      </m:e>
                    </m:d>
                    <m:r>
                      <a:rPr lang="en-US" altLang="zh-CN" sz="2000" i="1">
                        <a:latin typeface="Cambria Math"/>
                      </a:rPr>
                      <m:t>=</m:t>
                    </m:r>
                    <m:sSub>
                      <m:sSubPr>
                        <m:ctrlPr>
                          <a:rPr lang="zh-CN" altLang="zh-CN" sz="2000" i="1">
                            <a:latin typeface="Cambria Math"/>
                          </a:rPr>
                        </m:ctrlPr>
                      </m:sSubPr>
                      <m:e>
                        <m:r>
                          <a:rPr lang="en-US" altLang="zh-CN" sz="2000" i="1">
                            <a:latin typeface="Cambria Math"/>
                          </a:rPr>
                          <m:t>𝑒</m:t>
                        </m:r>
                      </m:e>
                      <m:sub>
                        <m:r>
                          <a:rPr lang="en-US" altLang="zh-CN" sz="2000" i="1">
                            <a:latin typeface="Cambria Math"/>
                          </a:rPr>
                          <m:t>1</m:t>
                        </m:r>
                      </m:sub>
                    </m:sSub>
                    <m:r>
                      <a:rPr lang="en-US" altLang="zh-CN" sz="2000" i="1">
                        <a:latin typeface="Cambria Math"/>
                      </a:rPr>
                      <m:t>+</m:t>
                    </m:r>
                    <m:f>
                      <m:fPr>
                        <m:ctrlPr>
                          <a:rPr lang="zh-CN" altLang="zh-CN" sz="2000" i="1">
                            <a:latin typeface="Cambria Math"/>
                          </a:rPr>
                        </m:ctrlPr>
                      </m:fPr>
                      <m:num>
                        <m:r>
                          <a:rPr lang="en-US" altLang="zh-CN" sz="2000">
                            <a:latin typeface="Cambria Math"/>
                          </a:rPr>
                          <m:t>1</m:t>
                        </m:r>
                      </m:num>
                      <m:den>
                        <m:r>
                          <a:rPr lang="en-US" altLang="zh-CN" sz="2000">
                            <a:latin typeface="Cambria Math"/>
                          </a:rPr>
                          <m:t>2</m:t>
                        </m:r>
                      </m:den>
                    </m:f>
                    <m:r>
                      <a:rPr lang="en-US" altLang="zh-CN" sz="2000" i="1">
                        <a:latin typeface="Cambria Math"/>
                      </a:rPr>
                      <m:t>∙</m:t>
                    </m:r>
                    <m:sSub>
                      <m:sSubPr>
                        <m:ctrlPr>
                          <a:rPr lang="zh-CN" altLang="zh-CN" sz="2000" i="1">
                            <a:latin typeface="Cambria Math"/>
                          </a:rPr>
                        </m:ctrlPr>
                      </m:sSubPr>
                      <m:e>
                        <m:r>
                          <a:rPr lang="en-US" altLang="zh-CN" sz="2000" i="1">
                            <a:latin typeface="Cambria Math"/>
                          </a:rPr>
                          <m:t>𝑒</m:t>
                        </m:r>
                      </m:e>
                      <m:sub>
                        <m:r>
                          <a:rPr lang="en-US" altLang="zh-CN" sz="2000" i="1">
                            <a:latin typeface="Cambria Math"/>
                          </a:rPr>
                          <m:t>2</m:t>
                        </m:r>
                      </m:sub>
                    </m:sSub>
                  </m:oMath>
                </a14:m>
                <a:r>
                  <a:rPr lang="en-US" altLang="zh-CN" sz="1800" dirty="0"/>
                  <a:t>;       </a:t>
                </a:r>
                <a14:m>
                  <m:oMath xmlns:m="http://schemas.openxmlformats.org/officeDocument/2006/math">
                    <m:r>
                      <a:rPr lang="en-US" altLang="zh-CN" sz="2000" i="1">
                        <a:latin typeface="Cambria Math"/>
                      </a:rPr>
                      <m:t>𝐶𝑜𝑟</m:t>
                    </m:r>
                    <m:d>
                      <m:dPr>
                        <m:ctrlPr>
                          <a:rPr lang="zh-CN" altLang="zh-CN" sz="2000" i="1">
                            <a:latin typeface="Cambria Math"/>
                          </a:rPr>
                        </m:ctrlPr>
                      </m:dPr>
                      <m:e>
                        <m:r>
                          <a:rPr lang="en-US" altLang="zh-CN" sz="2000" i="1">
                            <a:latin typeface="Cambria Math"/>
                          </a:rPr>
                          <m:t>𝐴</m:t>
                        </m:r>
                        <m:r>
                          <a:rPr lang="en-US" altLang="zh-CN" sz="2000" i="1">
                            <a:latin typeface="Cambria Math"/>
                          </a:rPr>
                          <m:t>,</m:t>
                        </m:r>
                        <m:r>
                          <a:rPr lang="en-US" altLang="zh-CN" sz="2000" i="1">
                            <a:latin typeface="Cambria Math"/>
                          </a:rPr>
                          <m:t>𝐶</m:t>
                        </m:r>
                      </m:e>
                    </m:d>
                    <m:r>
                      <a:rPr lang="en-US" altLang="zh-CN" sz="2000" i="1">
                        <a:latin typeface="Cambria Math"/>
                      </a:rPr>
                      <m:t>=</m:t>
                    </m:r>
                    <m:f>
                      <m:fPr>
                        <m:ctrlPr>
                          <a:rPr lang="zh-CN" altLang="zh-CN" sz="2000" i="1">
                            <a:latin typeface="Cambria Math"/>
                          </a:rPr>
                        </m:ctrlPr>
                      </m:fPr>
                      <m:num>
                        <m:r>
                          <a:rPr lang="en-US" altLang="zh-CN" sz="2000">
                            <a:latin typeface="Cambria Math"/>
                          </a:rPr>
                          <m:t>1</m:t>
                        </m:r>
                      </m:num>
                      <m:den>
                        <m:r>
                          <a:rPr lang="en-US" altLang="zh-CN" sz="2000">
                            <a:latin typeface="Cambria Math"/>
                          </a:rPr>
                          <m:t>2</m:t>
                        </m:r>
                      </m:den>
                    </m:f>
                    <m:r>
                      <a:rPr lang="en-US" altLang="zh-CN" sz="2000" i="1">
                        <a:latin typeface="Cambria Math"/>
                      </a:rPr>
                      <m:t>∙</m:t>
                    </m:r>
                    <m:sSub>
                      <m:sSubPr>
                        <m:ctrlPr>
                          <a:rPr lang="zh-CN" altLang="zh-CN" sz="2000" i="1">
                            <a:latin typeface="Cambria Math"/>
                          </a:rPr>
                        </m:ctrlPr>
                      </m:sSubPr>
                      <m:e>
                        <m:r>
                          <a:rPr lang="en-US" altLang="zh-CN" sz="2000" i="1">
                            <a:latin typeface="Cambria Math"/>
                          </a:rPr>
                          <m:t>𝑒</m:t>
                        </m:r>
                      </m:e>
                      <m:sub>
                        <m:r>
                          <a:rPr lang="en-US" altLang="zh-CN" sz="2000" i="1">
                            <a:latin typeface="Cambria Math"/>
                          </a:rPr>
                          <m:t>1</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𝑒</m:t>
                        </m:r>
                      </m:e>
                      <m:sub>
                        <m:r>
                          <a:rPr lang="en-US" altLang="zh-CN" sz="2000" i="1">
                            <a:latin typeface="Cambria Math"/>
                          </a:rPr>
                          <m:t>2</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𝑒</m:t>
                        </m:r>
                      </m:e>
                      <m:sub>
                        <m:r>
                          <a:rPr lang="en-US" altLang="zh-CN" sz="2000" i="1">
                            <a:latin typeface="Cambria Math"/>
                          </a:rPr>
                          <m:t>3</m:t>
                        </m:r>
                      </m:sub>
                    </m:sSub>
                  </m:oMath>
                </a14:m>
                <a:r>
                  <a:rPr lang="en-US" altLang="zh-CN" sz="2000" dirty="0"/>
                  <a:t>;</a:t>
                </a:r>
              </a:p>
              <a:p>
                <a:pPr marL="0" indent="0">
                  <a:buNone/>
                </a:pPr>
                <a14:m>
                  <m:oMath xmlns:m="http://schemas.openxmlformats.org/officeDocument/2006/math">
                    <m:r>
                      <a:rPr lang="en-US" altLang="zh-CN" sz="2000" i="1">
                        <a:latin typeface="Cambria Math"/>
                      </a:rPr>
                      <m:t>𝐶𝑜𝑟</m:t>
                    </m:r>
                    <m:d>
                      <m:dPr>
                        <m:ctrlPr>
                          <a:rPr lang="zh-CN" altLang="zh-CN" sz="2000" i="1">
                            <a:latin typeface="Cambria Math"/>
                          </a:rPr>
                        </m:ctrlPr>
                      </m:dPr>
                      <m:e>
                        <m:r>
                          <a:rPr lang="en-US" altLang="zh-CN" sz="2000" i="1">
                            <a:latin typeface="Cambria Math"/>
                          </a:rPr>
                          <m:t>𝐵</m:t>
                        </m:r>
                        <m:r>
                          <a:rPr lang="en-US" altLang="zh-CN" sz="2000" i="1">
                            <a:latin typeface="Cambria Math"/>
                          </a:rPr>
                          <m:t>, </m:t>
                        </m:r>
                        <m:r>
                          <a:rPr lang="en-US" altLang="zh-CN" sz="2000" i="1">
                            <a:latin typeface="Cambria Math"/>
                          </a:rPr>
                          <m:t>𝐶</m:t>
                        </m:r>
                      </m:e>
                    </m:d>
                    <m:r>
                      <a:rPr lang="en-US" altLang="zh-CN" sz="2000" i="1">
                        <a:latin typeface="Cambria Math"/>
                      </a:rPr>
                      <m:t>=</m:t>
                    </m:r>
                    <m:sSub>
                      <m:sSubPr>
                        <m:ctrlPr>
                          <a:rPr lang="zh-CN" altLang="zh-CN" sz="2000" i="1">
                            <a:latin typeface="Cambria Math"/>
                          </a:rPr>
                        </m:ctrlPr>
                      </m:sSubPr>
                      <m:e>
                        <m:r>
                          <a:rPr lang="en-US" altLang="zh-CN" sz="2000" i="1">
                            <a:latin typeface="Cambria Math"/>
                          </a:rPr>
                          <m:t>𝑒</m:t>
                        </m:r>
                      </m:e>
                      <m:sub>
                        <m:r>
                          <a:rPr lang="en-US" altLang="zh-CN" sz="2000" i="1">
                            <a:latin typeface="Cambria Math"/>
                          </a:rPr>
                          <m:t>1</m:t>
                        </m:r>
                      </m:sub>
                    </m:sSub>
                    <m:r>
                      <a:rPr lang="en-US" altLang="zh-CN" sz="2000" i="1">
                        <a:latin typeface="Cambria Math"/>
                      </a:rPr>
                      <m:t>+</m:t>
                    </m:r>
                    <m:f>
                      <m:fPr>
                        <m:ctrlPr>
                          <a:rPr lang="zh-CN" altLang="zh-CN" sz="2000" i="1">
                            <a:latin typeface="Cambria Math"/>
                          </a:rPr>
                        </m:ctrlPr>
                      </m:fPr>
                      <m:num>
                        <m:r>
                          <a:rPr lang="en-US" altLang="zh-CN" sz="2000">
                            <a:latin typeface="Cambria Math"/>
                          </a:rPr>
                          <m:t>1</m:t>
                        </m:r>
                      </m:num>
                      <m:den>
                        <m:r>
                          <a:rPr lang="en-US" altLang="zh-CN" sz="2000">
                            <a:latin typeface="Cambria Math"/>
                          </a:rPr>
                          <m:t>2</m:t>
                        </m:r>
                      </m:den>
                    </m:f>
                    <m:r>
                      <a:rPr lang="en-US" altLang="zh-CN" sz="2000" i="1">
                        <a:latin typeface="Cambria Math"/>
                      </a:rPr>
                      <m:t>∙</m:t>
                    </m:r>
                    <m:sSub>
                      <m:sSubPr>
                        <m:ctrlPr>
                          <a:rPr lang="zh-CN" altLang="zh-CN" sz="2000" i="1">
                            <a:latin typeface="Cambria Math"/>
                          </a:rPr>
                        </m:ctrlPr>
                      </m:sSubPr>
                      <m:e>
                        <m:r>
                          <a:rPr lang="en-US" altLang="zh-CN" sz="2000" i="1">
                            <a:latin typeface="Cambria Math"/>
                          </a:rPr>
                          <m:t>𝑒</m:t>
                        </m:r>
                      </m:e>
                      <m:sub>
                        <m:r>
                          <a:rPr lang="en-US" altLang="zh-CN" sz="2000" i="1">
                            <a:latin typeface="Cambria Math"/>
                          </a:rPr>
                          <m:t>3</m:t>
                        </m:r>
                      </m:sub>
                    </m:sSub>
                  </m:oMath>
                </a14:m>
                <a:r>
                  <a:rPr lang="en-US" altLang="zh-CN" sz="2000" dirty="0"/>
                  <a:t>;       </a:t>
                </a:r>
                <a14:m>
                  <m:oMath xmlns:m="http://schemas.openxmlformats.org/officeDocument/2006/math">
                    <m:r>
                      <a:rPr lang="en-US" altLang="zh-CN" sz="2000" i="1">
                        <a:latin typeface="Cambria Math"/>
                      </a:rPr>
                      <m:t>𝐶𝑜𝑟</m:t>
                    </m:r>
                    <m:d>
                      <m:dPr>
                        <m:ctrlPr>
                          <a:rPr lang="zh-CN" altLang="zh-CN" sz="2000" i="1">
                            <a:latin typeface="Cambria Math"/>
                          </a:rPr>
                        </m:ctrlPr>
                      </m:dPr>
                      <m:e>
                        <m:r>
                          <a:rPr lang="en-US" altLang="zh-CN" sz="2000" i="1">
                            <a:latin typeface="Cambria Math"/>
                          </a:rPr>
                          <m:t>𝐶</m:t>
                        </m:r>
                        <m:r>
                          <a:rPr lang="en-US" altLang="zh-CN" sz="2000" i="1">
                            <a:latin typeface="Cambria Math"/>
                          </a:rPr>
                          <m:t>, </m:t>
                        </m:r>
                        <m:r>
                          <a:rPr lang="en-US" altLang="zh-CN" sz="2000" i="1">
                            <a:latin typeface="Cambria Math"/>
                          </a:rPr>
                          <m:t>𝐵</m:t>
                        </m:r>
                      </m:e>
                    </m:d>
                    <m:r>
                      <a:rPr lang="en-US" altLang="zh-CN" sz="2000" i="1">
                        <a:latin typeface="Cambria Math"/>
                      </a:rPr>
                      <m:t>=</m:t>
                    </m:r>
                    <m:sSub>
                      <m:sSubPr>
                        <m:ctrlPr>
                          <a:rPr lang="zh-CN" altLang="zh-CN" sz="2000" i="1">
                            <a:latin typeface="Cambria Math"/>
                          </a:rPr>
                        </m:ctrlPr>
                      </m:sSubPr>
                      <m:e>
                        <m:r>
                          <a:rPr lang="en-US" altLang="zh-CN" sz="2000" i="1">
                            <a:latin typeface="Cambria Math"/>
                          </a:rPr>
                          <m:t>𝑒</m:t>
                        </m:r>
                      </m:e>
                      <m:sub>
                        <m:r>
                          <a:rPr lang="en-US" altLang="zh-CN" sz="2000" i="1">
                            <a:latin typeface="Cambria Math"/>
                          </a:rPr>
                          <m:t>2</m:t>
                        </m:r>
                      </m:sub>
                    </m:sSub>
                  </m:oMath>
                </a14:m>
                <a:r>
                  <a:rPr lang="en-US" altLang="zh-CN" sz="2000" dirty="0"/>
                  <a:t>;</a:t>
                </a:r>
                <a14:m>
                  <m:oMath xmlns:m="http://schemas.openxmlformats.org/officeDocument/2006/math">
                    <m:r>
                      <a:rPr lang="en-US" altLang="zh-CN" sz="2000" i="1">
                        <a:latin typeface="Cambria Math"/>
                      </a:rPr>
                      <m:t> </m:t>
                    </m:r>
                    <m:r>
                      <a:rPr lang="en-US" altLang="zh-CN" sz="2000" b="0" i="1" smtClean="0">
                        <a:latin typeface="Cambria Math"/>
                      </a:rPr>
                      <m:t>     </m:t>
                    </m:r>
                    <m:r>
                      <a:rPr lang="en-US" altLang="zh-CN" sz="2000" i="1">
                        <a:latin typeface="Cambria Math"/>
                      </a:rPr>
                      <m:t>𝐶𝑜𝑟</m:t>
                    </m:r>
                    <m:d>
                      <m:dPr>
                        <m:ctrlPr>
                          <a:rPr lang="zh-CN" altLang="zh-CN" sz="2000" i="1">
                            <a:latin typeface="Cambria Math"/>
                          </a:rPr>
                        </m:ctrlPr>
                      </m:dPr>
                      <m:e>
                        <m:r>
                          <a:rPr lang="en-US" altLang="zh-CN" sz="2000" i="1">
                            <a:latin typeface="Cambria Math"/>
                          </a:rPr>
                          <m:t>𝐵</m:t>
                        </m:r>
                        <m:r>
                          <a:rPr lang="en-US" altLang="zh-CN" sz="2000" i="1">
                            <a:latin typeface="Cambria Math"/>
                          </a:rPr>
                          <m:t>,</m:t>
                        </m:r>
                        <m:r>
                          <a:rPr lang="en-US" altLang="zh-CN" sz="2000" i="1">
                            <a:latin typeface="Cambria Math"/>
                          </a:rPr>
                          <m:t>𝐴</m:t>
                        </m:r>
                      </m:e>
                    </m:d>
                    <m:r>
                      <a:rPr lang="en-US" altLang="zh-CN" sz="2000">
                        <a:latin typeface="Cambria Math"/>
                      </a:rPr>
                      <m:t>=</m:t>
                    </m:r>
                    <m:sSub>
                      <m:sSubPr>
                        <m:ctrlPr>
                          <a:rPr lang="zh-CN" altLang="zh-CN" sz="2000" i="1">
                            <a:latin typeface="Cambria Math"/>
                          </a:rPr>
                        </m:ctrlPr>
                      </m:sSubPr>
                      <m:e>
                        <m:r>
                          <a:rPr lang="en-US" altLang="zh-CN" sz="2000" i="1">
                            <a:latin typeface="Cambria Math"/>
                          </a:rPr>
                          <m:t>𝑒</m:t>
                        </m:r>
                      </m:e>
                      <m:sub>
                        <m:r>
                          <a:rPr lang="en-US" altLang="zh-CN" sz="2000" i="1">
                            <a:latin typeface="Cambria Math"/>
                          </a:rPr>
                          <m:t>3</m:t>
                        </m:r>
                      </m:sub>
                    </m:sSub>
                  </m:oMath>
                </a14:m>
                <a:r>
                  <a:rPr lang="en-US" altLang="zh-CN" sz="2000" dirty="0"/>
                  <a:t>.</a:t>
                </a:r>
              </a:p>
              <a:p>
                <a:pPr marL="0" indent="0">
                  <a:buNone/>
                </a:pPr>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84088"/>
                <a:ext cx="8229600" cy="4525963"/>
              </a:xfrm>
              <a:blipFill rotWithShape="1">
                <a:blip r:embed="rId2"/>
                <a:stretch>
                  <a:fillRect l="-1111" t="-1077" r="-74"/>
                </a:stretch>
              </a:blipFill>
            </p:spPr>
            <p:txBody>
              <a:bodyPr/>
              <a:lstStyle/>
              <a:p>
                <a:r>
                  <a:rPr lang="en-US">
                    <a:noFill/>
                  </a:rPr>
                  <a:t> </a:t>
                </a:r>
              </a:p>
            </p:txBody>
          </p:sp>
        </mc:Fallback>
      </mc:AlternateContent>
      <p:pic>
        <p:nvPicPr>
          <p:cNvPr id="4" name="Picture 3"/>
          <p:cNvPicPr/>
          <p:nvPr/>
        </p:nvPicPr>
        <p:blipFill>
          <a:blip r:embed="rId3" cstate="print"/>
          <a:srcRect/>
          <a:stretch>
            <a:fillRect/>
          </a:stretch>
        </p:blipFill>
        <p:spPr bwMode="auto">
          <a:xfrm>
            <a:off x="1752600" y="4724400"/>
            <a:ext cx="5562600" cy="1676400"/>
          </a:xfrm>
          <a:prstGeom prst="rect">
            <a:avLst/>
          </a:prstGeom>
          <a:noFill/>
          <a:ln w="9525">
            <a:noFill/>
            <a:miter lim="800000"/>
            <a:headEnd/>
            <a:tailEnd/>
          </a:ln>
        </p:spPr>
      </p:pic>
      <p:sp>
        <p:nvSpPr>
          <p:cNvPr id="5" name="Rectangle 4"/>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–personalized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4845395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a:t>Item-based collaborative filtering for personalized location recommendation</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798637"/>
                <a:ext cx="7467600" cy="4525963"/>
              </a:xfrm>
            </p:spPr>
            <p:txBody>
              <a:bodyPr/>
              <a:lstStyle/>
              <a:p>
                <a:pPr marL="0" indent="0">
                  <a:buNone/>
                </a:pPr>
                <a:r>
                  <a:rPr lang="en-US" altLang="zh-CN" sz="2800" dirty="0" smtClean="0"/>
                  <a:t>Replace         </a:t>
                </a:r>
                <a14:m>
                  <m:oMath xmlns:m="http://schemas.openxmlformats.org/officeDocument/2006/math">
                    <m:r>
                      <a:rPr lang="en-US" altLang="zh-CN" sz="2000" i="1" smtClean="0">
                        <a:latin typeface="Cambria Math"/>
                      </a:rPr>
                      <m:t>𝑃</m:t>
                    </m:r>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𝑟</m:t>
                            </m:r>
                          </m:e>
                          <m:sub>
                            <m:r>
                              <a:rPr lang="en-US" altLang="zh-CN" sz="2000" i="1">
                                <a:latin typeface="Cambria Math"/>
                              </a:rPr>
                              <m:t>𝑝𝑗</m:t>
                            </m:r>
                          </m:sub>
                        </m:sSub>
                      </m:e>
                    </m:d>
                    <m:r>
                      <a:rPr lang="en-US" altLang="zh-CN" sz="2000" i="1">
                        <a:latin typeface="Cambria Math"/>
                      </a:rPr>
                      <m:t>=</m:t>
                    </m:r>
                    <m:f>
                      <m:fPr>
                        <m:ctrlPr>
                          <a:rPr lang="zh-CN" altLang="zh-CN" sz="2000" i="1">
                            <a:latin typeface="Cambria Math"/>
                          </a:rPr>
                        </m:ctrlPr>
                      </m:fPr>
                      <m:num>
                        <m:nary>
                          <m:naryPr>
                            <m:chr m:val="∑"/>
                            <m:limLoc m:val="subSup"/>
                            <m:supHide m:val="on"/>
                            <m:ctrlPr>
                              <a:rPr lang="zh-CN" altLang="zh-CN" sz="2000" i="1">
                                <a:latin typeface="Cambria Math"/>
                              </a:rPr>
                            </m:ctrlPr>
                          </m:naryPr>
                          <m:sub>
                            <m:r>
                              <a:rPr lang="en-US" altLang="zh-CN" sz="2000" i="1">
                                <a:latin typeface="Cambria Math"/>
                              </a:rPr>
                              <m:t>𝑖</m:t>
                            </m:r>
                            <m:r>
                              <a:rPr lang="en-US" altLang="zh-CN" sz="2000" i="1">
                                <a:latin typeface="Cambria Math"/>
                              </a:rPr>
                              <m:t>∈</m:t>
                            </m:r>
                            <m:r>
                              <a:rPr lang="en-US" altLang="zh-CN" sz="2000" i="1">
                                <a:latin typeface="Cambria Math"/>
                              </a:rPr>
                              <m:t>𝑆</m:t>
                            </m:r>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𝑅</m:t>
                                    </m:r>
                                  </m:e>
                                  <m:sub>
                                    <m:r>
                                      <a:rPr lang="en-US" altLang="zh-CN" sz="2000" i="1">
                                        <a:latin typeface="Cambria Math"/>
                                      </a:rPr>
                                      <m:t>𝑝</m:t>
                                    </m:r>
                                  </m:sub>
                                </m:sSub>
                              </m:e>
                            </m:d>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𝑗</m:t>
                            </m:r>
                          </m:sub>
                          <m:sup/>
                          <m:e>
                            <m:r>
                              <a:rPr lang="en-US" altLang="zh-CN" sz="2000" i="1">
                                <a:latin typeface="Cambria Math"/>
                              </a:rPr>
                              <m:t>(</m:t>
                            </m:r>
                            <m:sSub>
                              <m:sSubPr>
                                <m:ctrlPr>
                                  <a:rPr lang="zh-CN" altLang="zh-CN" sz="2000" i="1">
                                    <a:latin typeface="Cambria Math"/>
                                  </a:rPr>
                                </m:ctrlPr>
                              </m:sSubPr>
                              <m:e>
                                <m:r>
                                  <a:rPr lang="en-US" altLang="zh-CN" sz="2000" i="1">
                                    <a:latin typeface="Cambria Math"/>
                                  </a:rPr>
                                  <m:t>𝑑𝑒𝑣</m:t>
                                </m:r>
                              </m:e>
                              <m:sub>
                                <m:r>
                                  <a:rPr lang="en-US" altLang="zh-CN" sz="2000" i="1">
                                    <a:latin typeface="Cambria Math"/>
                                  </a:rPr>
                                  <m:t>𝑗</m:t>
                                </m:r>
                                <m:r>
                                  <a:rPr lang="en-US" altLang="zh-CN" sz="2000" i="1">
                                    <a:latin typeface="Cambria Math"/>
                                  </a:rPr>
                                  <m:t>,</m:t>
                                </m:r>
                                <m:r>
                                  <a:rPr lang="en-US" altLang="zh-CN" sz="2000" i="1">
                                    <a:latin typeface="Cambria Math"/>
                                  </a:rPr>
                                  <m:t>𝑖</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𝑟</m:t>
                                </m:r>
                              </m:e>
                              <m:sub>
                                <m:r>
                                  <a:rPr lang="en-US" altLang="zh-CN" sz="2000" i="1">
                                    <a:latin typeface="Cambria Math"/>
                                  </a:rPr>
                                  <m:t>𝑝𝑖</m:t>
                                </m:r>
                              </m:sub>
                            </m:sSub>
                            <m:r>
                              <a:rPr lang="en-US" altLang="zh-CN" sz="2000" i="1">
                                <a:latin typeface="Cambria Math"/>
                              </a:rPr>
                              <m:t>)∙</m:t>
                            </m:r>
                            <m:r>
                              <a:rPr lang="en-US" altLang="zh-CN" sz="2000" b="1" i="1" smtClean="0">
                                <a:solidFill>
                                  <a:srgbClr val="FF0000"/>
                                </a:solidFill>
                                <a:latin typeface="Cambria Math"/>
                              </a:rPr>
                              <m:t>|</m:t>
                            </m:r>
                            <m:sSub>
                              <m:sSubPr>
                                <m:ctrlPr>
                                  <a:rPr lang="zh-CN" altLang="zh-CN" sz="2000" b="1" i="1">
                                    <a:solidFill>
                                      <a:srgbClr val="FF0000"/>
                                    </a:solidFill>
                                    <a:latin typeface="Cambria Math"/>
                                  </a:rPr>
                                </m:ctrlPr>
                              </m:sSubPr>
                              <m:e>
                                <m:r>
                                  <a:rPr lang="en-US" altLang="zh-CN" sz="2000" b="1" i="1">
                                    <a:solidFill>
                                      <a:srgbClr val="FF0000"/>
                                    </a:solidFill>
                                    <a:latin typeface="Cambria Math"/>
                                  </a:rPr>
                                  <m:t>𝑺</m:t>
                                </m:r>
                              </m:e>
                              <m:sub>
                                <m:r>
                                  <a:rPr lang="en-US" altLang="zh-CN" sz="2000" b="1" i="1">
                                    <a:solidFill>
                                      <a:srgbClr val="FF0000"/>
                                    </a:solidFill>
                                    <a:latin typeface="Cambria Math"/>
                                  </a:rPr>
                                  <m:t>𝒋</m:t>
                                </m:r>
                                <m:r>
                                  <a:rPr lang="en-US" altLang="zh-CN" sz="2000" b="1" i="1">
                                    <a:solidFill>
                                      <a:srgbClr val="FF0000"/>
                                    </a:solidFill>
                                    <a:latin typeface="Cambria Math"/>
                                  </a:rPr>
                                  <m:t>,</m:t>
                                </m:r>
                                <m:r>
                                  <a:rPr lang="en-US" altLang="zh-CN" sz="2000" b="1" i="1">
                                    <a:solidFill>
                                      <a:srgbClr val="FF0000"/>
                                    </a:solidFill>
                                    <a:latin typeface="Cambria Math"/>
                                  </a:rPr>
                                  <m:t>𝒊</m:t>
                                </m:r>
                              </m:sub>
                            </m:sSub>
                            <m:r>
                              <a:rPr lang="en-US" altLang="zh-CN" sz="2000" b="1" i="1">
                                <a:solidFill>
                                  <a:srgbClr val="FF0000"/>
                                </a:solidFill>
                                <a:latin typeface="Cambria Math"/>
                              </a:rPr>
                              <m:t>(</m:t>
                            </m:r>
                            <m:r>
                              <a:rPr lang="en-US" altLang="zh-CN" sz="2000" b="1" i="1">
                                <a:solidFill>
                                  <a:srgbClr val="FF0000"/>
                                </a:solidFill>
                                <a:latin typeface="Cambria Math"/>
                              </a:rPr>
                              <m:t>𝓧</m:t>
                            </m:r>
                            <m:r>
                              <a:rPr lang="en-US" altLang="zh-CN" sz="2000" b="1" i="1">
                                <a:solidFill>
                                  <a:srgbClr val="FF0000"/>
                                </a:solidFill>
                                <a:latin typeface="Cambria Math"/>
                              </a:rPr>
                              <m:t>)|</m:t>
                            </m:r>
                          </m:e>
                        </m:nary>
                      </m:num>
                      <m:den>
                        <m:nary>
                          <m:naryPr>
                            <m:chr m:val="∑"/>
                            <m:limLoc m:val="subSup"/>
                            <m:supHide m:val="on"/>
                            <m:ctrlPr>
                              <a:rPr lang="zh-CN" altLang="zh-CN" sz="2000" i="1">
                                <a:latin typeface="Cambria Math"/>
                              </a:rPr>
                            </m:ctrlPr>
                          </m:naryPr>
                          <m:sub>
                            <m:r>
                              <a:rPr lang="en-US" altLang="zh-CN" sz="2000" i="1">
                                <a:latin typeface="Cambria Math"/>
                              </a:rPr>
                              <m:t>𝑖</m:t>
                            </m:r>
                            <m:r>
                              <a:rPr lang="en-US" altLang="zh-CN" sz="2000" i="1">
                                <a:latin typeface="Cambria Math"/>
                              </a:rPr>
                              <m:t>∈</m:t>
                            </m:r>
                            <m:r>
                              <a:rPr lang="en-US" altLang="zh-CN" sz="2000" i="1">
                                <a:latin typeface="Cambria Math"/>
                              </a:rPr>
                              <m:t>𝑆</m:t>
                            </m:r>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𝑅</m:t>
                                    </m:r>
                                  </m:e>
                                  <m:sub>
                                    <m:r>
                                      <a:rPr lang="en-US" altLang="zh-CN" sz="2000" i="1">
                                        <a:latin typeface="Cambria Math"/>
                                      </a:rPr>
                                      <m:t>𝑝</m:t>
                                    </m:r>
                                  </m:sub>
                                </m:sSub>
                              </m:e>
                            </m:d>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𝑗</m:t>
                            </m:r>
                          </m:sub>
                          <m:sup/>
                          <m:e>
                            <m:r>
                              <a:rPr lang="en-US" altLang="zh-CN" sz="2000" b="1" i="1" smtClean="0">
                                <a:solidFill>
                                  <a:srgbClr val="FF0000"/>
                                </a:solidFill>
                                <a:latin typeface="Cambria Math"/>
                              </a:rPr>
                              <m:t>|</m:t>
                            </m:r>
                            <m:sSub>
                              <m:sSubPr>
                                <m:ctrlPr>
                                  <a:rPr lang="zh-CN" altLang="zh-CN" sz="2000" b="1" i="1">
                                    <a:solidFill>
                                      <a:srgbClr val="FF0000"/>
                                    </a:solidFill>
                                    <a:latin typeface="Cambria Math"/>
                                  </a:rPr>
                                </m:ctrlPr>
                              </m:sSubPr>
                              <m:e>
                                <m:r>
                                  <a:rPr lang="en-US" altLang="zh-CN" sz="2000" b="1" i="1">
                                    <a:solidFill>
                                      <a:srgbClr val="FF0000"/>
                                    </a:solidFill>
                                    <a:latin typeface="Cambria Math"/>
                                  </a:rPr>
                                  <m:t>𝑺</m:t>
                                </m:r>
                              </m:e>
                              <m:sub>
                                <m:r>
                                  <a:rPr lang="en-US" altLang="zh-CN" sz="2000" b="1" i="1">
                                    <a:solidFill>
                                      <a:srgbClr val="FF0000"/>
                                    </a:solidFill>
                                    <a:latin typeface="Cambria Math"/>
                                  </a:rPr>
                                  <m:t>𝒋</m:t>
                                </m:r>
                                <m:r>
                                  <a:rPr lang="en-US" altLang="zh-CN" sz="2000" b="1" i="1">
                                    <a:solidFill>
                                      <a:srgbClr val="FF0000"/>
                                    </a:solidFill>
                                    <a:latin typeface="Cambria Math"/>
                                  </a:rPr>
                                  <m:t>,</m:t>
                                </m:r>
                                <m:r>
                                  <a:rPr lang="en-US" altLang="zh-CN" sz="2000" b="1" i="1">
                                    <a:solidFill>
                                      <a:srgbClr val="FF0000"/>
                                    </a:solidFill>
                                    <a:latin typeface="Cambria Math"/>
                                  </a:rPr>
                                  <m:t>𝒊</m:t>
                                </m:r>
                              </m:sub>
                            </m:sSub>
                            <m:r>
                              <a:rPr lang="en-US" altLang="zh-CN" sz="2000" b="1" i="1">
                                <a:solidFill>
                                  <a:srgbClr val="FF0000"/>
                                </a:solidFill>
                                <a:latin typeface="Cambria Math"/>
                              </a:rPr>
                              <m:t>(</m:t>
                            </m:r>
                            <m:r>
                              <a:rPr lang="en-US" altLang="zh-CN" sz="2000" b="1" i="1">
                                <a:solidFill>
                                  <a:srgbClr val="FF0000"/>
                                </a:solidFill>
                                <a:latin typeface="Cambria Math"/>
                              </a:rPr>
                              <m:t>𝓧</m:t>
                            </m:r>
                            <m:r>
                              <a:rPr lang="en-US" altLang="zh-CN" sz="2000" b="1" i="1">
                                <a:solidFill>
                                  <a:srgbClr val="FF0000"/>
                                </a:solidFill>
                                <a:latin typeface="Cambria Math"/>
                              </a:rPr>
                              <m:t>)|</m:t>
                            </m:r>
                          </m:e>
                        </m:nary>
                      </m:den>
                    </m:f>
                  </m:oMath>
                </a14:m>
                <a:r>
                  <a:rPr lang="zh-CN" altLang="en-US" sz="3600" dirty="0" smtClean="0"/>
                  <a:t> </a:t>
                </a:r>
                <a:endParaRPr lang="en-US" altLang="zh-CN" sz="3600" dirty="0" smtClean="0"/>
              </a:p>
              <a:p>
                <a:pPr marL="0" indent="0">
                  <a:buNone/>
                </a:pPr>
                <a:endParaRPr lang="en-US" altLang="zh-CN" sz="700" dirty="0" smtClean="0"/>
              </a:p>
              <a:p>
                <a:pPr marL="0" indent="0">
                  <a:buNone/>
                </a:pPr>
                <a:r>
                  <a:rPr lang="en-US" altLang="zh-CN" sz="2400" dirty="0" smtClean="0"/>
                  <a:t>With                </a:t>
                </a:r>
                <a:r>
                  <a:rPr lang="en-US" altLang="zh-CN" sz="2800" dirty="0" smtClean="0"/>
                  <a:t>  </a:t>
                </a:r>
                <a14:m>
                  <m:oMath xmlns:m="http://schemas.openxmlformats.org/officeDocument/2006/math">
                    <m:r>
                      <a:rPr lang="en-US" altLang="zh-CN" sz="2000" i="1">
                        <a:latin typeface="Cambria Math"/>
                      </a:rPr>
                      <m:t>𝑃</m:t>
                    </m:r>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𝑟</m:t>
                            </m:r>
                          </m:e>
                          <m:sub>
                            <m:r>
                              <a:rPr lang="en-US" altLang="zh-CN" sz="2000" i="1">
                                <a:latin typeface="Cambria Math"/>
                              </a:rPr>
                              <m:t>𝑝𝑗</m:t>
                            </m:r>
                          </m:sub>
                        </m:sSub>
                      </m:e>
                    </m:d>
                    <m:r>
                      <a:rPr lang="en-US" altLang="zh-CN" sz="2000" i="1">
                        <a:latin typeface="Cambria Math"/>
                      </a:rPr>
                      <m:t>=</m:t>
                    </m:r>
                    <m:f>
                      <m:fPr>
                        <m:ctrlPr>
                          <a:rPr lang="zh-CN" altLang="zh-CN" sz="2000" i="1">
                            <a:latin typeface="Cambria Math"/>
                          </a:rPr>
                        </m:ctrlPr>
                      </m:fPr>
                      <m:num>
                        <m:nary>
                          <m:naryPr>
                            <m:chr m:val="∑"/>
                            <m:limLoc m:val="subSup"/>
                            <m:supHide m:val="on"/>
                            <m:ctrlPr>
                              <a:rPr lang="zh-CN" altLang="zh-CN" sz="2000" i="1">
                                <a:latin typeface="Cambria Math"/>
                              </a:rPr>
                            </m:ctrlPr>
                          </m:naryPr>
                          <m:sub>
                            <m:r>
                              <a:rPr lang="en-US" altLang="zh-CN" sz="2000" i="1">
                                <a:latin typeface="Cambria Math"/>
                              </a:rPr>
                              <m:t>𝑖</m:t>
                            </m:r>
                            <m:r>
                              <a:rPr lang="en-US" altLang="zh-CN" sz="2000" i="1">
                                <a:latin typeface="Cambria Math"/>
                              </a:rPr>
                              <m:t>∈</m:t>
                            </m:r>
                            <m:r>
                              <a:rPr lang="en-US" altLang="zh-CN" sz="2000" i="1">
                                <a:latin typeface="Cambria Math"/>
                              </a:rPr>
                              <m:t>𝑆</m:t>
                            </m:r>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𝑅</m:t>
                                    </m:r>
                                  </m:e>
                                  <m:sub>
                                    <m:r>
                                      <a:rPr lang="en-US" altLang="zh-CN" sz="2000" i="1">
                                        <a:latin typeface="Cambria Math"/>
                                      </a:rPr>
                                      <m:t>𝑝</m:t>
                                    </m:r>
                                  </m:sub>
                                </m:sSub>
                              </m:e>
                            </m:d>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𝑗</m:t>
                            </m:r>
                          </m:sub>
                          <m:sup/>
                          <m:e>
                            <m:r>
                              <a:rPr lang="en-US" altLang="zh-CN" sz="2000" i="1">
                                <a:latin typeface="Cambria Math"/>
                              </a:rPr>
                              <m:t>(</m:t>
                            </m:r>
                            <m:sSub>
                              <m:sSubPr>
                                <m:ctrlPr>
                                  <a:rPr lang="zh-CN" altLang="zh-CN" sz="2000" i="1">
                                    <a:latin typeface="Cambria Math"/>
                                  </a:rPr>
                                </m:ctrlPr>
                              </m:sSubPr>
                              <m:e>
                                <m:r>
                                  <a:rPr lang="en-US" altLang="zh-CN" sz="2000" i="1">
                                    <a:latin typeface="Cambria Math"/>
                                  </a:rPr>
                                  <m:t>𝑑𝑒𝑣</m:t>
                                </m:r>
                              </m:e>
                              <m:sub>
                                <m:r>
                                  <a:rPr lang="en-US" altLang="zh-CN" sz="2000" i="1">
                                    <a:latin typeface="Cambria Math"/>
                                  </a:rPr>
                                  <m:t>𝑗</m:t>
                                </m:r>
                                <m:r>
                                  <a:rPr lang="en-US" altLang="zh-CN" sz="2000" i="1">
                                    <a:latin typeface="Cambria Math"/>
                                  </a:rPr>
                                  <m:t>,</m:t>
                                </m:r>
                                <m:r>
                                  <a:rPr lang="en-US" altLang="zh-CN" sz="2000" i="1">
                                    <a:latin typeface="Cambria Math"/>
                                  </a:rPr>
                                  <m:t>𝑖</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𝑟</m:t>
                                </m:r>
                              </m:e>
                              <m:sub>
                                <m:r>
                                  <a:rPr lang="en-US" altLang="zh-CN" sz="2000" i="1">
                                    <a:latin typeface="Cambria Math"/>
                                  </a:rPr>
                                  <m:t>𝑝𝑖</m:t>
                                </m:r>
                              </m:sub>
                            </m:sSub>
                            <m:r>
                              <a:rPr lang="en-US" altLang="zh-CN" sz="2000" i="1">
                                <a:latin typeface="Cambria Math"/>
                              </a:rPr>
                              <m:t>)∙</m:t>
                            </m:r>
                            <m:sSub>
                              <m:sSubPr>
                                <m:ctrlPr>
                                  <a:rPr lang="zh-CN" altLang="zh-CN" sz="2000" b="1" i="1" smtClean="0">
                                    <a:solidFill>
                                      <a:srgbClr val="FF0000"/>
                                    </a:solidFill>
                                    <a:latin typeface="Cambria Math"/>
                                  </a:rPr>
                                </m:ctrlPr>
                              </m:sSubPr>
                              <m:e>
                                <m:r>
                                  <a:rPr lang="en-US" altLang="zh-CN" sz="2000" b="1" i="1">
                                    <a:solidFill>
                                      <a:srgbClr val="FF0000"/>
                                    </a:solidFill>
                                    <a:latin typeface="Cambria Math"/>
                                  </a:rPr>
                                  <m:t>𝒄𝒐𝒓</m:t>
                                </m:r>
                              </m:e>
                              <m:sub>
                                <m:r>
                                  <a:rPr lang="en-US" altLang="zh-CN" sz="2000" b="1" i="1">
                                    <a:solidFill>
                                      <a:srgbClr val="FF0000"/>
                                    </a:solidFill>
                                    <a:latin typeface="Cambria Math"/>
                                  </a:rPr>
                                  <m:t>𝒋𝒊</m:t>
                                </m:r>
                              </m:sub>
                            </m:sSub>
                          </m:e>
                        </m:nary>
                      </m:num>
                      <m:den>
                        <m:nary>
                          <m:naryPr>
                            <m:chr m:val="∑"/>
                            <m:limLoc m:val="subSup"/>
                            <m:supHide m:val="on"/>
                            <m:ctrlPr>
                              <a:rPr lang="zh-CN" altLang="zh-CN" sz="2000" i="1">
                                <a:latin typeface="Cambria Math"/>
                              </a:rPr>
                            </m:ctrlPr>
                          </m:naryPr>
                          <m:sub>
                            <m:r>
                              <a:rPr lang="en-US" altLang="zh-CN" sz="2000" i="1">
                                <a:latin typeface="Cambria Math"/>
                              </a:rPr>
                              <m:t>𝑖</m:t>
                            </m:r>
                            <m:r>
                              <a:rPr lang="en-US" altLang="zh-CN" sz="2000" i="1">
                                <a:latin typeface="Cambria Math"/>
                              </a:rPr>
                              <m:t>∈</m:t>
                            </m:r>
                            <m:r>
                              <a:rPr lang="en-US" altLang="zh-CN" sz="2000" i="1">
                                <a:latin typeface="Cambria Math"/>
                              </a:rPr>
                              <m:t>𝑆</m:t>
                            </m:r>
                            <m:d>
                              <m:dPr>
                                <m:ctrlPr>
                                  <a:rPr lang="zh-CN" altLang="zh-CN" sz="2000" i="1">
                                    <a:latin typeface="Cambria Math"/>
                                  </a:rPr>
                                </m:ctrlPr>
                              </m:dPr>
                              <m:e>
                                <m:sSub>
                                  <m:sSubPr>
                                    <m:ctrlPr>
                                      <a:rPr lang="zh-CN" altLang="zh-CN" sz="2000" i="1">
                                        <a:latin typeface="Cambria Math"/>
                                      </a:rPr>
                                    </m:ctrlPr>
                                  </m:sSubPr>
                                  <m:e>
                                    <m:r>
                                      <a:rPr lang="en-US" altLang="zh-CN" sz="2000" i="1">
                                        <a:latin typeface="Cambria Math"/>
                                      </a:rPr>
                                      <m:t>𝑅</m:t>
                                    </m:r>
                                  </m:e>
                                  <m:sub>
                                    <m:r>
                                      <a:rPr lang="en-US" altLang="zh-CN" sz="2000" i="1">
                                        <a:latin typeface="Cambria Math"/>
                                      </a:rPr>
                                      <m:t>𝑝</m:t>
                                    </m:r>
                                  </m:sub>
                                </m:sSub>
                              </m:e>
                            </m:d>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𝑗</m:t>
                            </m:r>
                          </m:sub>
                          <m:sup/>
                          <m:e>
                            <m:sSub>
                              <m:sSubPr>
                                <m:ctrlPr>
                                  <a:rPr lang="zh-CN" altLang="zh-CN" sz="2000" b="1" i="1" smtClean="0">
                                    <a:solidFill>
                                      <a:srgbClr val="FF0000"/>
                                    </a:solidFill>
                                    <a:latin typeface="Cambria Math"/>
                                  </a:rPr>
                                </m:ctrlPr>
                              </m:sSubPr>
                              <m:e>
                                <m:r>
                                  <a:rPr lang="en-US" altLang="zh-CN" sz="2000" b="1" i="1">
                                    <a:solidFill>
                                      <a:srgbClr val="FF0000"/>
                                    </a:solidFill>
                                    <a:latin typeface="Cambria Math"/>
                                  </a:rPr>
                                  <m:t>𝒄𝒐𝒓</m:t>
                                </m:r>
                              </m:e>
                              <m:sub>
                                <m:r>
                                  <a:rPr lang="en-US" altLang="zh-CN" sz="2000" b="1" i="1">
                                    <a:solidFill>
                                      <a:srgbClr val="FF0000"/>
                                    </a:solidFill>
                                    <a:latin typeface="Cambria Math"/>
                                  </a:rPr>
                                  <m:t>𝒋𝒊</m:t>
                                </m:r>
                              </m:sub>
                            </m:sSub>
                          </m:e>
                        </m:nary>
                      </m:den>
                    </m:f>
                  </m:oMath>
                </a14:m>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798637"/>
                <a:ext cx="7467600" cy="4525963"/>
              </a:xfrm>
              <a:blipFill rotWithShape="1">
                <a:blip r:embed="rId2"/>
                <a:stretch>
                  <a:fillRect l="-1714"/>
                </a:stretch>
              </a:blipFill>
            </p:spPr>
            <p:txBody>
              <a:bodyPr/>
              <a:lstStyle/>
              <a:p>
                <a:r>
                  <a:rPr lang="zh-CN" altLang="en-US">
                    <a:noFill/>
                  </a:rPr>
                  <a:t> </a:t>
                </a:r>
              </a:p>
            </p:txBody>
          </p:sp>
        </mc:Fallback>
      </mc:AlternateContent>
      <p:pic>
        <p:nvPicPr>
          <p:cNvPr id="4" name="Picture 3"/>
          <p:cNvPicPr/>
          <p:nvPr/>
        </p:nvPicPr>
        <p:blipFill>
          <a:blip r:embed="rId3" cstate="print"/>
          <a:srcRect/>
          <a:stretch>
            <a:fillRect/>
          </a:stretch>
        </p:blipFill>
        <p:spPr bwMode="auto">
          <a:xfrm>
            <a:off x="2133600" y="3733800"/>
            <a:ext cx="5181600" cy="2590800"/>
          </a:xfrm>
          <a:prstGeom prst="rect">
            <a:avLst/>
          </a:prstGeom>
          <a:noFill/>
          <a:ln w="9525">
            <a:noFill/>
            <a:miter lim="800000"/>
            <a:headEnd/>
            <a:tailEnd/>
          </a:ln>
        </p:spPr>
      </p:pic>
      <p:sp>
        <p:nvSpPr>
          <p:cNvPr id="5" name="Rectangle 4"/>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–personalized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3069366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smtClean="0"/>
              <a:t>Open Challenges and Possible </a:t>
            </a:r>
            <a:r>
              <a:rPr lang="en-US" altLang="zh-CN" sz="3600" dirty="0"/>
              <a:t>S</a:t>
            </a:r>
            <a:r>
              <a:rPr lang="en-US" altLang="zh-CN" sz="3600" dirty="0" smtClean="0"/>
              <a:t>olutions</a:t>
            </a:r>
            <a:endParaRPr lang="zh-CN" altLang="en-US" sz="3600" dirty="0"/>
          </a:p>
        </p:txBody>
      </p:sp>
      <p:sp>
        <p:nvSpPr>
          <p:cNvPr id="3" name="Content Placeholder 2"/>
          <p:cNvSpPr>
            <a:spLocks noGrp="1"/>
          </p:cNvSpPr>
          <p:nvPr>
            <p:ph idx="1"/>
          </p:nvPr>
        </p:nvSpPr>
        <p:spPr/>
        <p:txBody>
          <a:bodyPr>
            <a:normAutofit/>
          </a:bodyPr>
          <a:lstStyle/>
          <a:p>
            <a:r>
              <a:rPr lang="en-US" altLang="zh-CN" sz="2800" dirty="0" smtClean="0"/>
              <a:t>Cold start</a:t>
            </a:r>
          </a:p>
          <a:p>
            <a:pPr lvl="1"/>
            <a:r>
              <a:rPr lang="en-US" altLang="zh-CN" sz="2000" dirty="0" smtClean="0"/>
              <a:t>New user problem: recommend most popular locations first </a:t>
            </a:r>
          </a:p>
          <a:p>
            <a:pPr lvl="1"/>
            <a:r>
              <a:rPr lang="en-US" altLang="zh-CN" sz="2000" dirty="0" smtClean="0"/>
              <a:t>New location problem: similarity-based mapping</a:t>
            </a:r>
          </a:p>
          <a:p>
            <a:pPr lvl="1"/>
            <a:r>
              <a:rPr lang="en-US" altLang="zh-CN" sz="2000" dirty="0" smtClean="0"/>
              <a:t>Combining </a:t>
            </a:r>
            <a:r>
              <a:rPr lang="en-US" altLang="zh-CN" sz="2000" dirty="0"/>
              <a:t>content-based method with CF models</a:t>
            </a:r>
          </a:p>
          <a:p>
            <a:r>
              <a:rPr lang="en-US" altLang="zh-CN" sz="2800" dirty="0" smtClean="0"/>
              <a:t>Scalability</a:t>
            </a:r>
          </a:p>
          <a:p>
            <a:pPr lvl="1"/>
            <a:r>
              <a:rPr lang="en-US" altLang="zh-CN" sz="2000" dirty="0" smtClean="0"/>
              <a:t>Approximation: offline clustering</a:t>
            </a:r>
          </a:p>
          <a:p>
            <a:pPr lvl="1"/>
            <a:r>
              <a:rPr lang="en-US" altLang="zh-CN" sz="2000" dirty="0" smtClean="0"/>
              <a:t>Intelligent item-based  methods</a:t>
            </a:r>
          </a:p>
          <a:p>
            <a:r>
              <a:rPr lang="en-US" altLang="zh-CN" sz="2800" dirty="0" smtClean="0"/>
              <a:t>Data </a:t>
            </a:r>
            <a:r>
              <a:rPr lang="en-US" altLang="zh-CN" sz="2800" dirty="0"/>
              <a:t>sparseness</a:t>
            </a:r>
          </a:p>
          <a:p>
            <a:pPr lvl="1"/>
            <a:r>
              <a:rPr lang="en-US" altLang="zh-CN" sz="2000" dirty="0"/>
              <a:t>Matrix </a:t>
            </a:r>
            <a:r>
              <a:rPr lang="en-US" altLang="zh-CN" sz="2000" dirty="0" smtClean="0"/>
              <a:t>factorization (SVD)</a:t>
            </a:r>
            <a:endParaRPr lang="en-US" altLang="zh-CN" sz="2000" dirty="0"/>
          </a:p>
          <a:p>
            <a:pPr lvl="1"/>
            <a:r>
              <a:rPr lang="en-US" altLang="zh-CN" sz="2000" dirty="0" smtClean="0"/>
              <a:t>From locations </a:t>
            </a:r>
            <a:r>
              <a:rPr lang="en-US" altLang="zh-CN" sz="2000" dirty="0" smtClean="0">
                <a:sym typeface="Wingdings" pitchFamily="2" charset="2"/>
              </a:rPr>
              <a:t> categories</a:t>
            </a:r>
            <a:endParaRPr lang="en-US" altLang="zh-CN" sz="2000" dirty="0" smtClean="0"/>
          </a:p>
          <a:p>
            <a:pPr lvl="1"/>
            <a:endParaRPr lang="zh-CN" altLang="en-US" sz="2400" dirty="0"/>
          </a:p>
        </p:txBody>
      </p:sp>
      <p:pic>
        <p:nvPicPr>
          <p:cNvPr id="4" name="Picture 3"/>
          <p:cNvPicPr/>
          <p:nvPr/>
        </p:nvPicPr>
        <p:blipFill rotWithShape="1">
          <a:blip r:embed="rId2">
            <a:extLst>
              <a:ext uri="{28A0092B-C50C-407E-A947-70E740481C1C}">
                <a14:useLocalDpi xmlns:a14="http://schemas.microsoft.com/office/drawing/2010/main" val="0"/>
              </a:ext>
            </a:extLst>
          </a:blip>
          <a:srcRect r="50000"/>
          <a:stretch/>
        </p:blipFill>
        <p:spPr bwMode="auto">
          <a:xfrm>
            <a:off x="4876800" y="3657600"/>
            <a:ext cx="3505200" cy="2286000"/>
          </a:xfrm>
          <a:prstGeom prst="rect">
            <a:avLst/>
          </a:prstGeom>
          <a:noFill/>
          <a:ln>
            <a:noFill/>
          </a:ln>
        </p:spPr>
      </p:pic>
    </p:spTree>
    <p:extLst>
      <p:ext uri="{BB962C8B-B14F-4D97-AF65-F5344CB8AC3E}">
        <p14:creationId xmlns:p14="http://schemas.microsoft.com/office/powerpoint/2010/main" val="5936500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Summary of Part III</a:t>
            </a:r>
            <a:endParaRPr lang="zh-CN" altLang="en-US" dirty="0"/>
          </a:p>
        </p:txBody>
      </p:sp>
      <p:sp>
        <p:nvSpPr>
          <p:cNvPr id="3" name="Content Placeholder 2"/>
          <p:cNvSpPr>
            <a:spLocks noGrp="1"/>
          </p:cNvSpPr>
          <p:nvPr>
            <p:ph idx="1"/>
          </p:nvPr>
        </p:nvSpPr>
        <p:spPr/>
        <p:txBody>
          <a:bodyPr/>
          <a:lstStyle/>
          <a:p>
            <a:r>
              <a:rPr lang="en-US" altLang="zh-CN" dirty="0" smtClean="0"/>
              <a:t>Generic </a:t>
            </a:r>
          </a:p>
          <a:p>
            <a:pPr lvl="1"/>
            <a:r>
              <a:rPr lang="en-US" altLang="zh-CN" sz="2400" dirty="0" smtClean="0"/>
              <a:t>Most interesting locations and travel sequences</a:t>
            </a:r>
          </a:p>
          <a:p>
            <a:pPr lvl="1"/>
            <a:r>
              <a:rPr lang="en-US" altLang="zh-CN" sz="2400" dirty="0" smtClean="0"/>
              <a:t>Itinerary recommendation</a:t>
            </a:r>
          </a:p>
          <a:p>
            <a:pPr lvl="1"/>
            <a:r>
              <a:rPr lang="en-US" altLang="zh-CN" sz="2400" dirty="0" smtClean="0"/>
              <a:t>Location-activity recommendation</a:t>
            </a:r>
          </a:p>
          <a:p>
            <a:r>
              <a:rPr lang="en-US" altLang="zh-CN" dirty="0" smtClean="0"/>
              <a:t>Personalized recommendations</a:t>
            </a:r>
          </a:p>
          <a:p>
            <a:pPr lvl="1"/>
            <a:r>
              <a:rPr lang="en-US" altLang="zh-CN" sz="2400" dirty="0" smtClean="0"/>
              <a:t>User-based and Item-based CF models</a:t>
            </a:r>
          </a:p>
          <a:p>
            <a:pPr lvl="1"/>
            <a:r>
              <a:rPr lang="en-US" altLang="zh-CN" sz="2400" dirty="0" smtClean="0"/>
              <a:t>Open challenges</a:t>
            </a:r>
            <a:endParaRPr lang="zh-CN" altLang="en-US" sz="2400" dirty="0"/>
          </a:p>
        </p:txBody>
      </p:sp>
      <p:sp>
        <p:nvSpPr>
          <p:cNvPr id="4" name="Content Placeholder 2"/>
          <p:cNvSpPr txBox="1">
            <a:spLocks/>
          </p:cNvSpPr>
          <p:nvPr/>
        </p:nvSpPr>
        <p:spPr>
          <a:xfrm>
            <a:off x="2010447" y="5486400"/>
            <a:ext cx="4923753" cy="381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solidFill>
                  <a:srgbClr val="0070C0"/>
                </a:solidFill>
              </a:rPr>
              <a:t>Answer Question 18 and 19</a:t>
            </a:r>
            <a:endParaRPr lang="en-US" sz="2400" dirty="0">
              <a:solidFill>
                <a:srgbClr val="0070C0"/>
              </a:solidFill>
            </a:endParaRPr>
          </a:p>
        </p:txBody>
      </p:sp>
    </p:spTree>
    <p:extLst>
      <p:ext uri="{BB962C8B-B14F-4D97-AF65-F5344CB8AC3E}">
        <p14:creationId xmlns:p14="http://schemas.microsoft.com/office/powerpoint/2010/main" val="196941104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Conclusion and Future Trends</a:t>
            </a:r>
            <a:endParaRPr lang="zh-CN" altLang="en-US" dirty="0"/>
          </a:p>
        </p:txBody>
      </p:sp>
      <p:sp>
        <p:nvSpPr>
          <p:cNvPr id="3" name="Content Placeholder 2"/>
          <p:cNvSpPr>
            <a:spLocks noGrp="1"/>
          </p:cNvSpPr>
          <p:nvPr>
            <p:ph idx="1"/>
          </p:nvPr>
        </p:nvSpPr>
        <p:spPr/>
        <p:txBody>
          <a:bodyPr>
            <a:normAutofit/>
          </a:bodyPr>
          <a:lstStyle/>
          <a:p>
            <a:r>
              <a:rPr lang="en-US" altLang="zh-CN" sz="2800" dirty="0" smtClean="0"/>
              <a:t>A very promising and hot field</a:t>
            </a:r>
          </a:p>
          <a:p>
            <a:r>
              <a:rPr lang="en-US" altLang="zh-CN" sz="2800" dirty="0" smtClean="0"/>
              <a:t>Many valuable and unique research topics</a:t>
            </a:r>
          </a:p>
          <a:p>
            <a:r>
              <a:rPr lang="en-US" altLang="zh-CN" sz="2800" dirty="0" smtClean="0"/>
              <a:t>Understanding is vital</a:t>
            </a:r>
          </a:p>
          <a:p>
            <a:endParaRPr lang="en-US" altLang="zh-CN" sz="2800" dirty="0"/>
          </a:p>
          <a:p>
            <a:r>
              <a:rPr lang="en-US" altLang="zh-CN" sz="2800" dirty="0" smtClean="0"/>
              <a:t>Event detection</a:t>
            </a:r>
          </a:p>
          <a:p>
            <a:r>
              <a:rPr lang="en-US" altLang="zh-CN" sz="2800" dirty="0" smtClean="0"/>
              <a:t>Influential/key person detection</a:t>
            </a:r>
          </a:p>
          <a:p>
            <a:r>
              <a:rPr lang="en-US" altLang="zh-CN" sz="2800" dirty="0" smtClean="0"/>
              <a:t>Community discovery </a:t>
            </a:r>
            <a:endParaRPr lang="zh-CN" altLang="en-US" sz="2800" dirty="0"/>
          </a:p>
        </p:txBody>
      </p:sp>
    </p:spTree>
    <p:extLst>
      <p:ext uri="{BB962C8B-B14F-4D97-AF65-F5344CB8AC3E}">
        <p14:creationId xmlns:p14="http://schemas.microsoft.com/office/powerpoint/2010/main" val="39480460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609600"/>
            <a:ext cx="8380412" cy="553998"/>
          </a:xfrm>
        </p:spPr>
        <p:txBody>
          <a:bodyPr>
            <a:normAutofit fontScale="90000"/>
          </a:bodyPr>
          <a:lstStyle/>
          <a:p>
            <a:r>
              <a:rPr lang="en-US" altLang="zh-CN" dirty="0" smtClean="0"/>
              <a:t>Conferences</a:t>
            </a:r>
            <a:endParaRPr lang="zh-CN" altLang="en-US" dirty="0"/>
          </a:p>
        </p:txBody>
      </p:sp>
      <p:sp>
        <p:nvSpPr>
          <p:cNvPr id="6" name="Text Placeholder 5"/>
          <p:cNvSpPr>
            <a:spLocks noGrp="1"/>
          </p:cNvSpPr>
          <p:nvPr>
            <p:ph type="body" idx="1"/>
          </p:nvPr>
        </p:nvSpPr>
        <p:spPr>
          <a:xfrm>
            <a:off x="381000" y="1447800"/>
            <a:ext cx="8380412" cy="4366054"/>
          </a:xfrm>
        </p:spPr>
        <p:txBody>
          <a:bodyPr>
            <a:normAutofit/>
          </a:bodyPr>
          <a:lstStyle/>
          <a:p>
            <a:r>
              <a:rPr lang="en-US" altLang="zh-CN" sz="2400" dirty="0" smtClean="0"/>
              <a:t>Related conferences</a:t>
            </a:r>
          </a:p>
          <a:p>
            <a:pPr lvl="1"/>
            <a:r>
              <a:rPr lang="en-US" altLang="zh-CN" sz="1900" dirty="0" smtClean="0"/>
              <a:t>WWW,  KDD, </a:t>
            </a:r>
            <a:r>
              <a:rPr lang="en-US" altLang="zh-CN" sz="1900" dirty="0" err="1" smtClean="0"/>
              <a:t>UbiComp</a:t>
            </a:r>
            <a:r>
              <a:rPr lang="en-US" altLang="zh-CN" sz="1900" dirty="0" smtClean="0"/>
              <a:t>, ACM </a:t>
            </a:r>
            <a:r>
              <a:rPr lang="en-US" altLang="zh-CN" sz="1900" dirty="0"/>
              <a:t>SIGSPATIAL GIS</a:t>
            </a:r>
          </a:p>
          <a:p>
            <a:pPr lvl="1"/>
            <a:r>
              <a:rPr lang="en-US" altLang="zh-CN" sz="1900" dirty="0" smtClean="0"/>
              <a:t>MDM, </a:t>
            </a:r>
            <a:r>
              <a:rPr lang="en-US" altLang="zh-CN" sz="1900" dirty="0" err="1" smtClean="0"/>
              <a:t>SocialCom</a:t>
            </a:r>
            <a:r>
              <a:rPr lang="en-US" altLang="zh-CN" sz="1900" dirty="0" smtClean="0"/>
              <a:t> </a:t>
            </a:r>
          </a:p>
          <a:p>
            <a:r>
              <a:rPr lang="en-US" altLang="zh-CN" sz="2400" dirty="0" smtClean="0"/>
              <a:t>ACM SIGSPATIAL Workshop on Location-Based Social Networks </a:t>
            </a:r>
          </a:p>
          <a:p>
            <a:pPr lvl="1"/>
            <a:r>
              <a:rPr lang="en-US" altLang="zh-CN" sz="2000" dirty="0" smtClean="0"/>
              <a:t>LBSN </a:t>
            </a:r>
            <a:r>
              <a:rPr lang="en-US" altLang="zh-CN" sz="2000" dirty="0"/>
              <a:t>2011: Nov. 1, 2011, in Chicago (3</a:t>
            </a:r>
            <a:r>
              <a:rPr lang="en-US" altLang="zh-CN" sz="2000" baseline="30000" dirty="0"/>
              <a:t>rd</a:t>
            </a:r>
            <a:r>
              <a:rPr lang="en-US" altLang="zh-CN" sz="2000" dirty="0"/>
              <a:t> year)</a:t>
            </a:r>
          </a:p>
          <a:p>
            <a:pPr lvl="1"/>
            <a:r>
              <a:rPr lang="en-US" altLang="zh-CN" sz="2000" dirty="0"/>
              <a:t>Over </a:t>
            </a:r>
            <a:r>
              <a:rPr lang="en-US" altLang="zh-CN" sz="2000" dirty="0" smtClean="0"/>
              <a:t>40 </a:t>
            </a:r>
            <a:r>
              <a:rPr lang="en-US" altLang="zh-CN" sz="2000" dirty="0"/>
              <a:t>attendees </a:t>
            </a:r>
            <a:r>
              <a:rPr lang="en-US" altLang="zh-CN" sz="2000" dirty="0" smtClean="0"/>
              <a:t>this year</a:t>
            </a:r>
            <a:endParaRPr lang="en-US" altLang="zh-CN" sz="2000" dirty="0"/>
          </a:p>
          <a:p>
            <a:pPr lvl="1"/>
            <a:r>
              <a:rPr lang="en-US" altLang="zh-CN" sz="2000" dirty="0"/>
              <a:t>26 submissions. 10 full papers and 4 short papers</a:t>
            </a:r>
          </a:p>
          <a:p>
            <a:endParaRPr lang="en-US" altLang="zh-CN" sz="2300" dirty="0"/>
          </a:p>
          <a:p>
            <a:pPr lvl="1"/>
            <a:endParaRPr lang="en-US" altLang="zh-CN" sz="2000" dirty="0"/>
          </a:p>
          <a:p>
            <a:endParaRPr lang="zh-CN" altLang="en-US" sz="2300" dirty="0"/>
          </a:p>
          <a:p>
            <a:pPr lvl="1"/>
            <a:endParaRPr lang="en-US" altLang="zh-CN" sz="20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115</a:t>
            </a:fld>
            <a:endParaRPr lang="en-US" sz="1200">
              <a:solidFill>
                <a:prstClr val="black">
                  <a:tint val="75000"/>
                </a:prstClr>
              </a:solidFill>
              <a:latin typeface="Calibri"/>
            </a:endParaRPr>
          </a:p>
        </p:txBody>
      </p:sp>
      <p:pic>
        <p:nvPicPr>
          <p:cNvPr id="2051" name="Picture 3" descr="D:\Events\LBSN 2011\LBS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26" y="4386546"/>
            <a:ext cx="4729574" cy="20142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Events\LBSN 2011\images\WP_0011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2528" y="4386546"/>
            <a:ext cx="2685672" cy="201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677875"/>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Miscellaneous</a:t>
            </a:r>
            <a:endParaRPr lang="zh-CN" altLang="en-US" dirty="0"/>
          </a:p>
        </p:txBody>
      </p:sp>
      <p:sp>
        <p:nvSpPr>
          <p:cNvPr id="3" name="Content Placeholder 2"/>
          <p:cNvSpPr>
            <a:spLocks noGrp="1"/>
          </p:cNvSpPr>
          <p:nvPr>
            <p:ph idx="1"/>
          </p:nvPr>
        </p:nvSpPr>
        <p:spPr/>
        <p:txBody>
          <a:bodyPr vert="horz" lIns="91440" tIns="45720" rIns="91440" bIns="45720" rtlCol="0">
            <a:normAutofit/>
          </a:bodyPr>
          <a:lstStyle/>
          <a:p>
            <a:pPr>
              <a:buFontTx/>
              <a:buBlip>
                <a:blip r:embed="rId2"/>
              </a:buBlip>
            </a:pPr>
            <a:r>
              <a:rPr lang="en-US" altLang="zh-CN" sz="2400" dirty="0" smtClean="0"/>
              <a:t>The 4</a:t>
            </a:r>
            <a:r>
              <a:rPr lang="en-US" altLang="zh-CN" sz="2400" baseline="30000" dirty="0" smtClean="0"/>
              <a:t>th</a:t>
            </a:r>
            <a:r>
              <a:rPr lang="en-US" altLang="zh-CN" sz="2400" dirty="0" smtClean="0"/>
              <a:t> International on Location-Based Social Networks</a:t>
            </a:r>
            <a:endParaRPr lang="en-US" altLang="zh-CN" sz="2400" dirty="0"/>
          </a:p>
          <a:p>
            <a:pPr lvl="1">
              <a:buBlip>
                <a:blip r:embed="rId3"/>
              </a:buBlip>
            </a:pPr>
            <a:r>
              <a:rPr lang="en-US" altLang="zh-CN" sz="1800" dirty="0"/>
              <a:t>In conjunction with </a:t>
            </a:r>
            <a:r>
              <a:rPr lang="en-US" altLang="zh-CN" sz="1800" dirty="0" err="1" smtClean="0"/>
              <a:t>UbiComp</a:t>
            </a:r>
            <a:r>
              <a:rPr lang="en-US" altLang="zh-CN" sz="1800" dirty="0" smtClean="0"/>
              <a:t> </a:t>
            </a:r>
            <a:r>
              <a:rPr lang="en-US" altLang="zh-CN" sz="1800" dirty="0"/>
              <a:t>2012 at Pittsburgh, Pennsylvania, </a:t>
            </a:r>
            <a:r>
              <a:rPr lang="en-US" altLang="zh-CN" sz="1800" dirty="0" smtClean="0"/>
              <a:t>USA</a:t>
            </a:r>
            <a:endParaRPr lang="en-US" altLang="zh-CN" sz="1800" dirty="0"/>
          </a:p>
          <a:p>
            <a:pPr lvl="1">
              <a:buFontTx/>
              <a:buBlip>
                <a:blip r:embed="rId3"/>
              </a:buBlip>
            </a:pPr>
            <a:r>
              <a:rPr lang="en-US" altLang="zh-CN" sz="1800" dirty="0"/>
              <a:t>Submission Due: </a:t>
            </a:r>
            <a:r>
              <a:rPr lang="en-US" altLang="zh-CN" sz="1800" b="1" dirty="0" smtClean="0">
                <a:solidFill>
                  <a:srgbClr val="FF0000"/>
                </a:solidFill>
              </a:rPr>
              <a:t>June 12, 2012</a:t>
            </a:r>
          </a:p>
          <a:p>
            <a:pPr lvl="1">
              <a:buFontTx/>
              <a:buBlip>
                <a:blip r:embed="rId3"/>
              </a:buBlip>
            </a:pPr>
            <a:r>
              <a:rPr lang="en-US" altLang="zh-CN" sz="1800" dirty="0">
                <a:hlinkClick r:id="rId4"/>
              </a:rPr>
              <a:t>http://</a:t>
            </a:r>
            <a:r>
              <a:rPr lang="en-US" altLang="zh-CN" sz="1800" dirty="0" smtClean="0">
                <a:hlinkClick r:id="rId4"/>
              </a:rPr>
              <a:t>lbsn2012.cmuchimps.org</a:t>
            </a:r>
            <a:endParaRPr lang="en-US" altLang="zh-CN" sz="1800" dirty="0" smtClean="0"/>
          </a:p>
          <a:p>
            <a:pPr lvl="1">
              <a:buFontTx/>
              <a:buBlip>
                <a:blip r:embed="rId3"/>
              </a:buBlip>
            </a:pPr>
            <a:r>
              <a:rPr lang="en-US" altLang="zh-CN" sz="1800" dirty="0" smtClean="0"/>
              <a:t>Paper </a:t>
            </a:r>
            <a:r>
              <a:rPr lang="en-US" altLang="zh-CN" sz="1800" dirty="0"/>
              <a:t>will be included in ACM Digital Library </a:t>
            </a:r>
            <a:endParaRPr lang="en-US" altLang="zh-CN" sz="1800" dirty="0" smtClean="0"/>
          </a:p>
          <a:p>
            <a:pPr lvl="1">
              <a:buFontTx/>
              <a:buBlip>
                <a:blip r:embed="rId3"/>
              </a:buBlip>
            </a:pPr>
            <a:endParaRPr lang="en-US" altLang="zh-CN" sz="1800" dirty="0"/>
          </a:p>
          <a:p>
            <a:pPr lvl="1">
              <a:buFontTx/>
              <a:buBlip>
                <a:blip r:embed="rId3"/>
              </a:buBlip>
            </a:pPr>
            <a:endParaRPr lang="en-US" altLang="zh-CN" sz="1800" dirty="0" smtClean="0"/>
          </a:p>
          <a:p>
            <a:pPr lvl="1">
              <a:buFontTx/>
              <a:buBlip>
                <a:blip r:embed="rId3"/>
              </a:buBlip>
            </a:pPr>
            <a:endParaRPr lang="en-US" altLang="zh-CN" sz="1800" dirty="0"/>
          </a:p>
          <a:p>
            <a:pPr lvl="1">
              <a:buFontTx/>
              <a:buBlip>
                <a:blip r:embed="rId3"/>
              </a:buBlip>
            </a:pPr>
            <a:endParaRPr lang="en-US" altLang="zh-CN" sz="1800" dirty="0" smtClean="0"/>
          </a:p>
          <a:p>
            <a:pPr>
              <a:buFontTx/>
              <a:buBlip>
                <a:blip r:embed="rId3"/>
              </a:buBlip>
            </a:pPr>
            <a:r>
              <a:rPr lang="en-US" altLang="zh-CN" sz="2400" dirty="0"/>
              <a:t>A </a:t>
            </a:r>
            <a:r>
              <a:rPr lang="en-US" altLang="zh-CN" sz="2400" dirty="0" smtClean="0"/>
              <a:t>text </a:t>
            </a:r>
            <a:r>
              <a:rPr lang="en-US" altLang="zh-CN" sz="2400" dirty="0"/>
              <a:t>book: Computing with spatial </a:t>
            </a:r>
            <a:r>
              <a:rPr lang="en-US" altLang="zh-CN" sz="2400" dirty="0" smtClean="0"/>
              <a:t>trajectories</a:t>
            </a:r>
          </a:p>
          <a:p>
            <a:pPr lvl="1">
              <a:buBlip>
                <a:blip r:embed="rId3"/>
              </a:buBlip>
            </a:pPr>
            <a:r>
              <a:rPr lang="en-US" altLang="zh-CN" sz="2000" dirty="0"/>
              <a:t>Foreword by Jiawei Han</a:t>
            </a:r>
          </a:p>
          <a:p>
            <a:pPr lvl="1">
              <a:buFontTx/>
              <a:buBlip>
                <a:blip r:embed="rId3"/>
              </a:buBlip>
            </a:pPr>
            <a:r>
              <a:rPr lang="en-US" altLang="zh-CN" sz="2000" dirty="0" smtClean="0"/>
              <a:t>Free tutorial slides download (</a:t>
            </a:r>
            <a:r>
              <a:rPr lang="en-US" altLang="zh-CN" sz="2000" dirty="0" smtClean="0">
                <a:hlinkClick r:id="rId5"/>
              </a:rPr>
              <a:t>here</a:t>
            </a:r>
            <a:r>
              <a:rPr lang="en-US" altLang="zh-CN" sz="2000" dirty="0" smtClean="0"/>
              <a:t>)</a:t>
            </a:r>
            <a:endParaRPr lang="zh-CN" altLang="en-US" sz="2000" dirty="0"/>
          </a:p>
        </p:txBody>
      </p:sp>
      <p:pic>
        <p:nvPicPr>
          <p:cNvPr id="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0400" y="4800600"/>
            <a:ext cx="1143000" cy="152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990600" y="3429001"/>
            <a:ext cx="7086601" cy="990599"/>
            <a:chOff x="-580043" y="0"/>
            <a:chExt cx="6317351" cy="581025"/>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2166" y="0"/>
              <a:ext cx="815142" cy="581025"/>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043" y="113567"/>
              <a:ext cx="1321955" cy="333375"/>
            </a:xfrm>
            <a:prstGeom prst="rect">
              <a:avLst/>
            </a:prstGeom>
          </p:spPr>
        </p:pic>
        <p:pic>
          <p:nvPicPr>
            <p:cNvPr id="8" name="Picture 7" descr="D:\Events\LBSN 2012\website\img\CMU.gif"/>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89884" y="98479"/>
              <a:ext cx="815142" cy="435493"/>
            </a:xfrm>
            <a:prstGeom prst="rect">
              <a:avLst/>
            </a:prstGeom>
            <a:noFill/>
            <a:ln>
              <a:noFill/>
            </a:ln>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3913" y="95250"/>
              <a:ext cx="640682" cy="485775"/>
            </a:xfrm>
            <a:prstGeom prst="rect">
              <a:avLst/>
            </a:prstGeom>
          </p:spPr>
        </p:pic>
        <p:pic>
          <p:nvPicPr>
            <p:cNvPr id="10" name="Picture 9"/>
            <p:cNvPicPr>
              <a:picLocks noChangeAspect="1"/>
            </p:cNvPicPr>
            <p:nvPr/>
          </p:nvPicPr>
          <p:blipFill rotWithShape="1">
            <a:blip r:embed="rId11">
              <a:extLst>
                <a:ext uri="{28A0092B-C50C-407E-A947-70E740481C1C}">
                  <a14:useLocalDpi xmlns:a14="http://schemas.microsoft.com/office/drawing/2010/main" val="0"/>
                </a:ext>
              </a:extLst>
            </a:blip>
            <a:srcRect r="44186" b="46364"/>
            <a:stretch/>
          </p:blipFill>
          <p:spPr bwMode="auto">
            <a:xfrm>
              <a:off x="2680525" y="152400"/>
              <a:ext cx="647700" cy="400050"/>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1419206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45760"/>
            <a:ext cx="7772400" cy="2296431"/>
          </a:xfrm>
        </p:spPr>
        <p:txBody>
          <a:bodyPr/>
          <a:lstStyle/>
          <a:p>
            <a:r>
              <a:rPr lang="en-US" altLang="zh-CN" sz="4500" dirty="0"/>
              <a:t>Thanks!</a:t>
            </a:r>
            <a:r>
              <a:rPr lang="en-US" altLang="zh-CN" dirty="0" smtClean="0"/>
              <a:t/>
            </a:r>
            <a:br>
              <a:rPr lang="en-US" altLang="zh-CN" dirty="0" smtClean="0"/>
            </a:br>
            <a:endParaRPr lang="zh-CN" altLang="en-US" sz="40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a:solidFill>
                  <a:prstClr val="black">
                    <a:tint val="75000"/>
                  </a:prstClr>
                </a:solidFill>
                <a:latin typeface="Calibri"/>
              </a:rPr>
              <a:pPr defTabSz="914363"/>
              <a:t>117</a:t>
            </a:fld>
            <a:endParaRPr lang="en-US">
              <a:solidFill>
                <a:prstClr val="black">
                  <a:tint val="75000"/>
                </a:prstClr>
              </a:solidFill>
              <a:latin typeface="Calibri"/>
            </a:endParaRPr>
          </a:p>
        </p:txBody>
      </p:sp>
      <p:sp>
        <p:nvSpPr>
          <p:cNvPr id="3" name="Rectangle 2"/>
          <p:cNvSpPr/>
          <p:nvPr/>
        </p:nvSpPr>
        <p:spPr>
          <a:xfrm>
            <a:off x="2362200" y="5190669"/>
            <a:ext cx="5608552" cy="707882"/>
          </a:xfrm>
          <a:prstGeom prst="rect">
            <a:avLst/>
          </a:prstGeom>
        </p:spPr>
        <p:txBody>
          <a:bodyPr wrap="square" lIns="76197" tIns="38098" rIns="76197" bIns="38098">
            <a:spAutoFit/>
          </a:bodyPr>
          <a:lstStyle/>
          <a:p>
            <a:pPr algn="r"/>
            <a:r>
              <a:rPr lang="en-US" altLang="zh-CN" sz="2300" dirty="0"/>
              <a:t>Yu </a:t>
            </a:r>
            <a:r>
              <a:rPr lang="en-US" altLang="zh-CN" sz="2300" dirty="0" smtClean="0"/>
              <a:t>Zheng</a:t>
            </a:r>
          </a:p>
          <a:p>
            <a:pPr algn="r"/>
            <a:r>
              <a:rPr lang="en-US" altLang="zh-CN" dirty="0">
                <a:hlinkClick r:id="rId2"/>
              </a:rPr>
              <a:t>http://research.microsoft.com/en-us/people/yuzheng</a:t>
            </a:r>
            <a:r>
              <a:rPr lang="en-US" altLang="zh-CN" dirty="0" smtClean="0">
                <a:hlinkClick r:id="rId2"/>
              </a:rPr>
              <a:t>/</a:t>
            </a:r>
            <a:r>
              <a:rPr lang="en-US" altLang="zh-CN" dirty="0" smtClean="0"/>
              <a:t> </a:t>
            </a:r>
            <a:r>
              <a:rPr lang="en-US" altLang="zh-CN" sz="1700" dirty="0" smtClean="0"/>
              <a:t> </a:t>
            </a:r>
            <a:endParaRPr lang="zh-CN" altLang="en-US" sz="1700" dirty="0"/>
          </a:p>
        </p:txBody>
      </p:sp>
      <p:pic>
        <p:nvPicPr>
          <p:cNvPr id="5122" name="Picture 2" descr="http://research.microsoft.com/en-us/people/yuzheng/yuzhe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5395" y="3833475"/>
            <a:ext cx="1023939" cy="1308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911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D:\Work\KeynoteSlides\seattle-2.bmp"/>
          <p:cNvPicPr>
            <a:picLocks noChangeAspect="1" noChangeArrowheads="1"/>
          </p:cNvPicPr>
          <p:nvPr/>
        </p:nvPicPr>
        <p:blipFill>
          <a:blip r:embed="rId3" cstate="print">
            <a:duotone>
              <a:schemeClr val="accent1">
                <a:shade val="45000"/>
                <a:satMod val="135000"/>
              </a:schemeClr>
              <a:prstClr val="white"/>
            </a:duotone>
          </a:blip>
          <a:srcRect l="3291" t="20154" r="8228" b="35511"/>
          <a:stretch>
            <a:fillRect/>
          </a:stretch>
        </p:blipFill>
        <p:spPr bwMode="auto">
          <a:xfrm>
            <a:off x="0" y="3192683"/>
            <a:ext cx="9144000" cy="3665317"/>
          </a:xfrm>
          <a:prstGeom prst="rect">
            <a:avLst/>
          </a:prstGeom>
          <a:noFill/>
        </p:spPr>
      </p:pic>
      <p:sp>
        <p:nvSpPr>
          <p:cNvPr id="4" name="Cloud 3"/>
          <p:cNvSpPr/>
          <p:nvPr/>
        </p:nvSpPr>
        <p:spPr>
          <a:xfrm>
            <a:off x="3329480" y="2129753"/>
            <a:ext cx="2159000" cy="1143000"/>
          </a:xfrm>
          <a:prstGeom prst="cloud">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rtlCol="0" anchor="ctr"/>
          <a:lstStyle/>
          <a:p>
            <a:pPr algn="ctr"/>
            <a:r>
              <a:rPr lang="en-US" sz="1700" dirty="0">
                <a:solidFill>
                  <a:schemeClr val="tx1"/>
                </a:solidFill>
              </a:rPr>
              <a:t>Data + </a:t>
            </a:r>
          </a:p>
          <a:p>
            <a:pPr algn="ctr"/>
            <a:r>
              <a:rPr lang="en-US" sz="1700" dirty="0">
                <a:solidFill>
                  <a:schemeClr val="tx1"/>
                </a:solidFill>
              </a:rPr>
              <a:t>Intelligence</a:t>
            </a:r>
          </a:p>
        </p:txBody>
      </p:sp>
      <p:sp>
        <p:nvSpPr>
          <p:cNvPr id="5" name="Cloud 4"/>
          <p:cNvSpPr/>
          <p:nvPr/>
        </p:nvSpPr>
        <p:spPr>
          <a:xfrm>
            <a:off x="4207368" y="2827453"/>
            <a:ext cx="2159000" cy="1143000"/>
          </a:xfrm>
          <a:prstGeom prst="cloud">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rtlCol="0" anchor="ctr"/>
          <a:lstStyle/>
          <a:p>
            <a:pPr algn="ctr"/>
            <a:r>
              <a:rPr lang="en-US" sz="1500" dirty="0">
                <a:solidFill>
                  <a:srgbClr val="000000"/>
                </a:solidFill>
              </a:rPr>
              <a:t>Third Party Services</a:t>
            </a:r>
          </a:p>
        </p:txBody>
      </p:sp>
      <p:sp>
        <p:nvSpPr>
          <p:cNvPr id="6" name="Cloud 5"/>
          <p:cNvSpPr/>
          <p:nvPr/>
        </p:nvSpPr>
        <p:spPr>
          <a:xfrm>
            <a:off x="2578733" y="2931946"/>
            <a:ext cx="2159000" cy="1143000"/>
          </a:xfrm>
          <a:prstGeom prst="cloud">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rtlCol="0" anchor="ctr"/>
          <a:lstStyle/>
          <a:p>
            <a:pPr algn="ctr"/>
            <a:r>
              <a:rPr lang="en-US" sz="1500" dirty="0">
                <a:solidFill>
                  <a:srgbClr val="000000"/>
                </a:solidFill>
              </a:rPr>
              <a:t>Microsoft Services</a:t>
            </a:r>
          </a:p>
        </p:txBody>
      </p:sp>
      <p:pic>
        <p:nvPicPr>
          <p:cNvPr id="8" name="Picture 20" descr="UPC-with-mail.png"/>
          <p:cNvPicPr>
            <a:picLocks noChangeAspect="1"/>
          </p:cNvPicPr>
          <p:nvPr/>
        </p:nvPicPr>
        <p:blipFill>
          <a:blip r:embed="rId4" cstate="email"/>
          <a:stretch>
            <a:fillRect/>
          </a:stretch>
        </p:blipFill>
        <p:spPr>
          <a:xfrm>
            <a:off x="1160313" y="3052358"/>
            <a:ext cx="1200000" cy="767538"/>
          </a:xfrm>
          <a:prstGeom prst="rect">
            <a:avLst/>
          </a:prstGeom>
          <a:effectLst>
            <a:outerShdw blurRad="177800" dist="50800" dir="3600000" algn="ctr" rotWithShape="0">
              <a:srgbClr val="000000">
                <a:alpha val="85000"/>
              </a:srgbClr>
            </a:outerShdw>
          </a:effectLst>
        </p:spPr>
      </p:pic>
      <p:pic>
        <p:nvPicPr>
          <p:cNvPr id="9" name="Picture 23" descr="cell-phone-with-email.png"/>
          <p:cNvPicPr>
            <a:picLocks noChangeAspect="1"/>
          </p:cNvPicPr>
          <p:nvPr/>
        </p:nvPicPr>
        <p:blipFill>
          <a:blip r:embed="rId5" cstate="email"/>
          <a:stretch>
            <a:fillRect/>
          </a:stretch>
        </p:blipFill>
        <p:spPr>
          <a:xfrm rot="539149">
            <a:off x="5037187" y="4505427"/>
            <a:ext cx="577612" cy="900000"/>
          </a:xfrm>
          <a:prstGeom prst="rect">
            <a:avLst/>
          </a:prstGeom>
          <a:effectLst>
            <a:outerShdw blurRad="177800" dist="50800" dir="3600000" algn="ctr" rotWithShape="0">
              <a:srgbClr val="000000">
                <a:alpha val="85000"/>
              </a:srgbClr>
            </a:outerShdw>
          </a:effectLst>
        </p:spPr>
      </p:pic>
      <p:pic>
        <p:nvPicPr>
          <p:cNvPr id="10" name="Picture 25" descr="pink-zune-stefanie.png"/>
          <p:cNvPicPr>
            <a:picLocks noChangeAspect="1"/>
          </p:cNvPicPr>
          <p:nvPr/>
        </p:nvPicPr>
        <p:blipFill>
          <a:blip r:embed="rId6" cstate="email"/>
          <a:stretch>
            <a:fillRect/>
          </a:stretch>
        </p:blipFill>
        <p:spPr>
          <a:xfrm rot="20703944">
            <a:off x="3773662" y="4559400"/>
            <a:ext cx="589520" cy="900000"/>
          </a:xfrm>
          <a:prstGeom prst="rect">
            <a:avLst/>
          </a:prstGeom>
          <a:effectLst>
            <a:outerShdw blurRad="177800" dist="50800" dir="3600000" algn="ctr" rotWithShape="0">
              <a:srgbClr val="000000">
                <a:alpha val="85000"/>
              </a:srgbClr>
            </a:outerShdw>
          </a:effectLst>
        </p:spPr>
      </p:pic>
      <p:pic>
        <p:nvPicPr>
          <p:cNvPr id="11" name="Picture 19" descr="laptop-with-SL.png"/>
          <p:cNvPicPr>
            <a:picLocks noChangeAspect="1"/>
          </p:cNvPicPr>
          <p:nvPr/>
        </p:nvPicPr>
        <p:blipFill>
          <a:blip r:embed="rId7" cstate="email"/>
          <a:stretch>
            <a:fillRect/>
          </a:stretch>
        </p:blipFill>
        <p:spPr>
          <a:xfrm>
            <a:off x="2020137" y="4275341"/>
            <a:ext cx="1250014" cy="1143000"/>
          </a:xfrm>
          <a:prstGeom prst="rect">
            <a:avLst/>
          </a:prstGeom>
          <a:effectLst>
            <a:outerShdw blurRad="177800" dist="50800" dir="3600000" algn="ctr" rotWithShape="0">
              <a:srgbClr val="000000">
                <a:alpha val="85000"/>
              </a:srgbClr>
            </a:outerShdw>
          </a:effectLst>
        </p:spPr>
      </p:pic>
      <p:pic>
        <p:nvPicPr>
          <p:cNvPr id="12" name="Picture 27" descr="TV-with-Xbox-game-white.png"/>
          <p:cNvPicPr>
            <a:picLocks noChangeAspect="1"/>
          </p:cNvPicPr>
          <p:nvPr/>
        </p:nvPicPr>
        <p:blipFill>
          <a:blip r:embed="rId8" cstate="email"/>
          <a:srcRect/>
          <a:stretch>
            <a:fillRect/>
          </a:stretch>
        </p:blipFill>
        <p:spPr>
          <a:xfrm>
            <a:off x="5937599" y="3973888"/>
            <a:ext cx="1841500" cy="1296660"/>
          </a:xfrm>
          <a:prstGeom prst="rect">
            <a:avLst/>
          </a:prstGeom>
          <a:effectLst>
            <a:outerShdw blurRad="177800" dist="50800" dir="3600000" algn="ctr" rotWithShape="0">
              <a:srgbClr val="000000">
                <a:alpha val="85000"/>
              </a:srgbClr>
            </a:outerShdw>
          </a:effectLst>
        </p:spPr>
      </p:pic>
      <p:grpSp>
        <p:nvGrpSpPr>
          <p:cNvPr id="7" name="Group 25"/>
          <p:cNvGrpSpPr/>
          <p:nvPr/>
        </p:nvGrpSpPr>
        <p:grpSpPr>
          <a:xfrm>
            <a:off x="6928734" y="2976542"/>
            <a:ext cx="630570" cy="1000944"/>
            <a:chOff x="7658301" y="5076403"/>
            <a:chExt cx="756684" cy="1201133"/>
          </a:xfrm>
        </p:grpSpPr>
        <p:pic>
          <p:nvPicPr>
            <p:cNvPr id="21" name="Picture 20" descr="zune.png"/>
            <p:cNvPicPr>
              <a:picLocks noChangeAspect="1"/>
            </p:cNvPicPr>
            <p:nvPr/>
          </p:nvPicPr>
          <p:blipFill>
            <a:blip r:embed="rId9" cstate="print"/>
            <a:stretch>
              <a:fillRect/>
            </a:stretch>
          </p:blipFill>
          <p:spPr>
            <a:xfrm>
              <a:off x="7658301" y="5076403"/>
              <a:ext cx="756684" cy="1201133"/>
            </a:xfrm>
            <a:prstGeom prst="rect">
              <a:avLst/>
            </a:prstGeom>
          </p:spPr>
        </p:pic>
        <p:pic>
          <p:nvPicPr>
            <p:cNvPr id="22" name="Picture 21" descr="outllook_phonescreen.png"/>
            <p:cNvPicPr>
              <a:picLocks noChangeAspect="1"/>
            </p:cNvPicPr>
            <p:nvPr/>
          </p:nvPicPr>
          <p:blipFill>
            <a:blip r:embed="rId10" cstate="print"/>
            <a:stretch>
              <a:fillRect/>
            </a:stretch>
          </p:blipFill>
          <p:spPr>
            <a:xfrm>
              <a:off x="7744748" y="5236753"/>
              <a:ext cx="565776" cy="746169"/>
            </a:xfrm>
            <a:prstGeom prst="rect">
              <a:avLst/>
            </a:prstGeom>
          </p:spPr>
        </p:pic>
      </p:grpSp>
      <p:pic>
        <p:nvPicPr>
          <p:cNvPr id="15" name="Picture 14" descr="audio.png"/>
          <p:cNvPicPr>
            <a:picLocks noChangeAspect="1"/>
          </p:cNvPicPr>
          <p:nvPr/>
        </p:nvPicPr>
        <p:blipFill>
          <a:blip r:embed="rId11" cstate="print"/>
          <a:stretch>
            <a:fillRect/>
          </a:stretch>
        </p:blipFill>
        <p:spPr>
          <a:xfrm>
            <a:off x="6065045" y="5579270"/>
            <a:ext cx="457200" cy="457200"/>
          </a:xfrm>
          <a:prstGeom prst="rect">
            <a:avLst/>
          </a:prstGeom>
        </p:spPr>
      </p:pic>
      <p:sp>
        <p:nvSpPr>
          <p:cNvPr id="16" name="Flowchart: Multidocument 15"/>
          <p:cNvSpPr/>
          <p:nvPr/>
        </p:nvSpPr>
        <p:spPr>
          <a:xfrm>
            <a:off x="2119312" y="5710237"/>
            <a:ext cx="685800" cy="457200"/>
          </a:xfrm>
          <a:prstGeom prst="flowChartMultidocumen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rtlCol="0" anchor="ctr"/>
          <a:lstStyle/>
          <a:p>
            <a:pPr algn="ctr" defTabSz="914290"/>
            <a:endParaRPr lang="zh-CN" altLang="en-US" dirty="0">
              <a:solidFill>
                <a:prstClr val="black"/>
              </a:solidFill>
            </a:endParaRPr>
          </a:p>
        </p:txBody>
      </p:sp>
      <p:pic>
        <p:nvPicPr>
          <p:cNvPr id="17" name="Picture 16" descr="image.png"/>
          <p:cNvPicPr>
            <a:picLocks noChangeAspect="1"/>
          </p:cNvPicPr>
          <p:nvPr/>
        </p:nvPicPr>
        <p:blipFill>
          <a:blip r:embed="rId12" cstate="print"/>
          <a:stretch>
            <a:fillRect/>
          </a:stretch>
        </p:blipFill>
        <p:spPr>
          <a:xfrm rot="20625961">
            <a:off x="3769519" y="5898051"/>
            <a:ext cx="380952" cy="368254"/>
          </a:xfrm>
          <a:prstGeom prst="rect">
            <a:avLst/>
          </a:prstGeom>
          <a:ln>
            <a:noFill/>
          </a:ln>
        </p:spPr>
      </p:pic>
      <p:pic>
        <p:nvPicPr>
          <p:cNvPr id="18" name="Picture 17" descr="video.png"/>
          <p:cNvPicPr>
            <a:picLocks noChangeAspect="1"/>
          </p:cNvPicPr>
          <p:nvPr/>
        </p:nvPicPr>
        <p:blipFill>
          <a:blip r:embed="rId13" cstate="print"/>
          <a:stretch>
            <a:fillRect/>
          </a:stretch>
        </p:blipFill>
        <p:spPr>
          <a:xfrm rot="20925730">
            <a:off x="4955068" y="5876926"/>
            <a:ext cx="457200" cy="457200"/>
          </a:xfrm>
          <a:prstGeom prst="rect">
            <a:avLst/>
          </a:prstGeom>
        </p:spPr>
      </p:pic>
      <p:pic>
        <p:nvPicPr>
          <p:cNvPr id="19" name="Picture 18" descr="audio.png"/>
          <p:cNvPicPr>
            <a:picLocks noChangeAspect="1"/>
          </p:cNvPicPr>
          <p:nvPr/>
        </p:nvPicPr>
        <p:blipFill>
          <a:blip r:embed="rId11" cstate="print"/>
          <a:stretch>
            <a:fillRect/>
          </a:stretch>
        </p:blipFill>
        <p:spPr>
          <a:xfrm>
            <a:off x="4243640" y="2436423"/>
            <a:ext cx="457200" cy="457200"/>
          </a:xfrm>
          <a:prstGeom prst="rect">
            <a:avLst/>
          </a:prstGeom>
        </p:spPr>
      </p:pic>
      <p:sp>
        <p:nvSpPr>
          <p:cNvPr id="23" name="Flowchart: Multidocument 22"/>
          <p:cNvSpPr/>
          <p:nvPr/>
        </p:nvSpPr>
        <p:spPr>
          <a:xfrm>
            <a:off x="4136843" y="2432352"/>
            <a:ext cx="685800" cy="457200"/>
          </a:xfrm>
          <a:prstGeom prst="flowChartMultidocumen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rtlCol="0" anchor="ctr"/>
          <a:lstStyle/>
          <a:p>
            <a:pPr algn="ctr" defTabSz="914290"/>
            <a:endParaRPr lang="zh-CN" altLang="en-US" dirty="0">
              <a:solidFill>
                <a:prstClr val="black"/>
              </a:solidFill>
            </a:endParaRPr>
          </a:p>
        </p:txBody>
      </p:sp>
      <p:pic>
        <p:nvPicPr>
          <p:cNvPr id="24" name="Picture 23" descr="image.png"/>
          <p:cNvPicPr>
            <a:picLocks noChangeAspect="1"/>
          </p:cNvPicPr>
          <p:nvPr/>
        </p:nvPicPr>
        <p:blipFill>
          <a:blip r:embed="rId12" cstate="print"/>
          <a:stretch>
            <a:fillRect/>
          </a:stretch>
        </p:blipFill>
        <p:spPr>
          <a:xfrm rot="20625961">
            <a:off x="4263051" y="2494771"/>
            <a:ext cx="380952" cy="368254"/>
          </a:xfrm>
          <a:prstGeom prst="rect">
            <a:avLst/>
          </a:prstGeom>
          <a:ln>
            <a:noFill/>
          </a:ln>
        </p:spPr>
      </p:pic>
      <p:pic>
        <p:nvPicPr>
          <p:cNvPr id="25" name="Picture 24" descr="video.png"/>
          <p:cNvPicPr>
            <a:picLocks noChangeAspect="1"/>
          </p:cNvPicPr>
          <p:nvPr/>
        </p:nvPicPr>
        <p:blipFill>
          <a:blip r:embed="rId13" cstate="print"/>
          <a:stretch>
            <a:fillRect/>
          </a:stretch>
        </p:blipFill>
        <p:spPr>
          <a:xfrm rot="20925730">
            <a:off x="4271841" y="2502584"/>
            <a:ext cx="457200" cy="457200"/>
          </a:xfrm>
          <a:prstGeom prst="rect">
            <a:avLst/>
          </a:prstGeom>
        </p:spPr>
      </p:pic>
      <p:sp>
        <p:nvSpPr>
          <p:cNvPr id="27" name="Title 4"/>
          <p:cNvSpPr>
            <a:spLocks noGrp="1"/>
          </p:cNvSpPr>
          <p:nvPr>
            <p:ph type="title"/>
          </p:nvPr>
        </p:nvSpPr>
        <p:spPr/>
        <p:txBody>
          <a:bodyPr>
            <a:normAutofit fontScale="90000"/>
          </a:bodyPr>
          <a:lstStyle/>
          <a:p>
            <a:r>
              <a:rPr lang="en-US" altLang="zh-CN" dirty="0" smtClean="0"/>
              <a:t>Scenarios - Sharing</a:t>
            </a:r>
            <a:endParaRPr lang="zh-CN" altLang="en-US" dirty="0"/>
          </a:p>
        </p:txBody>
      </p:sp>
      <p:sp>
        <p:nvSpPr>
          <p:cNvPr id="26" name="Rectangle 25"/>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559126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1" nodeType="afterEffect">
                                  <p:stCondLst>
                                    <p:cond delay="0"/>
                                  </p:stCondLst>
                                  <p:childTnLst>
                                    <p:animMotion origin="layout" path="M 0 0 L 0.22686 -0.48534 " pathEditMode="relative" ptsTypes="AA">
                                      <p:cBhvr>
                                        <p:cTn id="15" dur="2000" fill="hold"/>
                                        <p:tgtEl>
                                          <p:spTgt spid="16"/>
                                        </p:tgtEl>
                                        <p:attrNameLst>
                                          <p:attrName>ppt_x</p:attrName>
                                          <p:attrName>ppt_y</p:attrName>
                                        </p:attrNameLst>
                                      </p:cBhvr>
                                    </p:animMotion>
                                  </p:childTnLst>
                                </p:cTn>
                              </p:par>
                              <p:par>
                                <p:cTn id="16" presetID="0" presetClass="path" presetSubtype="0" accel="50000" decel="50000" fill="hold" nodeType="withEffect">
                                  <p:stCondLst>
                                    <p:cond delay="0"/>
                                  </p:stCondLst>
                                  <p:childTnLst>
                                    <p:animMotion origin="layout" path="M -4.16667E-6 -2.22222E-6 L 0.057 -0.50637 " pathEditMode="relative" ptsTypes="AA">
                                      <p:cBhvr>
                                        <p:cTn id="17" dur="2000" fill="hold"/>
                                        <p:tgtEl>
                                          <p:spTgt spid="17"/>
                                        </p:tgtEl>
                                        <p:attrNameLst>
                                          <p:attrName>ppt_x</p:attrName>
                                          <p:attrName>ppt_y</p:attrName>
                                        </p:attrNameLst>
                                      </p:cBhvr>
                                    </p:animMotion>
                                  </p:childTnLst>
                                </p:cTn>
                              </p:par>
                              <p:par>
                                <p:cTn id="18" presetID="0" presetClass="path" presetSubtype="0" accel="50000" decel="50000" fill="hold" nodeType="withEffect">
                                  <p:stCondLst>
                                    <p:cond delay="0"/>
                                  </p:stCondLst>
                                  <p:childTnLst>
                                    <p:animMotion origin="layout" path="M 4.02778E-6 3.08642E-7 L -0.07697 -0.49923 " pathEditMode="relative" ptsTypes="AA">
                                      <p:cBhvr>
                                        <p:cTn id="19" dur="2000" fill="hold"/>
                                        <p:tgtEl>
                                          <p:spTgt spid="18"/>
                                        </p:tgtEl>
                                        <p:attrNameLst>
                                          <p:attrName>ppt_x</p:attrName>
                                          <p:attrName>ppt_y</p:attrName>
                                        </p:attrNameLst>
                                      </p:cBhvr>
                                    </p:animMotion>
                                  </p:childTnLst>
                                </p:cTn>
                              </p:par>
                              <p:par>
                                <p:cTn id="20" presetID="0" presetClass="path" presetSubtype="0" accel="50000" decel="50000" fill="hold" nodeType="withEffect">
                                  <p:stCondLst>
                                    <p:cond delay="0"/>
                                  </p:stCondLst>
                                  <p:childTnLst>
                                    <p:animMotion origin="layout" path="M -1.57407E-6 -5.06173E-6 L -0.20254 -0.46683 " pathEditMode="relative" ptsTypes="AA">
                                      <p:cBhvr>
                                        <p:cTn id="21" dur="2000" fill="hold"/>
                                        <p:tgtEl>
                                          <p:spTgt spid="15"/>
                                        </p:tgtEl>
                                        <p:attrNameLst>
                                          <p:attrName>ppt_x</p:attrName>
                                          <p:attrName>ppt_y</p:attrName>
                                        </p:attrNameLst>
                                      </p:cBhvr>
                                    </p:animMotion>
                                  </p:childTnLst>
                                </p:cTn>
                              </p:par>
                            </p:childTnLst>
                          </p:cTn>
                        </p:par>
                        <p:par>
                          <p:cTn id="22" fill="hold">
                            <p:stCondLst>
                              <p:cond delay="2000"/>
                            </p:stCondLst>
                            <p:childTnLst>
                              <p:par>
                                <p:cTn id="23" presetID="23" presetClass="exit" presetSubtype="32" fill="hold" grpId="2" nodeType="afterEffect">
                                  <p:stCondLst>
                                    <p:cond delay="0"/>
                                  </p:stCondLst>
                                  <p:childTnLst>
                                    <p:anim calcmode="lin" valueType="num">
                                      <p:cBhvr>
                                        <p:cTn id="24" dur="500"/>
                                        <p:tgtEl>
                                          <p:spTgt spid="16"/>
                                        </p:tgtEl>
                                        <p:attrNameLst>
                                          <p:attrName>ppt_w</p:attrName>
                                        </p:attrNameLst>
                                      </p:cBhvr>
                                      <p:tavLst>
                                        <p:tav tm="0">
                                          <p:val>
                                            <p:strVal val="ppt_w"/>
                                          </p:val>
                                        </p:tav>
                                        <p:tav tm="100000">
                                          <p:val>
                                            <p:fltVal val="0"/>
                                          </p:val>
                                        </p:tav>
                                      </p:tavLst>
                                    </p:anim>
                                    <p:anim calcmode="lin" valueType="num">
                                      <p:cBhvr>
                                        <p:cTn id="25" dur="500"/>
                                        <p:tgtEl>
                                          <p:spTgt spid="16"/>
                                        </p:tgtEl>
                                        <p:attrNameLst>
                                          <p:attrName>ppt_h</p:attrName>
                                        </p:attrNameLst>
                                      </p:cBhvr>
                                      <p:tavLst>
                                        <p:tav tm="0">
                                          <p:val>
                                            <p:strVal val="ppt_h"/>
                                          </p:val>
                                        </p:tav>
                                        <p:tav tm="100000">
                                          <p:val>
                                            <p:fltVal val="0"/>
                                          </p:val>
                                        </p:tav>
                                      </p:tavLst>
                                    </p:anim>
                                    <p:set>
                                      <p:cBhvr>
                                        <p:cTn id="26" dur="1" fill="hold">
                                          <p:stCondLst>
                                            <p:cond delay="499"/>
                                          </p:stCondLst>
                                        </p:cTn>
                                        <p:tgtEl>
                                          <p:spTgt spid="16"/>
                                        </p:tgtEl>
                                        <p:attrNameLst>
                                          <p:attrName>style.visibility</p:attrName>
                                        </p:attrNameLst>
                                      </p:cBhvr>
                                      <p:to>
                                        <p:strVal val="hidden"/>
                                      </p:to>
                                    </p:set>
                                  </p:childTnLst>
                                </p:cTn>
                              </p:par>
                              <p:par>
                                <p:cTn id="27" presetID="23" presetClass="exit" presetSubtype="32" fill="hold" nodeType="withEffect">
                                  <p:stCondLst>
                                    <p:cond delay="0"/>
                                  </p:stCondLst>
                                  <p:childTnLst>
                                    <p:anim calcmode="lin" valueType="num">
                                      <p:cBhvr>
                                        <p:cTn id="28" dur="500"/>
                                        <p:tgtEl>
                                          <p:spTgt spid="17"/>
                                        </p:tgtEl>
                                        <p:attrNameLst>
                                          <p:attrName>ppt_w</p:attrName>
                                        </p:attrNameLst>
                                      </p:cBhvr>
                                      <p:tavLst>
                                        <p:tav tm="0">
                                          <p:val>
                                            <p:strVal val="ppt_w"/>
                                          </p:val>
                                        </p:tav>
                                        <p:tav tm="100000">
                                          <p:val>
                                            <p:fltVal val="0"/>
                                          </p:val>
                                        </p:tav>
                                      </p:tavLst>
                                    </p:anim>
                                    <p:anim calcmode="lin" valueType="num">
                                      <p:cBhvr>
                                        <p:cTn id="29" dur="500"/>
                                        <p:tgtEl>
                                          <p:spTgt spid="17"/>
                                        </p:tgtEl>
                                        <p:attrNameLst>
                                          <p:attrName>ppt_h</p:attrName>
                                        </p:attrNameLst>
                                      </p:cBhvr>
                                      <p:tavLst>
                                        <p:tav tm="0">
                                          <p:val>
                                            <p:strVal val="ppt_h"/>
                                          </p:val>
                                        </p:tav>
                                        <p:tav tm="100000">
                                          <p:val>
                                            <p:fltVal val="0"/>
                                          </p:val>
                                        </p:tav>
                                      </p:tavLst>
                                    </p:anim>
                                    <p:set>
                                      <p:cBhvr>
                                        <p:cTn id="30" dur="1" fill="hold">
                                          <p:stCondLst>
                                            <p:cond delay="499"/>
                                          </p:stCondLst>
                                        </p:cTn>
                                        <p:tgtEl>
                                          <p:spTgt spid="17"/>
                                        </p:tgtEl>
                                        <p:attrNameLst>
                                          <p:attrName>style.visibility</p:attrName>
                                        </p:attrNameLst>
                                      </p:cBhvr>
                                      <p:to>
                                        <p:strVal val="hidden"/>
                                      </p:to>
                                    </p:set>
                                  </p:childTnLst>
                                </p:cTn>
                              </p:par>
                              <p:par>
                                <p:cTn id="31" presetID="23" presetClass="exit" presetSubtype="32" fill="hold" nodeType="withEffect">
                                  <p:stCondLst>
                                    <p:cond delay="0"/>
                                  </p:stCondLst>
                                  <p:childTnLst>
                                    <p:anim calcmode="lin" valueType="num">
                                      <p:cBhvr>
                                        <p:cTn id="32" dur="500"/>
                                        <p:tgtEl>
                                          <p:spTgt spid="18"/>
                                        </p:tgtEl>
                                        <p:attrNameLst>
                                          <p:attrName>ppt_w</p:attrName>
                                        </p:attrNameLst>
                                      </p:cBhvr>
                                      <p:tavLst>
                                        <p:tav tm="0">
                                          <p:val>
                                            <p:strVal val="ppt_w"/>
                                          </p:val>
                                        </p:tav>
                                        <p:tav tm="100000">
                                          <p:val>
                                            <p:fltVal val="0"/>
                                          </p:val>
                                        </p:tav>
                                      </p:tavLst>
                                    </p:anim>
                                    <p:anim calcmode="lin" valueType="num">
                                      <p:cBhvr>
                                        <p:cTn id="33" dur="500"/>
                                        <p:tgtEl>
                                          <p:spTgt spid="18"/>
                                        </p:tgtEl>
                                        <p:attrNameLst>
                                          <p:attrName>ppt_h</p:attrName>
                                        </p:attrNameLst>
                                      </p:cBhvr>
                                      <p:tavLst>
                                        <p:tav tm="0">
                                          <p:val>
                                            <p:strVal val="ppt_h"/>
                                          </p:val>
                                        </p:tav>
                                        <p:tav tm="100000">
                                          <p:val>
                                            <p:fltVal val="0"/>
                                          </p:val>
                                        </p:tav>
                                      </p:tavLst>
                                    </p:anim>
                                    <p:set>
                                      <p:cBhvr>
                                        <p:cTn id="34" dur="1" fill="hold">
                                          <p:stCondLst>
                                            <p:cond delay="499"/>
                                          </p:stCondLst>
                                        </p:cTn>
                                        <p:tgtEl>
                                          <p:spTgt spid="18"/>
                                        </p:tgtEl>
                                        <p:attrNameLst>
                                          <p:attrName>style.visibility</p:attrName>
                                        </p:attrNameLst>
                                      </p:cBhvr>
                                      <p:to>
                                        <p:strVal val="hidden"/>
                                      </p:to>
                                    </p:set>
                                  </p:childTnLst>
                                </p:cTn>
                              </p:par>
                              <p:par>
                                <p:cTn id="35" presetID="23" presetClass="exit" presetSubtype="32" fill="hold" nodeType="withEffect">
                                  <p:stCondLst>
                                    <p:cond delay="0"/>
                                  </p:stCondLst>
                                  <p:childTnLst>
                                    <p:anim calcmode="lin" valueType="num">
                                      <p:cBhvr>
                                        <p:cTn id="36" dur="500"/>
                                        <p:tgtEl>
                                          <p:spTgt spid="15"/>
                                        </p:tgtEl>
                                        <p:attrNameLst>
                                          <p:attrName>ppt_w</p:attrName>
                                        </p:attrNameLst>
                                      </p:cBhvr>
                                      <p:tavLst>
                                        <p:tav tm="0">
                                          <p:val>
                                            <p:strVal val="ppt_w"/>
                                          </p:val>
                                        </p:tav>
                                        <p:tav tm="100000">
                                          <p:val>
                                            <p:fltVal val="0"/>
                                          </p:val>
                                        </p:tav>
                                      </p:tavLst>
                                    </p:anim>
                                    <p:anim calcmode="lin" valueType="num">
                                      <p:cBhvr>
                                        <p:cTn id="37" dur="500"/>
                                        <p:tgtEl>
                                          <p:spTgt spid="15"/>
                                        </p:tgtEl>
                                        <p:attrNameLst>
                                          <p:attrName>ppt_h</p:attrName>
                                        </p:attrNameLst>
                                      </p:cBhvr>
                                      <p:tavLst>
                                        <p:tav tm="0">
                                          <p:val>
                                            <p:strVal val="ppt_h"/>
                                          </p:val>
                                        </p:tav>
                                        <p:tav tm="100000">
                                          <p:val>
                                            <p:fltVal val="0"/>
                                          </p:val>
                                        </p:tav>
                                      </p:tavLst>
                                    </p:anim>
                                    <p:set>
                                      <p:cBhvr>
                                        <p:cTn id="38" dur="1" fill="hold">
                                          <p:stCondLst>
                                            <p:cond delay="499"/>
                                          </p:stCondLst>
                                        </p:cTn>
                                        <p:tgtEl>
                                          <p:spTgt spid="15"/>
                                        </p:tgtEl>
                                        <p:attrNameLst>
                                          <p:attrName>style.visibility</p:attrName>
                                        </p:attrNameLst>
                                      </p:cBhvr>
                                      <p:to>
                                        <p:strVal val="hidden"/>
                                      </p:to>
                                    </p:set>
                                  </p:childTnLst>
                                </p:cTn>
                              </p:par>
                            </p:childTnLst>
                          </p:cTn>
                        </p:par>
                        <p:par>
                          <p:cTn id="39" fill="hold">
                            <p:stCondLst>
                              <p:cond delay="2500"/>
                            </p:stCondLst>
                            <p:childTnLst>
                              <p:par>
                                <p:cTn id="40" presetID="21" presetClass="emph" presetSubtype="0" fill="hold" grpId="0" nodeType="afterEffect">
                                  <p:stCondLst>
                                    <p:cond delay="0"/>
                                  </p:stCondLst>
                                  <p:childTnLst>
                                    <p:animClr clrSpc="hsl" dir="cw">
                                      <p:cBhvr override="childStyle">
                                        <p:cTn id="41" dur="500" fill="hold"/>
                                        <p:tgtEl>
                                          <p:spTgt spid="4"/>
                                        </p:tgtEl>
                                        <p:attrNameLst>
                                          <p:attrName>style.color</p:attrName>
                                        </p:attrNameLst>
                                      </p:cBhvr>
                                      <p:by>
                                        <p:hsl h="7200000" s="0" l="0"/>
                                      </p:by>
                                    </p:animClr>
                                    <p:animClr clrSpc="hsl" dir="cw">
                                      <p:cBhvr>
                                        <p:cTn id="42" dur="500" fill="hold"/>
                                        <p:tgtEl>
                                          <p:spTgt spid="4"/>
                                        </p:tgtEl>
                                        <p:attrNameLst>
                                          <p:attrName>fillcolor</p:attrName>
                                        </p:attrNameLst>
                                      </p:cBhvr>
                                      <p:by>
                                        <p:hsl h="7200000" s="0" l="0"/>
                                      </p:by>
                                    </p:animClr>
                                    <p:animClr clrSpc="hsl" dir="cw">
                                      <p:cBhvr>
                                        <p:cTn id="43" dur="500" fill="hold"/>
                                        <p:tgtEl>
                                          <p:spTgt spid="4"/>
                                        </p:tgtEl>
                                        <p:attrNameLst>
                                          <p:attrName>stroke.color</p:attrName>
                                        </p:attrNameLst>
                                      </p:cBhvr>
                                      <p:by>
                                        <p:hsl h="7200000" s="0" l="0"/>
                                      </p:by>
                                    </p:animClr>
                                    <p:set>
                                      <p:cBhvr>
                                        <p:cTn id="44" dur="500" fill="hold"/>
                                        <p:tgtEl>
                                          <p:spTgt spid="4"/>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par>
                          <p:cTn id="55" fill="hold">
                            <p:stCondLst>
                              <p:cond delay="0"/>
                            </p:stCondLst>
                            <p:childTnLst>
                              <p:par>
                                <p:cTn id="56" presetID="0" presetClass="path" presetSubtype="0" accel="50000" decel="50000" fill="hold" grpId="0" nodeType="afterEffect">
                                  <p:stCondLst>
                                    <p:cond delay="0"/>
                                  </p:stCondLst>
                                  <p:childTnLst>
                                    <p:animMotion origin="layout" path="M 6.89815E-6 7.40741E-6 L -0.21614 0.29669 " pathEditMode="relative" ptsTypes="AA">
                                      <p:cBhvr>
                                        <p:cTn id="57" dur="2000" fill="hold"/>
                                        <p:tgtEl>
                                          <p:spTgt spid="23"/>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00912 -0.01003 L -0.03414 0.31057 " pathEditMode="relative" ptsTypes="AA">
                                      <p:cBhvr>
                                        <p:cTn id="59" dur="2000" fill="hold"/>
                                        <p:tgtEl>
                                          <p:spTgt spid="24"/>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1.15741E-6 -2.96296E-6 L 0.09809 0.30671 " pathEditMode="relative" ptsTypes="AA">
                                      <p:cBhvr>
                                        <p:cTn id="61" dur="2000" fill="hold"/>
                                        <p:tgtEl>
                                          <p:spTgt spid="25"/>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1.57407E-6 1.97531E-6 L 0.27113 0.27855 " pathEditMode="relative" ptsTypes="AA">
                                      <p:cBhvr>
                                        <p:cTn id="63" dur="2000" fill="hold"/>
                                        <p:tgtEl>
                                          <p:spTgt spid="19"/>
                                        </p:tgtEl>
                                        <p:attrNameLst>
                                          <p:attrName>ppt_x</p:attrName>
                                          <p:attrName>ppt_y</p:attrName>
                                        </p:attrNameLst>
                                      </p:cBhvr>
                                    </p:animMotion>
                                  </p:childTnLst>
                                </p:cTn>
                              </p:par>
                            </p:childTnLst>
                          </p:cTn>
                        </p:par>
                        <p:par>
                          <p:cTn id="64" fill="hold">
                            <p:stCondLst>
                              <p:cond delay="2000"/>
                            </p:stCondLst>
                            <p:childTnLst>
                              <p:par>
                                <p:cTn id="65" presetID="23" presetClass="exit" presetSubtype="32" fill="hold" nodeType="afterEffect">
                                  <p:stCondLst>
                                    <p:cond delay="0"/>
                                  </p:stCondLst>
                                  <p:childTnLst>
                                    <p:anim calcmode="lin" valueType="num">
                                      <p:cBhvr>
                                        <p:cTn id="66" dur="500"/>
                                        <p:tgtEl>
                                          <p:spTgt spid="19"/>
                                        </p:tgtEl>
                                        <p:attrNameLst>
                                          <p:attrName>ppt_w</p:attrName>
                                        </p:attrNameLst>
                                      </p:cBhvr>
                                      <p:tavLst>
                                        <p:tav tm="0">
                                          <p:val>
                                            <p:strVal val="ppt_w"/>
                                          </p:val>
                                        </p:tav>
                                        <p:tav tm="100000">
                                          <p:val>
                                            <p:fltVal val="0"/>
                                          </p:val>
                                        </p:tav>
                                      </p:tavLst>
                                    </p:anim>
                                    <p:anim calcmode="lin" valueType="num">
                                      <p:cBhvr>
                                        <p:cTn id="67" dur="500"/>
                                        <p:tgtEl>
                                          <p:spTgt spid="19"/>
                                        </p:tgtEl>
                                        <p:attrNameLst>
                                          <p:attrName>ppt_h</p:attrName>
                                        </p:attrNameLst>
                                      </p:cBhvr>
                                      <p:tavLst>
                                        <p:tav tm="0">
                                          <p:val>
                                            <p:strVal val="ppt_h"/>
                                          </p:val>
                                        </p:tav>
                                        <p:tav tm="100000">
                                          <p:val>
                                            <p:fltVal val="0"/>
                                          </p:val>
                                        </p:tav>
                                      </p:tavLst>
                                    </p:anim>
                                    <p:set>
                                      <p:cBhvr>
                                        <p:cTn id="68" dur="1" fill="hold">
                                          <p:stCondLst>
                                            <p:cond delay="499"/>
                                          </p:stCondLst>
                                        </p:cTn>
                                        <p:tgtEl>
                                          <p:spTgt spid="19"/>
                                        </p:tgtEl>
                                        <p:attrNameLst>
                                          <p:attrName>style.visibility</p:attrName>
                                        </p:attrNameLst>
                                      </p:cBhvr>
                                      <p:to>
                                        <p:strVal val="hidden"/>
                                      </p:to>
                                    </p:set>
                                  </p:childTnLst>
                                </p:cTn>
                              </p:par>
                              <p:par>
                                <p:cTn id="69" presetID="23" presetClass="exit" presetSubtype="32" fill="hold" grpId="2" nodeType="withEffect">
                                  <p:stCondLst>
                                    <p:cond delay="0"/>
                                  </p:stCondLst>
                                  <p:childTnLst>
                                    <p:anim calcmode="lin" valueType="num">
                                      <p:cBhvr>
                                        <p:cTn id="70" dur="500"/>
                                        <p:tgtEl>
                                          <p:spTgt spid="23"/>
                                        </p:tgtEl>
                                        <p:attrNameLst>
                                          <p:attrName>ppt_w</p:attrName>
                                        </p:attrNameLst>
                                      </p:cBhvr>
                                      <p:tavLst>
                                        <p:tav tm="0">
                                          <p:val>
                                            <p:strVal val="ppt_w"/>
                                          </p:val>
                                        </p:tav>
                                        <p:tav tm="100000">
                                          <p:val>
                                            <p:fltVal val="0"/>
                                          </p:val>
                                        </p:tav>
                                      </p:tavLst>
                                    </p:anim>
                                    <p:anim calcmode="lin" valueType="num">
                                      <p:cBhvr>
                                        <p:cTn id="71" dur="500"/>
                                        <p:tgtEl>
                                          <p:spTgt spid="23"/>
                                        </p:tgtEl>
                                        <p:attrNameLst>
                                          <p:attrName>ppt_h</p:attrName>
                                        </p:attrNameLst>
                                      </p:cBhvr>
                                      <p:tavLst>
                                        <p:tav tm="0">
                                          <p:val>
                                            <p:strVal val="ppt_h"/>
                                          </p:val>
                                        </p:tav>
                                        <p:tav tm="100000">
                                          <p:val>
                                            <p:fltVal val="0"/>
                                          </p:val>
                                        </p:tav>
                                      </p:tavLst>
                                    </p:anim>
                                    <p:set>
                                      <p:cBhvr>
                                        <p:cTn id="72" dur="1" fill="hold">
                                          <p:stCondLst>
                                            <p:cond delay="499"/>
                                          </p:stCondLst>
                                        </p:cTn>
                                        <p:tgtEl>
                                          <p:spTgt spid="23"/>
                                        </p:tgtEl>
                                        <p:attrNameLst>
                                          <p:attrName>style.visibility</p:attrName>
                                        </p:attrNameLst>
                                      </p:cBhvr>
                                      <p:to>
                                        <p:strVal val="hidden"/>
                                      </p:to>
                                    </p:set>
                                  </p:childTnLst>
                                </p:cTn>
                              </p:par>
                              <p:par>
                                <p:cTn id="73" presetID="23" presetClass="exit" presetSubtype="32" fill="hold" nodeType="withEffect">
                                  <p:stCondLst>
                                    <p:cond delay="0"/>
                                  </p:stCondLst>
                                  <p:childTnLst>
                                    <p:anim calcmode="lin" valueType="num">
                                      <p:cBhvr>
                                        <p:cTn id="74" dur="500"/>
                                        <p:tgtEl>
                                          <p:spTgt spid="24"/>
                                        </p:tgtEl>
                                        <p:attrNameLst>
                                          <p:attrName>ppt_w</p:attrName>
                                        </p:attrNameLst>
                                      </p:cBhvr>
                                      <p:tavLst>
                                        <p:tav tm="0">
                                          <p:val>
                                            <p:strVal val="ppt_w"/>
                                          </p:val>
                                        </p:tav>
                                        <p:tav tm="100000">
                                          <p:val>
                                            <p:fltVal val="0"/>
                                          </p:val>
                                        </p:tav>
                                      </p:tavLst>
                                    </p:anim>
                                    <p:anim calcmode="lin" valueType="num">
                                      <p:cBhvr>
                                        <p:cTn id="75" dur="500"/>
                                        <p:tgtEl>
                                          <p:spTgt spid="24"/>
                                        </p:tgtEl>
                                        <p:attrNameLst>
                                          <p:attrName>ppt_h</p:attrName>
                                        </p:attrNameLst>
                                      </p:cBhvr>
                                      <p:tavLst>
                                        <p:tav tm="0">
                                          <p:val>
                                            <p:strVal val="ppt_h"/>
                                          </p:val>
                                        </p:tav>
                                        <p:tav tm="100000">
                                          <p:val>
                                            <p:fltVal val="0"/>
                                          </p:val>
                                        </p:tav>
                                      </p:tavLst>
                                    </p:anim>
                                    <p:set>
                                      <p:cBhvr>
                                        <p:cTn id="76" dur="1" fill="hold">
                                          <p:stCondLst>
                                            <p:cond delay="499"/>
                                          </p:stCondLst>
                                        </p:cTn>
                                        <p:tgtEl>
                                          <p:spTgt spid="24"/>
                                        </p:tgtEl>
                                        <p:attrNameLst>
                                          <p:attrName>style.visibility</p:attrName>
                                        </p:attrNameLst>
                                      </p:cBhvr>
                                      <p:to>
                                        <p:strVal val="hidden"/>
                                      </p:to>
                                    </p:set>
                                  </p:childTnLst>
                                </p:cTn>
                              </p:par>
                              <p:par>
                                <p:cTn id="77" presetID="23" presetClass="exit" presetSubtype="32" fill="hold" nodeType="withEffect">
                                  <p:stCondLst>
                                    <p:cond delay="0"/>
                                  </p:stCondLst>
                                  <p:childTnLst>
                                    <p:anim calcmode="lin" valueType="num">
                                      <p:cBhvr>
                                        <p:cTn id="78" dur="500"/>
                                        <p:tgtEl>
                                          <p:spTgt spid="25"/>
                                        </p:tgtEl>
                                        <p:attrNameLst>
                                          <p:attrName>ppt_w</p:attrName>
                                        </p:attrNameLst>
                                      </p:cBhvr>
                                      <p:tavLst>
                                        <p:tav tm="0">
                                          <p:val>
                                            <p:strVal val="ppt_w"/>
                                          </p:val>
                                        </p:tav>
                                        <p:tav tm="100000">
                                          <p:val>
                                            <p:fltVal val="0"/>
                                          </p:val>
                                        </p:tav>
                                      </p:tavLst>
                                    </p:anim>
                                    <p:anim calcmode="lin" valueType="num">
                                      <p:cBhvr>
                                        <p:cTn id="79" dur="500"/>
                                        <p:tgtEl>
                                          <p:spTgt spid="25"/>
                                        </p:tgtEl>
                                        <p:attrNameLst>
                                          <p:attrName>ppt_h</p:attrName>
                                        </p:attrNameLst>
                                      </p:cBhvr>
                                      <p:tavLst>
                                        <p:tav tm="0">
                                          <p:val>
                                            <p:strVal val="ppt_h"/>
                                          </p:val>
                                        </p:tav>
                                        <p:tav tm="100000">
                                          <p:val>
                                            <p:fltVal val="0"/>
                                          </p:val>
                                        </p:tav>
                                      </p:tavLst>
                                    </p:anim>
                                    <p:set>
                                      <p:cBhvr>
                                        <p:cTn id="80"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6" grpId="1" animBg="1"/>
      <p:bldP spid="16" grpId="2" animBg="1"/>
      <p:bldP spid="23" grpId="0" animBg="1"/>
      <p:bldP spid="23" grpId="1" animBg="1"/>
      <p:bldP spid="23"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D:\Work\KeynoteSlides\seattle-2.bmp"/>
          <p:cNvPicPr>
            <a:picLocks noChangeAspect="1" noChangeArrowheads="1"/>
          </p:cNvPicPr>
          <p:nvPr/>
        </p:nvPicPr>
        <p:blipFill>
          <a:blip r:embed="rId2" cstate="print">
            <a:duotone>
              <a:schemeClr val="accent1">
                <a:shade val="45000"/>
                <a:satMod val="135000"/>
              </a:schemeClr>
              <a:prstClr val="white"/>
            </a:duotone>
          </a:blip>
          <a:srcRect l="3291" t="20154" r="8228" b="35511"/>
          <a:stretch>
            <a:fillRect/>
          </a:stretch>
        </p:blipFill>
        <p:spPr bwMode="auto">
          <a:xfrm>
            <a:off x="0" y="3192683"/>
            <a:ext cx="9144000" cy="3665317"/>
          </a:xfrm>
          <a:prstGeom prst="rect">
            <a:avLst/>
          </a:prstGeom>
          <a:noFill/>
        </p:spPr>
      </p:pic>
      <p:sp>
        <p:nvSpPr>
          <p:cNvPr id="4" name="Cloud 3"/>
          <p:cNvSpPr/>
          <p:nvPr/>
        </p:nvSpPr>
        <p:spPr>
          <a:xfrm>
            <a:off x="3329480" y="2509439"/>
            <a:ext cx="2159000" cy="1143000"/>
          </a:xfrm>
          <a:prstGeom prst="cloud">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rtlCol="0" anchor="ctr"/>
          <a:lstStyle/>
          <a:p>
            <a:pPr algn="ctr"/>
            <a:r>
              <a:rPr lang="en-US" sz="1700" dirty="0">
                <a:solidFill>
                  <a:schemeClr val="tx1"/>
                </a:solidFill>
              </a:rPr>
              <a:t>Data + </a:t>
            </a:r>
          </a:p>
          <a:p>
            <a:pPr algn="ctr"/>
            <a:r>
              <a:rPr lang="en-US" sz="1700" dirty="0">
                <a:solidFill>
                  <a:schemeClr val="tx1"/>
                </a:solidFill>
              </a:rPr>
              <a:t>Intelligence</a:t>
            </a:r>
          </a:p>
        </p:txBody>
      </p:sp>
      <p:sp>
        <p:nvSpPr>
          <p:cNvPr id="5" name="Cloud 4"/>
          <p:cNvSpPr/>
          <p:nvPr/>
        </p:nvSpPr>
        <p:spPr>
          <a:xfrm>
            <a:off x="4207368" y="3207139"/>
            <a:ext cx="2159000" cy="1143000"/>
          </a:xfrm>
          <a:prstGeom prst="cloud">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rtlCol="0" anchor="ctr"/>
          <a:lstStyle/>
          <a:p>
            <a:pPr algn="ctr"/>
            <a:r>
              <a:rPr lang="en-US" sz="1500" dirty="0">
                <a:solidFill>
                  <a:srgbClr val="000000"/>
                </a:solidFill>
              </a:rPr>
              <a:t>Third Party Services</a:t>
            </a:r>
          </a:p>
        </p:txBody>
      </p:sp>
      <p:sp>
        <p:nvSpPr>
          <p:cNvPr id="6" name="Cloud 5"/>
          <p:cNvSpPr/>
          <p:nvPr/>
        </p:nvSpPr>
        <p:spPr>
          <a:xfrm>
            <a:off x="2578733" y="3311632"/>
            <a:ext cx="2159000" cy="1143000"/>
          </a:xfrm>
          <a:prstGeom prst="cloud">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rtlCol="0" anchor="ctr"/>
          <a:lstStyle/>
          <a:p>
            <a:pPr algn="ctr"/>
            <a:r>
              <a:rPr lang="en-US" sz="1500" dirty="0">
                <a:solidFill>
                  <a:srgbClr val="000000"/>
                </a:solidFill>
              </a:rPr>
              <a:t>Microsoft Services</a:t>
            </a:r>
          </a:p>
        </p:txBody>
      </p:sp>
      <p:pic>
        <p:nvPicPr>
          <p:cNvPr id="8" name="Picture 20" descr="UPC-with-mail.png"/>
          <p:cNvPicPr>
            <a:picLocks noChangeAspect="1"/>
          </p:cNvPicPr>
          <p:nvPr/>
        </p:nvPicPr>
        <p:blipFill>
          <a:blip r:embed="rId3" cstate="email"/>
          <a:stretch>
            <a:fillRect/>
          </a:stretch>
        </p:blipFill>
        <p:spPr>
          <a:xfrm>
            <a:off x="1160313" y="3432044"/>
            <a:ext cx="1200000" cy="767538"/>
          </a:xfrm>
          <a:prstGeom prst="rect">
            <a:avLst/>
          </a:prstGeom>
          <a:effectLst>
            <a:outerShdw blurRad="177800" dist="50800" dir="3600000" algn="ctr" rotWithShape="0">
              <a:srgbClr val="000000">
                <a:alpha val="85000"/>
              </a:srgbClr>
            </a:outerShdw>
          </a:effectLst>
        </p:spPr>
      </p:pic>
      <p:pic>
        <p:nvPicPr>
          <p:cNvPr id="9" name="Picture 23" descr="cell-phone-with-email.png"/>
          <p:cNvPicPr>
            <a:picLocks noChangeAspect="1"/>
          </p:cNvPicPr>
          <p:nvPr/>
        </p:nvPicPr>
        <p:blipFill>
          <a:blip r:embed="rId4" cstate="email"/>
          <a:stretch>
            <a:fillRect/>
          </a:stretch>
        </p:blipFill>
        <p:spPr>
          <a:xfrm rot="539149">
            <a:off x="5037187" y="4885113"/>
            <a:ext cx="577612" cy="900000"/>
          </a:xfrm>
          <a:prstGeom prst="rect">
            <a:avLst/>
          </a:prstGeom>
          <a:effectLst>
            <a:outerShdw blurRad="177800" dist="50800" dir="3600000" algn="ctr" rotWithShape="0">
              <a:srgbClr val="000000">
                <a:alpha val="85000"/>
              </a:srgbClr>
            </a:outerShdw>
          </a:effectLst>
        </p:spPr>
      </p:pic>
      <p:pic>
        <p:nvPicPr>
          <p:cNvPr id="10" name="Picture 25" descr="pink-zune-stefanie.png"/>
          <p:cNvPicPr>
            <a:picLocks noChangeAspect="1"/>
          </p:cNvPicPr>
          <p:nvPr/>
        </p:nvPicPr>
        <p:blipFill>
          <a:blip r:embed="rId5" cstate="email"/>
          <a:stretch>
            <a:fillRect/>
          </a:stretch>
        </p:blipFill>
        <p:spPr>
          <a:xfrm rot="20703944">
            <a:off x="3773662" y="4939086"/>
            <a:ext cx="589520" cy="900000"/>
          </a:xfrm>
          <a:prstGeom prst="rect">
            <a:avLst/>
          </a:prstGeom>
          <a:effectLst>
            <a:outerShdw blurRad="177800" dist="50800" dir="3600000" algn="ctr" rotWithShape="0">
              <a:srgbClr val="000000">
                <a:alpha val="85000"/>
              </a:srgbClr>
            </a:outerShdw>
          </a:effectLst>
        </p:spPr>
      </p:pic>
      <p:pic>
        <p:nvPicPr>
          <p:cNvPr id="11" name="Picture 19" descr="laptop-with-SL.png"/>
          <p:cNvPicPr>
            <a:picLocks noChangeAspect="1"/>
          </p:cNvPicPr>
          <p:nvPr/>
        </p:nvPicPr>
        <p:blipFill>
          <a:blip r:embed="rId6" cstate="email"/>
          <a:stretch>
            <a:fillRect/>
          </a:stretch>
        </p:blipFill>
        <p:spPr>
          <a:xfrm>
            <a:off x="2020137" y="4655027"/>
            <a:ext cx="1250014" cy="1143000"/>
          </a:xfrm>
          <a:prstGeom prst="rect">
            <a:avLst/>
          </a:prstGeom>
          <a:effectLst>
            <a:outerShdw blurRad="177800" dist="50800" dir="3600000" algn="ctr" rotWithShape="0">
              <a:srgbClr val="000000">
                <a:alpha val="85000"/>
              </a:srgbClr>
            </a:outerShdw>
          </a:effectLst>
        </p:spPr>
      </p:pic>
      <p:pic>
        <p:nvPicPr>
          <p:cNvPr id="12" name="Picture 27" descr="TV-with-Xbox-game-white.png"/>
          <p:cNvPicPr>
            <a:picLocks noChangeAspect="1"/>
          </p:cNvPicPr>
          <p:nvPr/>
        </p:nvPicPr>
        <p:blipFill>
          <a:blip r:embed="rId7" cstate="email"/>
          <a:srcRect/>
          <a:stretch>
            <a:fillRect/>
          </a:stretch>
        </p:blipFill>
        <p:spPr>
          <a:xfrm>
            <a:off x="5937599" y="4353574"/>
            <a:ext cx="1841500" cy="1296660"/>
          </a:xfrm>
          <a:prstGeom prst="rect">
            <a:avLst/>
          </a:prstGeom>
          <a:effectLst>
            <a:outerShdw blurRad="177800" dist="50800" dir="3600000" algn="ctr" rotWithShape="0">
              <a:srgbClr val="000000">
                <a:alpha val="85000"/>
              </a:srgbClr>
            </a:outerShdw>
          </a:effectLst>
        </p:spPr>
      </p:pic>
      <p:grpSp>
        <p:nvGrpSpPr>
          <p:cNvPr id="7" name="Group 25"/>
          <p:cNvGrpSpPr/>
          <p:nvPr/>
        </p:nvGrpSpPr>
        <p:grpSpPr>
          <a:xfrm>
            <a:off x="6928734" y="3356229"/>
            <a:ext cx="630570" cy="1000944"/>
            <a:chOff x="7658301" y="5076403"/>
            <a:chExt cx="756684" cy="1201133"/>
          </a:xfrm>
        </p:grpSpPr>
        <p:pic>
          <p:nvPicPr>
            <p:cNvPr id="21" name="Picture 20" descr="zune.png"/>
            <p:cNvPicPr>
              <a:picLocks noChangeAspect="1"/>
            </p:cNvPicPr>
            <p:nvPr/>
          </p:nvPicPr>
          <p:blipFill>
            <a:blip r:embed="rId8" cstate="print"/>
            <a:stretch>
              <a:fillRect/>
            </a:stretch>
          </p:blipFill>
          <p:spPr>
            <a:xfrm>
              <a:off x="7658301" y="5076403"/>
              <a:ext cx="756684" cy="1201133"/>
            </a:xfrm>
            <a:prstGeom prst="rect">
              <a:avLst/>
            </a:prstGeom>
          </p:spPr>
        </p:pic>
        <p:pic>
          <p:nvPicPr>
            <p:cNvPr id="22" name="Picture 21" descr="outllook_phonescreen.png"/>
            <p:cNvPicPr>
              <a:picLocks noChangeAspect="1"/>
            </p:cNvPicPr>
            <p:nvPr/>
          </p:nvPicPr>
          <p:blipFill>
            <a:blip r:embed="rId9" cstate="print"/>
            <a:stretch>
              <a:fillRect/>
            </a:stretch>
          </p:blipFill>
          <p:spPr>
            <a:xfrm>
              <a:off x="7744748" y="5236753"/>
              <a:ext cx="565776" cy="746169"/>
            </a:xfrm>
            <a:prstGeom prst="rect">
              <a:avLst/>
            </a:prstGeom>
          </p:spPr>
        </p:pic>
      </p:grpSp>
      <p:pic>
        <p:nvPicPr>
          <p:cNvPr id="15" name="Picture 14" descr="audio.png"/>
          <p:cNvPicPr>
            <a:picLocks noChangeAspect="1"/>
          </p:cNvPicPr>
          <p:nvPr/>
        </p:nvPicPr>
        <p:blipFill>
          <a:blip r:embed="rId10" cstate="print"/>
          <a:stretch>
            <a:fillRect/>
          </a:stretch>
        </p:blipFill>
        <p:spPr>
          <a:xfrm>
            <a:off x="6065045" y="5958956"/>
            <a:ext cx="457200" cy="457200"/>
          </a:xfrm>
          <a:prstGeom prst="rect">
            <a:avLst/>
          </a:prstGeom>
        </p:spPr>
      </p:pic>
      <p:sp>
        <p:nvSpPr>
          <p:cNvPr id="16" name="Flowchart: Multidocument 15"/>
          <p:cNvSpPr/>
          <p:nvPr/>
        </p:nvSpPr>
        <p:spPr>
          <a:xfrm>
            <a:off x="2119312" y="6089923"/>
            <a:ext cx="685800" cy="457200"/>
          </a:xfrm>
          <a:prstGeom prst="flowChartMultidocumen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rtlCol="0" anchor="ctr"/>
          <a:lstStyle/>
          <a:p>
            <a:pPr algn="ctr" defTabSz="914290"/>
            <a:endParaRPr lang="zh-CN" altLang="en-US" dirty="0">
              <a:solidFill>
                <a:prstClr val="black"/>
              </a:solidFill>
            </a:endParaRPr>
          </a:p>
        </p:txBody>
      </p:sp>
      <p:pic>
        <p:nvPicPr>
          <p:cNvPr id="17" name="Picture 16" descr="image.png"/>
          <p:cNvPicPr>
            <a:picLocks noChangeAspect="1"/>
          </p:cNvPicPr>
          <p:nvPr/>
        </p:nvPicPr>
        <p:blipFill>
          <a:blip r:embed="rId11" cstate="print"/>
          <a:stretch>
            <a:fillRect/>
          </a:stretch>
        </p:blipFill>
        <p:spPr>
          <a:xfrm rot="20625961">
            <a:off x="3769519" y="6277736"/>
            <a:ext cx="380952" cy="368254"/>
          </a:xfrm>
          <a:prstGeom prst="rect">
            <a:avLst/>
          </a:prstGeom>
          <a:ln>
            <a:noFill/>
          </a:ln>
        </p:spPr>
      </p:pic>
      <p:pic>
        <p:nvPicPr>
          <p:cNvPr id="18" name="Picture 17" descr="video.png"/>
          <p:cNvPicPr>
            <a:picLocks noChangeAspect="1"/>
          </p:cNvPicPr>
          <p:nvPr/>
        </p:nvPicPr>
        <p:blipFill>
          <a:blip r:embed="rId12" cstate="print"/>
          <a:stretch>
            <a:fillRect/>
          </a:stretch>
        </p:blipFill>
        <p:spPr>
          <a:xfrm rot="20925730">
            <a:off x="4955068" y="6256612"/>
            <a:ext cx="457200" cy="457200"/>
          </a:xfrm>
          <a:prstGeom prst="rect">
            <a:avLst/>
          </a:prstGeom>
        </p:spPr>
      </p:pic>
      <p:pic>
        <p:nvPicPr>
          <p:cNvPr id="19" name="Picture 18" descr="audio.png"/>
          <p:cNvPicPr>
            <a:picLocks noChangeAspect="1"/>
          </p:cNvPicPr>
          <p:nvPr/>
        </p:nvPicPr>
        <p:blipFill>
          <a:blip r:embed="rId10" cstate="print"/>
          <a:stretch>
            <a:fillRect/>
          </a:stretch>
        </p:blipFill>
        <p:spPr>
          <a:xfrm>
            <a:off x="4243640" y="2816109"/>
            <a:ext cx="457200" cy="457200"/>
          </a:xfrm>
          <a:prstGeom prst="rect">
            <a:avLst/>
          </a:prstGeom>
        </p:spPr>
      </p:pic>
      <p:sp>
        <p:nvSpPr>
          <p:cNvPr id="23" name="Flowchart: Multidocument 22"/>
          <p:cNvSpPr/>
          <p:nvPr/>
        </p:nvSpPr>
        <p:spPr>
          <a:xfrm>
            <a:off x="4136843" y="2812038"/>
            <a:ext cx="685800" cy="457200"/>
          </a:xfrm>
          <a:prstGeom prst="flowChartMultidocumen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4" tIns="38097" rIns="76194" bIns="38097" rtlCol="0" anchor="ctr"/>
          <a:lstStyle/>
          <a:p>
            <a:pPr algn="ctr" defTabSz="914290"/>
            <a:endParaRPr lang="zh-CN" altLang="en-US" dirty="0">
              <a:solidFill>
                <a:prstClr val="black"/>
              </a:solidFill>
            </a:endParaRPr>
          </a:p>
        </p:txBody>
      </p:sp>
      <p:pic>
        <p:nvPicPr>
          <p:cNvPr id="24" name="Picture 23" descr="image.png"/>
          <p:cNvPicPr>
            <a:picLocks noChangeAspect="1"/>
          </p:cNvPicPr>
          <p:nvPr/>
        </p:nvPicPr>
        <p:blipFill>
          <a:blip r:embed="rId11" cstate="print"/>
          <a:stretch>
            <a:fillRect/>
          </a:stretch>
        </p:blipFill>
        <p:spPr>
          <a:xfrm rot="20625961">
            <a:off x="4263051" y="2874457"/>
            <a:ext cx="380952" cy="368254"/>
          </a:xfrm>
          <a:prstGeom prst="rect">
            <a:avLst/>
          </a:prstGeom>
          <a:ln>
            <a:noFill/>
          </a:ln>
        </p:spPr>
      </p:pic>
      <p:pic>
        <p:nvPicPr>
          <p:cNvPr id="25" name="Picture 24" descr="video.png"/>
          <p:cNvPicPr>
            <a:picLocks noChangeAspect="1"/>
          </p:cNvPicPr>
          <p:nvPr/>
        </p:nvPicPr>
        <p:blipFill>
          <a:blip r:embed="rId12" cstate="print"/>
          <a:stretch>
            <a:fillRect/>
          </a:stretch>
        </p:blipFill>
        <p:spPr>
          <a:xfrm rot="20925730">
            <a:off x="4271841" y="2882270"/>
            <a:ext cx="457200" cy="457200"/>
          </a:xfrm>
          <a:prstGeom prst="rect">
            <a:avLst/>
          </a:prstGeom>
        </p:spPr>
      </p:pic>
      <p:sp>
        <p:nvSpPr>
          <p:cNvPr id="27" name="Rectangle 26"/>
          <p:cNvSpPr/>
          <p:nvPr/>
        </p:nvSpPr>
        <p:spPr>
          <a:xfrm>
            <a:off x="925290" y="1676593"/>
            <a:ext cx="7467600" cy="369328"/>
          </a:xfrm>
          <a:prstGeom prst="rect">
            <a:avLst/>
          </a:prstGeom>
          <a:ln>
            <a:noFill/>
          </a:ln>
        </p:spPr>
        <p:txBody>
          <a:bodyPr wrap="square" lIns="91436" tIns="45718" rIns="91436" bIns="45718">
            <a:spAutoFit/>
          </a:bodyPr>
          <a:lstStyle/>
          <a:p>
            <a:pPr marL="457108" indent="-457108" algn="r"/>
            <a:r>
              <a:rPr lang="en-US" b="1" dirty="0" smtClean="0">
                <a:solidFill>
                  <a:srgbClr val="3451E0"/>
                </a:solidFill>
              </a:rPr>
              <a:t>Data</a:t>
            </a:r>
            <a:r>
              <a:rPr lang="en-US" b="1" dirty="0">
                <a:solidFill>
                  <a:srgbClr val="3451E0"/>
                </a:solidFill>
                <a:sym typeface="Wingdings" pitchFamily="2" charset="2"/>
              </a:rPr>
              <a:t> </a:t>
            </a:r>
            <a:r>
              <a:rPr lang="en-US" b="1" dirty="0">
                <a:solidFill>
                  <a:srgbClr val="3451E0"/>
                </a:solidFill>
              </a:rPr>
              <a:t>Information </a:t>
            </a:r>
            <a:r>
              <a:rPr lang="en-US" b="1" dirty="0">
                <a:solidFill>
                  <a:srgbClr val="3451E0"/>
                </a:solidFill>
                <a:sym typeface="Wingdings" pitchFamily="2" charset="2"/>
              </a:rPr>
              <a:t> </a:t>
            </a:r>
            <a:r>
              <a:rPr lang="en-US" b="1" dirty="0">
                <a:solidFill>
                  <a:srgbClr val="3451E0"/>
                </a:solidFill>
              </a:rPr>
              <a:t>Knowledge </a:t>
            </a:r>
            <a:r>
              <a:rPr lang="en-US" b="1" dirty="0">
                <a:solidFill>
                  <a:srgbClr val="3451E0"/>
                </a:solidFill>
                <a:sym typeface="Wingdings" pitchFamily="2" charset="2"/>
              </a:rPr>
              <a:t> Intelligence</a:t>
            </a:r>
            <a:endParaRPr lang="en-US" b="1" dirty="0">
              <a:solidFill>
                <a:srgbClr val="3451E0"/>
              </a:solidFill>
            </a:endParaRPr>
          </a:p>
        </p:txBody>
      </p:sp>
      <p:grpSp>
        <p:nvGrpSpPr>
          <p:cNvPr id="38" name="Group 37"/>
          <p:cNvGrpSpPr/>
          <p:nvPr/>
        </p:nvGrpSpPr>
        <p:grpSpPr>
          <a:xfrm>
            <a:off x="4953000" y="2284685"/>
            <a:ext cx="1838693" cy="703376"/>
            <a:chOff x="4953000" y="2236304"/>
            <a:chExt cx="1838693" cy="703376"/>
          </a:xfrm>
        </p:grpSpPr>
        <p:pic>
          <p:nvPicPr>
            <p:cNvPr id="1670149" name="Picture 5" descr="C:\Users\yuzheng\AppData\Local\Microsoft\Windows\Temporary Internet Files\Content.IE5\2BHUJJT4\MPj04393390000[1].jpg"/>
            <p:cNvPicPr>
              <a:picLocks noChangeAspect="1" noChangeArrowheads="1"/>
            </p:cNvPicPr>
            <p:nvPr/>
          </p:nvPicPr>
          <p:blipFill>
            <a:blip r:embed="rId13" cstate="print"/>
            <a:srcRect/>
            <a:stretch>
              <a:fillRect/>
            </a:stretch>
          </p:blipFill>
          <p:spPr bwMode="auto">
            <a:xfrm>
              <a:off x="5715000" y="2236304"/>
              <a:ext cx="1076693" cy="703376"/>
            </a:xfrm>
            <a:prstGeom prst="rect">
              <a:avLst/>
            </a:prstGeom>
            <a:noFill/>
          </p:spPr>
        </p:pic>
        <p:cxnSp>
          <p:nvCxnSpPr>
            <p:cNvPr id="31" name="Straight Arrow Connector 30"/>
            <p:cNvCxnSpPr/>
            <p:nvPr/>
          </p:nvCxnSpPr>
          <p:spPr bwMode="auto">
            <a:xfrm flipV="1">
              <a:off x="4953000" y="2590800"/>
              <a:ext cx="685800" cy="1524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grpSp>
        <p:nvGrpSpPr>
          <p:cNvPr id="39" name="Group 38"/>
          <p:cNvGrpSpPr/>
          <p:nvPr/>
        </p:nvGrpSpPr>
        <p:grpSpPr>
          <a:xfrm>
            <a:off x="6858000" y="2268476"/>
            <a:ext cx="1447800" cy="751705"/>
            <a:chOff x="6858000" y="2220095"/>
            <a:chExt cx="1447800" cy="751705"/>
          </a:xfrm>
        </p:grpSpPr>
        <p:pic>
          <p:nvPicPr>
            <p:cNvPr id="1670150" name="Picture 6" descr="C:\Users\yuzheng\AppData\Local\Microsoft\Windows\Temporary Internet Files\Content.IE5\4A5PANJG\MCj02991990000[1].wmf"/>
            <p:cNvPicPr>
              <a:picLocks noChangeAspect="1" noChangeArrowheads="1"/>
            </p:cNvPicPr>
            <p:nvPr/>
          </p:nvPicPr>
          <p:blipFill>
            <a:blip r:embed="rId14"/>
            <a:srcRect/>
            <a:stretch>
              <a:fillRect/>
            </a:stretch>
          </p:blipFill>
          <p:spPr bwMode="auto">
            <a:xfrm>
              <a:off x="7551471" y="2220095"/>
              <a:ext cx="754329" cy="751705"/>
            </a:xfrm>
            <a:prstGeom prst="rect">
              <a:avLst/>
            </a:prstGeom>
            <a:noFill/>
          </p:spPr>
        </p:pic>
        <p:cxnSp>
          <p:nvCxnSpPr>
            <p:cNvPr id="34" name="Straight Arrow Connector 33"/>
            <p:cNvCxnSpPr/>
            <p:nvPr/>
          </p:nvCxnSpPr>
          <p:spPr bwMode="auto">
            <a:xfrm>
              <a:off x="6858000" y="2589212"/>
              <a:ext cx="6858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sp>
        <p:nvSpPr>
          <p:cNvPr id="13" name="Title 12"/>
          <p:cNvSpPr>
            <a:spLocks noGrp="1"/>
          </p:cNvSpPr>
          <p:nvPr>
            <p:ph type="title"/>
          </p:nvPr>
        </p:nvSpPr>
        <p:spPr>
          <a:xfrm>
            <a:off x="353215" y="1006234"/>
            <a:ext cx="8380412" cy="553998"/>
          </a:xfrm>
        </p:spPr>
        <p:txBody>
          <a:bodyPr>
            <a:normAutofit fontScale="90000"/>
          </a:bodyPr>
          <a:lstStyle/>
          <a:p>
            <a:r>
              <a:rPr lang="en-US" altLang="zh-CN" dirty="0" smtClean="0"/>
              <a:t>Scenarios - Understanding</a:t>
            </a:r>
            <a:endParaRPr lang="zh-CN" altLang="en-US" dirty="0"/>
          </a:p>
        </p:txBody>
      </p:sp>
      <p:sp>
        <p:nvSpPr>
          <p:cNvPr id="30" name="Rectangle 29"/>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946278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1" nodeType="afterEffect">
                                  <p:stCondLst>
                                    <p:cond delay="0"/>
                                  </p:stCondLst>
                                  <p:childTnLst>
                                    <p:animMotion origin="layout" path="M 0 0 L 0.22686 -0.48534 " pathEditMode="relative" ptsTypes="AA">
                                      <p:cBhvr>
                                        <p:cTn id="15" dur="2000" fill="hold"/>
                                        <p:tgtEl>
                                          <p:spTgt spid="16"/>
                                        </p:tgtEl>
                                        <p:attrNameLst>
                                          <p:attrName>ppt_x</p:attrName>
                                          <p:attrName>ppt_y</p:attrName>
                                        </p:attrNameLst>
                                      </p:cBhvr>
                                    </p:animMotion>
                                  </p:childTnLst>
                                </p:cTn>
                              </p:par>
                              <p:par>
                                <p:cTn id="16" presetID="0" presetClass="path" presetSubtype="0" accel="50000" decel="50000" fill="hold" nodeType="withEffect">
                                  <p:stCondLst>
                                    <p:cond delay="0"/>
                                  </p:stCondLst>
                                  <p:childTnLst>
                                    <p:animMotion origin="layout" path="M -4.16667E-6 -2.22222E-6 L 0.057 -0.50637 " pathEditMode="relative" ptsTypes="AA">
                                      <p:cBhvr>
                                        <p:cTn id="17" dur="2000" fill="hold"/>
                                        <p:tgtEl>
                                          <p:spTgt spid="17"/>
                                        </p:tgtEl>
                                        <p:attrNameLst>
                                          <p:attrName>ppt_x</p:attrName>
                                          <p:attrName>ppt_y</p:attrName>
                                        </p:attrNameLst>
                                      </p:cBhvr>
                                    </p:animMotion>
                                  </p:childTnLst>
                                </p:cTn>
                              </p:par>
                              <p:par>
                                <p:cTn id="18" presetID="0" presetClass="path" presetSubtype="0" accel="50000" decel="50000" fill="hold" nodeType="withEffect">
                                  <p:stCondLst>
                                    <p:cond delay="0"/>
                                  </p:stCondLst>
                                  <p:childTnLst>
                                    <p:animMotion origin="layout" path="M 4.02778E-6 3.08642E-7 L -0.07697 -0.49923 " pathEditMode="relative" ptsTypes="AA">
                                      <p:cBhvr>
                                        <p:cTn id="19" dur="2000" fill="hold"/>
                                        <p:tgtEl>
                                          <p:spTgt spid="18"/>
                                        </p:tgtEl>
                                        <p:attrNameLst>
                                          <p:attrName>ppt_x</p:attrName>
                                          <p:attrName>ppt_y</p:attrName>
                                        </p:attrNameLst>
                                      </p:cBhvr>
                                    </p:animMotion>
                                  </p:childTnLst>
                                </p:cTn>
                              </p:par>
                              <p:par>
                                <p:cTn id="20" presetID="0" presetClass="path" presetSubtype="0" accel="50000" decel="50000" fill="hold" nodeType="withEffect">
                                  <p:stCondLst>
                                    <p:cond delay="0"/>
                                  </p:stCondLst>
                                  <p:childTnLst>
                                    <p:animMotion origin="layout" path="M -1.57407E-6 -5.06173E-6 L -0.20254 -0.46683 " pathEditMode="relative" ptsTypes="AA">
                                      <p:cBhvr>
                                        <p:cTn id="21" dur="2000" fill="hold"/>
                                        <p:tgtEl>
                                          <p:spTgt spid="15"/>
                                        </p:tgtEl>
                                        <p:attrNameLst>
                                          <p:attrName>ppt_x</p:attrName>
                                          <p:attrName>ppt_y</p:attrName>
                                        </p:attrNameLst>
                                      </p:cBhvr>
                                    </p:animMotion>
                                  </p:childTnLst>
                                </p:cTn>
                              </p:par>
                            </p:childTnLst>
                          </p:cTn>
                        </p:par>
                        <p:par>
                          <p:cTn id="22" fill="hold">
                            <p:stCondLst>
                              <p:cond delay="2000"/>
                            </p:stCondLst>
                            <p:childTnLst>
                              <p:par>
                                <p:cTn id="23" presetID="23" presetClass="exit" presetSubtype="32" fill="hold" grpId="2" nodeType="afterEffect">
                                  <p:stCondLst>
                                    <p:cond delay="0"/>
                                  </p:stCondLst>
                                  <p:childTnLst>
                                    <p:anim calcmode="lin" valueType="num">
                                      <p:cBhvr>
                                        <p:cTn id="24" dur="500"/>
                                        <p:tgtEl>
                                          <p:spTgt spid="16"/>
                                        </p:tgtEl>
                                        <p:attrNameLst>
                                          <p:attrName>ppt_w</p:attrName>
                                        </p:attrNameLst>
                                      </p:cBhvr>
                                      <p:tavLst>
                                        <p:tav tm="0">
                                          <p:val>
                                            <p:strVal val="ppt_w"/>
                                          </p:val>
                                        </p:tav>
                                        <p:tav tm="100000">
                                          <p:val>
                                            <p:fltVal val="0"/>
                                          </p:val>
                                        </p:tav>
                                      </p:tavLst>
                                    </p:anim>
                                    <p:anim calcmode="lin" valueType="num">
                                      <p:cBhvr>
                                        <p:cTn id="25" dur="500"/>
                                        <p:tgtEl>
                                          <p:spTgt spid="16"/>
                                        </p:tgtEl>
                                        <p:attrNameLst>
                                          <p:attrName>ppt_h</p:attrName>
                                        </p:attrNameLst>
                                      </p:cBhvr>
                                      <p:tavLst>
                                        <p:tav tm="0">
                                          <p:val>
                                            <p:strVal val="ppt_h"/>
                                          </p:val>
                                        </p:tav>
                                        <p:tav tm="100000">
                                          <p:val>
                                            <p:fltVal val="0"/>
                                          </p:val>
                                        </p:tav>
                                      </p:tavLst>
                                    </p:anim>
                                    <p:set>
                                      <p:cBhvr>
                                        <p:cTn id="26" dur="1" fill="hold">
                                          <p:stCondLst>
                                            <p:cond delay="499"/>
                                          </p:stCondLst>
                                        </p:cTn>
                                        <p:tgtEl>
                                          <p:spTgt spid="16"/>
                                        </p:tgtEl>
                                        <p:attrNameLst>
                                          <p:attrName>style.visibility</p:attrName>
                                        </p:attrNameLst>
                                      </p:cBhvr>
                                      <p:to>
                                        <p:strVal val="hidden"/>
                                      </p:to>
                                    </p:set>
                                  </p:childTnLst>
                                </p:cTn>
                              </p:par>
                              <p:par>
                                <p:cTn id="27" presetID="23" presetClass="exit" presetSubtype="32" fill="hold" nodeType="withEffect">
                                  <p:stCondLst>
                                    <p:cond delay="0"/>
                                  </p:stCondLst>
                                  <p:childTnLst>
                                    <p:anim calcmode="lin" valueType="num">
                                      <p:cBhvr>
                                        <p:cTn id="28" dur="500"/>
                                        <p:tgtEl>
                                          <p:spTgt spid="17"/>
                                        </p:tgtEl>
                                        <p:attrNameLst>
                                          <p:attrName>ppt_w</p:attrName>
                                        </p:attrNameLst>
                                      </p:cBhvr>
                                      <p:tavLst>
                                        <p:tav tm="0">
                                          <p:val>
                                            <p:strVal val="ppt_w"/>
                                          </p:val>
                                        </p:tav>
                                        <p:tav tm="100000">
                                          <p:val>
                                            <p:fltVal val="0"/>
                                          </p:val>
                                        </p:tav>
                                      </p:tavLst>
                                    </p:anim>
                                    <p:anim calcmode="lin" valueType="num">
                                      <p:cBhvr>
                                        <p:cTn id="29" dur="500"/>
                                        <p:tgtEl>
                                          <p:spTgt spid="17"/>
                                        </p:tgtEl>
                                        <p:attrNameLst>
                                          <p:attrName>ppt_h</p:attrName>
                                        </p:attrNameLst>
                                      </p:cBhvr>
                                      <p:tavLst>
                                        <p:tav tm="0">
                                          <p:val>
                                            <p:strVal val="ppt_h"/>
                                          </p:val>
                                        </p:tav>
                                        <p:tav tm="100000">
                                          <p:val>
                                            <p:fltVal val="0"/>
                                          </p:val>
                                        </p:tav>
                                      </p:tavLst>
                                    </p:anim>
                                    <p:set>
                                      <p:cBhvr>
                                        <p:cTn id="30" dur="1" fill="hold">
                                          <p:stCondLst>
                                            <p:cond delay="499"/>
                                          </p:stCondLst>
                                        </p:cTn>
                                        <p:tgtEl>
                                          <p:spTgt spid="17"/>
                                        </p:tgtEl>
                                        <p:attrNameLst>
                                          <p:attrName>style.visibility</p:attrName>
                                        </p:attrNameLst>
                                      </p:cBhvr>
                                      <p:to>
                                        <p:strVal val="hidden"/>
                                      </p:to>
                                    </p:set>
                                  </p:childTnLst>
                                </p:cTn>
                              </p:par>
                              <p:par>
                                <p:cTn id="31" presetID="23" presetClass="exit" presetSubtype="32" fill="hold" nodeType="withEffect">
                                  <p:stCondLst>
                                    <p:cond delay="0"/>
                                  </p:stCondLst>
                                  <p:childTnLst>
                                    <p:anim calcmode="lin" valueType="num">
                                      <p:cBhvr>
                                        <p:cTn id="32" dur="500"/>
                                        <p:tgtEl>
                                          <p:spTgt spid="18"/>
                                        </p:tgtEl>
                                        <p:attrNameLst>
                                          <p:attrName>ppt_w</p:attrName>
                                        </p:attrNameLst>
                                      </p:cBhvr>
                                      <p:tavLst>
                                        <p:tav tm="0">
                                          <p:val>
                                            <p:strVal val="ppt_w"/>
                                          </p:val>
                                        </p:tav>
                                        <p:tav tm="100000">
                                          <p:val>
                                            <p:fltVal val="0"/>
                                          </p:val>
                                        </p:tav>
                                      </p:tavLst>
                                    </p:anim>
                                    <p:anim calcmode="lin" valueType="num">
                                      <p:cBhvr>
                                        <p:cTn id="33" dur="500"/>
                                        <p:tgtEl>
                                          <p:spTgt spid="18"/>
                                        </p:tgtEl>
                                        <p:attrNameLst>
                                          <p:attrName>ppt_h</p:attrName>
                                        </p:attrNameLst>
                                      </p:cBhvr>
                                      <p:tavLst>
                                        <p:tav tm="0">
                                          <p:val>
                                            <p:strVal val="ppt_h"/>
                                          </p:val>
                                        </p:tav>
                                        <p:tav tm="100000">
                                          <p:val>
                                            <p:fltVal val="0"/>
                                          </p:val>
                                        </p:tav>
                                      </p:tavLst>
                                    </p:anim>
                                    <p:set>
                                      <p:cBhvr>
                                        <p:cTn id="34" dur="1" fill="hold">
                                          <p:stCondLst>
                                            <p:cond delay="499"/>
                                          </p:stCondLst>
                                        </p:cTn>
                                        <p:tgtEl>
                                          <p:spTgt spid="18"/>
                                        </p:tgtEl>
                                        <p:attrNameLst>
                                          <p:attrName>style.visibility</p:attrName>
                                        </p:attrNameLst>
                                      </p:cBhvr>
                                      <p:to>
                                        <p:strVal val="hidden"/>
                                      </p:to>
                                    </p:set>
                                  </p:childTnLst>
                                </p:cTn>
                              </p:par>
                              <p:par>
                                <p:cTn id="35" presetID="23" presetClass="exit" presetSubtype="32" fill="hold" nodeType="withEffect">
                                  <p:stCondLst>
                                    <p:cond delay="0"/>
                                  </p:stCondLst>
                                  <p:childTnLst>
                                    <p:anim calcmode="lin" valueType="num">
                                      <p:cBhvr>
                                        <p:cTn id="36" dur="500"/>
                                        <p:tgtEl>
                                          <p:spTgt spid="15"/>
                                        </p:tgtEl>
                                        <p:attrNameLst>
                                          <p:attrName>ppt_w</p:attrName>
                                        </p:attrNameLst>
                                      </p:cBhvr>
                                      <p:tavLst>
                                        <p:tav tm="0">
                                          <p:val>
                                            <p:strVal val="ppt_w"/>
                                          </p:val>
                                        </p:tav>
                                        <p:tav tm="100000">
                                          <p:val>
                                            <p:fltVal val="0"/>
                                          </p:val>
                                        </p:tav>
                                      </p:tavLst>
                                    </p:anim>
                                    <p:anim calcmode="lin" valueType="num">
                                      <p:cBhvr>
                                        <p:cTn id="37" dur="500"/>
                                        <p:tgtEl>
                                          <p:spTgt spid="15"/>
                                        </p:tgtEl>
                                        <p:attrNameLst>
                                          <p:attrName>ppt_h</p:attrName>
                                        </p:attrNameLst>
                                      </p:cBhvr>
                                      <p:tavLst>
                                        <p:tav tm="0">
                                          <p:val>
                                            <p:strVal val="ppt_h"/>
                                          </p:val>
                                        </p:tav>
                                        <p:tav tm="100000">
                                          <p:val>
                                            <p:fltVal val="0"/>
                                          </p:val>
                                        </p:tav>
                                      </p:tavLst>
                                    </p:anim>
                                    <p:set>
                                      <p:cBhvr>
                                        <p:cTn id="38" dur="1" fill="hold">
                                          <p:stCondLst>
                                            <p:cond delay="499"/>
                                          </p:stCondLst>
                                        </p:cTn>
                                        <p:tgtEl>
                                          <p:spTgt spid="15"/>
                                        </p:tgtEl>
                                        <p:attrNameLst>
                                          <p:attrName>style.visibility</p:attrName>
                                        </p:attrNameLst>
                                      </p:cBhvr>
                                      <p:to>
                                        <p:strVal val="hidden"/>
                                      </p:to>
                                    </p:set>
                                  </p:childTnLst>
                                </p:cTn>
                              </p:par>
                            </p:childTnLst>
                          </p:cTn>
                        </p:par>
                        <p:par>
                          <p:cTn id="39" fill="hold">
                            <p:stCondLst>
                              <p:cond delay="2500"/>
                            </p:stCondLst>
                            <p:childTnLst>
                              <p:par>
                                <p:cTn id="40" presetID="21" presetClass="emph" presetSubtype="0" fill="hold" grpId="0" nodeType="afterEffect">
                                  <p:stCondLst>
                                    <p:cond delay="0"/>
                                  </p:stCondLst>
                                  <p:childTnLst>
                                    <p:animClr clrSpc="hsl" dir="cw">
                                      <p:cBhvr override="childStyle">
                                        <p:cTn id="41" dur="500" fill="hold"/>
                                        <p:tgtEl>
                                          <p:spTgt spid="4"/>
                                        </p:tgtEl>
                                        <p:attrNameLst>
                                          <p:attrName>style.color</p:attrName>
                                        </p:attrNameLst>
                                      </p:cBhvr>
                                      <p:by>
                                        <p:hsl h="7200000" s="0" l="0"/>
                                      </p:by>
                                    </p:animClr>
                                    <p:animClr clrSpc="hsl" dir="cw">
                                      <p:cBhvr>
                                        <p:cTn id="42" dur="500" fill="hold"/>
                                        <p:tgtEl>
                                          <p:spTgt spid="4"/>
                                        </p:tgtEl>
                                        <p:attrNameLst>
                                          <p:attrName>fillcolor</p:attrName>
                                        </p:attrNameLst>
                                      </p:cBhvr>
                                      <p:by>
                                        <p:hsl h="7200000" s="0" l="0"/>
                                      </p:by>
                                    </p:animClr>
                                    <p:animClr clrSpc="hsl" dir="cw">
                                      <p:cBhvr>
                                        <p:cTn id="43" dur="500" fill="hold"/>
                                        <p:tgtEl>
                                          <p:spTgt spid="4"/>
                                        </p:tgtEl>
                                        <p:attrNameLst>
                                          <p:attrName>stroke.color</p:attrName>
                                        </p:attrNameLst>
                                      </p:cBhvr>
                                      <p:by>
                                        <p:hsl h="7200000" s="0" l="0"/>
                                      </p:by>
                                    </p:animClr>
                                    <p:set>
                                      <p:cBhvr>
                                        <p:cTn id="44" dur="500" fill="hold"/>
                                        <p:tgtEl>
                                          <p:spTgt spid="4"/>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2000"/>
                                        <p:tgtEl>
                                          <p:spTgt spid="38"/>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2000"/>
                                        <p:tgtEl>
                                          <p:spTgt spid="3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6" grpId="1" animBg="1"/>
      <p:bldP spid="16" grpId="2" animBg="1"/>
      <p:bldP spid="23" grpId="0" animBg="1"/>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533400"/>
            <a:ext cx="8380412" cy="553998"/>
          </a:xfrm>
        </p:spPr>
        <p:txBody>
          <a:bodyPr>
            <a:normAutofit fontScale="90000"/>
          </a:bodyPr>
          <a:lstStyle/>
          <a:p>
            <a:r>
              <a:rPr lang="en-US" altLang="zh-CN" dirty="0" smtClean="0"/>
              <a:t>Location-Based Social Networks (LBSNs)</a:t>
            </a:r>
            <a:endParaRPr lang="en-US" dirty="0"/>
          </a:p>
        </p:txBody>
      </p:sp>
      <p:sp>
        <p:nvSpPr>
          <p:cNvPr id="4" name="Slide Number Placeholder 3"/>
          <p:cNvSpPr>
            <a:spLocks noGrp="1"/>
          </p:cNvSpPr>
          <p:nvPr>
            <p:ph type="sldNum" sz="quarter" idx="12"/>
          </p:nvPr>
        </p:nvSpPr>
        <p:spPr>
          <a:xfrm>
            <a:off x="7070725" y="5609489"/>
            <a:ext cx="1905000" cy="457200"/>
          </a:xfrm>
        </p:spPr>
        <p:txBody>
          <a:bodyPr/>
          <a:lstStyle/>
          <a:p>
            <a:pPr defTabSz="914363"/>
            <a:fld id="{B6F15528-21DE-4FAA-801E-634DDDAF4B2B}" type="slidenum">
              <a:rPr lang="en-US" sz="1200">
                <a:solidFill>
                  <a:prstClr val="black">
                    <a:tint val="75000"/>
                  </a:prstClr>
                </a:solidFill>
                <a:latin typeface="Calibri"/>
              </a:rPr>
              <a:pPr defTabSz="914363"/>
              <a:t>14</a:t>
            </a:fld>
            <a:endParaRPr lang="en-US" sz="1200">
              <a:solidFill>
                <a:prstClr val="black">
                  <a:tint val="75000"/>
                </a:prstClr>
              </a:solidFill>
              <a:latin typeface="Calibri"/>
            </a:endParaRPr>
          </a:p>
        </p:txBody>
      </p:sp>
      <p:sp>
        <p:nvSpPr>
          <p:cNvPr id="2" name="Text Placeholder 1"/>
          <p:cNvSpPr>
            <a:spLocks noGrp="1"/>
          </p:cNvSpPr>
          <p:nvPr>
            <p:ph type="body" idx="1"/>
          </p:nvPr>
        </p:nvSpPr>
        <p:spPr>
          <a:xfrm>
            <a:off x="381000" y="1501346"/>
            <a:ext cx="8380412" cy="4366054"/>
          </a:xfrm>
        </p:spPr>
        <p:txBody>
          <a:bodyPr>
            <a:normAutofit/>
          </a:bodyPr>
          <a:lstStyle/>
          <a:p>
            <a:r>
              <a:rPr lang="en-US" altLang="zh-CN" sz="2000" i="1" dirty="0"/>
              <a:t>not only mean adding a location to an existing social network so that people in the social structure can </a:t>
            </a:r>
            <a:r>
              <a:rPr lang="en-US" altLang="zh-CN" sz="2000" b="1" i="1" dirty="0">
                <a:solidFill>
                  <a:srgbClr val="3451E0"/>
                </a:solidFill>
              </a:rPr>
              <a:t>share location-embedded information</a:t>
            </a:r>
            <a:r>
              <a:rPr lang="en-US" altLang="zh-CN" sz="2000" i="1" dirty="0"/>
              <a:t>, </a:t>
            </a:r>
          </a:p>
          <a:p>
            <a:r>
              <a:rPr lang="en-US" altLang="zh-CN" sz="2000" i="1" dirty="0"/>
              <a:t>but also consists of the </a:t>
            </a:r>
            <a:r>
              <a:rPr lang="en-US" altLang="zh-CN" sz="2000" b="1" i="1" dirty="0">
                <a:solidFill>
                  <a:srgbClr val="3451E0"/>
                </a:solidFill>
              </a:rPr>
              <a:t>new social structure </a:t>
            </a:r>
            <a:r>
              <a:rPr lang="en-US" altLang="zh-CN" sz="2000" i="1" dirty="0"/>
              <a:t>made up of individuals connected by the </a:t>
            </a:r>
            <a:r>
              <a:rPr lang="en-US" altLang="zh-CN" sz="2000" b="1" i="1" dirty="0">
                <a:solidFill>
                  <a:srgbClr val="3451E0"/>
                </a:solidFill>
              </a:rPr>
              <a:t>interdependency derived from their locations </a:t>
            </a:r>
            <a:r>
              <a:rPr lang="en-US" altLang="zh-CN" sz="2000" i="1" dirty="0"/>
              <a:t>in the physical world as well as their location-tagged media content</a:t>
            </a:r>
          </a:p>
          <a:p>
            <a:pPr lvl="1"/>
            <a:r>
              <a:rPr lang="en-US" altLang="zh-CN" sz="1700" i="1" dirty="0"/>
              <a:t>Here, the physical location consists of the instant location of an individual at a given timestamp and the location history that an individual has accumulated in a certain period. </a:t>
            </a:r>
          </a:p>
          <a:p>
            <a:pPr lvl="1"/>
            <a:r>
              <a:rPr lang="en-US" altLang="zh-CN" sz="1700" i="1" dirty="0"/>
              <a:t>The interdependency includes not only that two persons co-occur in the same physical location or share similar location histories </a:t>
            </a:r>
          </a:p>
          <a:p>
            <a:pPr lvl="1"/>
            <a:r>
              <a:rPr lang="en-US" altLang="zh-CN" sz="1700" i="1" dirty="0"/>
              <a:t>but also the knowledge, e.g., common interests, behavior, and activities, inferred from an individual’s location (history) and location-tagged data.</a:t>
            </a:r>
          </a:p>
          <a:p>
            <a:pPr lvl="1"/>
            <a:endParaRPr lang="en-US" altLang="zh-CN" sz="1700" dirty="0"/>
          </a:p>
          <a:p>
            <a:pPr marL="457182" lvl="1" indent="0">
              <a:buNone/>
            </a:pPr>
            <a:r>
              <a:rPr lang="en-US" altLang="zh-CN" sz="1700" i="1" dirty="0"/>
              <a:t>From Book “</a:t>
            </a:r>
            <a:r>
              <a:rPr lang="en-US" altLang="zh-CN" sz="1700" i="1" dirty="0">
                <a:solidFill>
                  <a:srgbClr val="C00000"/>
                </a:solidFill>
              </a:rPr>
              <a:t>Computing With Spatial Trajectories</a:t>
            </a:r>
            <a:r>
              <a:rPr lang="en-US" altLang="zh-CN" sz="1700" i="1" dirty="0"/>
              <a:t>”</a:t>
            </a:r>
          </a:p>
        </p:txBody>
      </p:sp>
      <p:pic>
        <p:nvPicPr>
          <p:cNvPr id="6" name="Picture 4" descr="C:\Users\yuzheng\Desktop\LBSN images\social-network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125" y="5245893"/>
            <a:ext cx="1539875" cy="11549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47846828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What’s the difference between</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Mobile</a:t>
            </a:r>
            <a:r>
              <a:rPr lang="en-US" dirty="0" smtClean="0"/>
              <a:t> social networks</a:t>
            </a:r>
          </a:p>
          <a:p>
            <a:pPr lvl="1"/>
            <a:r>
              <a:rPr lang="en-US" b="1" dirty="0" smtClean="0">
                <a:solidFill>
                  <a:srgbClr val="C00000"/>
                </a:solidFill>
              </a:rPr>
              <a:t>Locations</a:t>
            </a:r>
          </a:p>
          <a:p>
            <a:pPr lvl="1"/>
            <a:r>
              <a:rPr lang="en-US" dirty="0" smtClean="0"/>
              <a:t>SMS, Bluetooth</a:t>
            </a:r>
          </a:p>
          <a:p>
            <a:pPr lvl="1"/>
            <a:r>
              <a:rPr lang="en-US" dirty="0" smtClean="0"/>
              <a:t>Mobile UI</a:t>
            </a:r>
          </a:p>
          <a:p>
            <a:pPr lvl="1"/>
            <a:r>
              <a:rPr lang="en-US" dirty="0" smtClean="0"/>
              <a:t>Emphasize the access channels</a:t>
            </a:r>
          </a:p>
          <a:p>
            <a:r>
              <a:rPr lang="en-US" dirty="0" smtClean="0">
                <a:solidFill>
                  <a:srgbClr val="C00000"/>
                </a:solidFill>
              </a:rPr>
              <a:t>Location</a:t>
            </a:r>
            <a:r>
              <a:rPr lang="en-US" dirty="0" smtClean="0"/>
              <a:t>-based social networks</a:t>
            </a:r>
          </a:p>
          <a:p>
            <a:pPr lvl="1"/>
            <a:r>
              <a:rPr lang="en-US" dirty="0" smtClean="0"/>
              <a:t>Emphasize the essential difference</a:t>
            </a:r>
          </a:p>
          <a:p>
            <a:pPr lvl="1"/>
            <a:endParaRPr lang="en-US" dirty="0"/>
          </a:p>
        </p:txBody>
      </p:sp>
    </p:spTree>
    <p:extLst>
      <p:ext uri="{BB962C8B-B14F-4D97-AF65-F5344CB8AC3E}">
        <p14:creationId xmlns:p14="http://schemas.microsoft.com/office/powerpoint/2010/main" val="219133706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381000"/>
            <a:ext cx="8380412" cy="553998"/>
          </a:xfrm>
        </p:spPr>
        <p:txBody>
          <a:bodyPr>
            <a:normAutofit fontScale="90000"/>
          </a:bodyPr>
          <a:lstStyle/>
          <a:p>
            <a:r>
              <a:rPr lang="en-US" altLang="zh-CN" dirty="0" smtClean="0"/>
              <a:t>Categories of LBSN Services</a:t>
            </a:r>
            <a:endParaRPr lang="zh-CN" altLang="en-US" dirty="0"/>
          </a:p>
        </p:txBody>
      </p:sp>
      <p:sp>
        <p:nvSpPr>
          <p:cNvPr id="6" name="Text Placeholder 5"/>
          <p:cNvSpPr>
            <a:spLocks noGrp="1"/>
          </p:cNvSpPr>
          <p:nvPr>
            <p:ph type="body" idx="1"/>
          </p:nvPr>
        </p:nvSpPr>
        <p:spPr>
          <a:xfrm>
            <a:off x="381000" y="1304330"/>
            <a:ext cx="8380412" cy="3496270"/>
          </a:xfrm>
        </p:spPr>
        <p:txBody>
          <a:bodyPr>
            <a:normAutofit/>
          </a:bodyPr>
          <a:lstStyle/>
          <a:p>
            <a:r>
              <a:rPr lang="en-US" altLang="zh-CN" sz="2800" i="1" dirty="0" smtClean="0"/>
              <a:t>Geo-tagged-media-based</a:t>
            </a:r>
          </a:p>
          <a:p>
            <a:pPr marL="0" indent="0">
              <a:buNone/>
            </a:pPr>
            <a:endParaRPr lang="en-US" altLang="zh-CN" i="1" dirty="0"/>
          </a:p>
          <a:p>
            <a:r>
              <a:rPr lang="en-US" altLang="zh-CN" sz="2800" i="1" dirty="0" smtClean="0"/>
              <a:t>Point-location-driven</a:t>
            </a:r>
          </a:p>
          <a:p>
            <a:pPr marL="0" indent="0">
              <a:buNone/>
            </a:pPr>
            <a:endParaRPr lang="en-US" altLang="zh-CN" sz="3600" i="1" dirty="0"/>
          </a:p>
          <a:p>
            <a:r>
              <a:rPr lang="en-US" altLang="zh-CN" sz="2800" i="1" dirty="0"/>
              <a:t>Trajectory-centric</a:t>
            </a:r>
            <a:endParaRPr lang="zh-CN" altLang="en-US" sz="28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16</a:t>
            </a:fld>
            <a:endParaRPr lang="en-US" sz="1200">
              <a:solidFill>
                <a:prstClr val="black">
                  <a:tint val="75000"/>
                </a:prstClr>
              </a:solidFill>
              <a:latin typeface="Calibri"/>
            </a:endParaRPr>
          </a:p>
        </p:txBody>
      </p:sp>
      <p:pic>
        <p:nvPicPr>
          <p:cNvPr id="8194" name="Picture 2" descr="C:\Users\yuzheng\Desktop\LBSN images\flickr-log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7528" b="21027"/>
          <a:stretch/>
        </p:blipFill>
        <p:spPr bwMode="auto">
          <a:xfrm>
            <a:off x="4873329" y="1358151"/>
            <a:ext cx="1189857" cy="45841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yuzheng\Desktop\LBSN images\7b90ddb7jw1dic325e462j.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52780" b="7540"/>
          <a:stretch/>
        </p:blipFill>
        <p:spPr bwMode="auto">
          <a:xfrm>
            <a:off x="7663056" y="1219200"/>
            <a:ext cx="671603" cy="6039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yuzheng\Desktop\LBSN images\7b90ddb7jw1dic325e462j.jpg"/>
          <p:cNvPicPr>
            <a:picLocks noChangeAspect="1" noChangeArrowheads="1"/>
          </p:cNvPicPr>
          <p:nvPr/>
        </p:nvPicPr>
        <p:blipFill rotWithShape="1">
          <a:blip r:embed="rId4">
            <a:extLst>
              <a:ext uri="{28A0092B-C50C-407E-A947-70E740481C1C}">
                <a14:useLocalDpi xmlns:a14="http://schemas.microsoft.com/office/drawing/2010/main" val="0"/>
              </a:ext>
            </a:extLst>
          </a:blip>
          <a:srcRect l="45384" t="51725" r="149" b="10148"/>
          <a:stretch/>
        </p:blipFill>
        <p:spPr bwMode="auto">
          <a:xfrm>
            <a:off x="4668281" y="2308782"/>
            <a:ext cx="1173907" cy="821735"/>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C:\Users\yuzheng\Desktop\LBSN images\18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0787" y="2264228"/>
            <a:ext cx="861467" cy="86146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Users\yuzheng\Desktop\LBSN images\aplicacion-google-latitude-para-iphon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07585" y="2209800"/>
            <a:ext cx="958543" cy="9585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934006" y="1377530"/>
            <a:ext cx="772482" cy="384717"/>
          </a:xfrm>
          <a:prstGeom prst="rect">
            <a:avLst/>
          </a:prstGeom>
          <a:noFill/>
        </p:spPr>
        <p:txBody>
          <a:bodyPr wrap="square" lIns="76197" tIns="38098" rIns="76197" bIns="38098" rtlCol="0">
            <a:spAutoFit/>
          </a:bodyPr>
          <a:lstStyle/>
          <a:p>
            <a:pPr algn="ctr"/>
            <a:r>
              <a:rPr lang="en-US" sz="2000" dirty="0">
                <a:solidFill>
                  <a:srgbClr val="3451E0"/>
                </a:solidFill>
              </a:rPr>
              <a:t>Geo-</a:t>
            </a:r>
          </a:p>
        </p:txBody>
      </p:sp>
      <p:pic>
        <p:nvPicPr>
          <p:cNvPr id="8200" name="Picture 8" descr="C:\Users\yuzheng\Desktop\LBSN images\hangingroc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6800" y="3352800"/>
            <a:ext cx="1114561" cy="9381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D:\research project\TechFest 2008-GeoLife\Website stuff\about\images\logo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3581400"/>
            <a:ext cx="1255775" cy="5979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p:cNvGraphicFramePr>
            <a:graphicFrameLocks noGrp="1"/>
          </p:cNvGraphicFramePr>
          <p:nvPr>
            <p:extLst>
              <p:ext uri="{D42A27DB-BD31-4B8C-83A1-F6EECF244321}">
                <p14:modId xmlns:p14="http://schemas.microsoft.com/office/powerpoint/2010/main" val="4279709835"/>
              </p:ext>
            </p:extLst>
          </p:nvPr>
        </p:nvGraphicFramePr>
        <p:xfrm>
          <a:off x="533400" y="4648200"/>
          <a:ext cx="8229601" cy="1752600"/>
        </p:xfrm>
        <a:graphic>
          <a:graphicData uri="http://schemas.openxmlformats.org/drawingml/2006/table">
            <a:tbl>
              <a:tblPr firstRow="1" firstCol="1" bandRow="1">
                <a:tableStyleId>{5C22544A-7EE6-4342-B048-85BDC9FD1C3A}</a:tableStyleId>
              </a:tblPr>
              <a:tblGrid>
                <a:gridCol w="3015517"/>
                <a:gridCol w="1802103"/>
                <a:gridCol w="1913562"/>
                <a:gridCol w="1498419"/>
              </a:tblGrid>
              <a:tr h="524559">
                <a:tc>
                  <a:txBody>
                    <a:bodyPr/>
                    <a:lstStyle/>
                    <a:p>
                      <a:pPr indent="151130" algn="just" hangingPunct="0">
                        <a:lnSpc>
                          <a:spcPts val="1200"/>
                        </a:lnSpc>
                        <a:spcAft>
                          <a:spcPts val="0"/>
                        </a:spcAft>
                      </a:pPr>
                      <a:r>
                        <a:rPr lang="en-US" sz="1800" dirty="0">
                          <a:effectLst/>
                        </a:rPr>
                        <a:t>LBSN Services</a:t>
                      </a:r>
                      <a:endParaRPr lang="zh-CN" sz="2000" dirty="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dirty="0">
                          <a:effectLst/>
                        </a:rPr>
                        <a:t>Focus</a:t>
                      </a:r>
                      <a:endParaRPr lang="zh-CN" sz="2000" dirty="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dirty="0">
                          <a:effectLst/>
                        </a:rPr>
                        <a:t>Real-time</a:t>
                      </a:r>
                      <a:endParaRPr lang="zh-CN" sz="2000" dirty="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dirty="0">
                          <a:effectLst/>
                        </a:rPr>
                        <a:t>Information</a:t>
                      </a:r>
                      <a:endParaRPr lang="zh-CN" sz="2000" dirty="0">
                        <a:effectLst/>
                        <a:latin typeface="Times"/>
                        <a:ea typeface="宋体"/>
                        <a:cs typeface="Times New Roman"/>
                      </a:endParaRPr>
                    </a:p>
                  </a:txBody>
                  <a:tcPr marL="57150" marR="57150" marT="0" marB="0" anchor="ctr"/>
                </a:tc>
              </a:tr>
              <a:tr h="454169">
                <a:tc>
                  <a:txBody>
                    <a:bodyPr/>
                    <a:lstStyle/>
                    <a:p>
                      <a:pPr indent="151130" algn="just" hangingPunct="0">
                        <a:lnSpc>
                          <a:spcPts val="1200"/>
                        </a:lnSpc>
                        <a:spcAft>
                          <a:spcPts val="0"/>
                        </a:spcAft>
                      </a:pPr>
                      <a:r>
                        <a:rPr lang="en-US" sz="1800" dirty="0">
                          <a:effectLst/>
                        </a:rPr>
                        <a:t>Geo-tagged-media-based</a:t>
                      </a:r>
                      <a:endParaRPr lang="zh-CN" sz="2000" dirty="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dirty="0">
                          <a:effectLst/>
                        </a:rPr>
                        <a:t>Media</a:t>
                      </a:r>
                      <a:endParaRPr lang="zh-CN" sz="2000" dirty="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dirty="0">
                          <a:effectLst/>
                        </a:rPr>
                        <a:t>Normal</a:t>
                      </a:r>
                      <a:endParaRPr lang="zh-CN" sz="2000" dirty="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dirty="0">
                          <a:effectLst/>
                        </a:rPr>
                        <a:t>Poor</a:t>
                      </a:r>
                      <a:endParaRPr lang="zh-CN" sz="2000" dirty="0">
                        <a:effectLst/>
                        <a:latin typeface="Times"/>
                        <a:ea typeface="宋体"/>
                        <a:cs typeface="Times New Roman"/>
                      </a:endParaRPr>
                    </a:p>
                  </a:txBody>
                  <a:tcPr marL="57150" marR="57150" marT="0" marB="0" anchor="ctr"/>
                </a:tc>
              </a:tr>
              <a:tr h="368613">
                <a:tc>
                  <a:txBody>
                    <a:bodyPr/>
                    <a:lstStyle/>
                    <a:p>
                      <a:pPr indent="151130" algn="just" hangingPunct="0">
                        <a:lnSpc>
                          <a:spcPts val="1200"/>
                        </a:lnSpc>
                        <a:spcAft>
                          <a:spcPts val="0"/>
                        </a:spcAft>
                      </a:pPr>
                      <a:r>
                        <a:rPr lang="en-US" sz="1800" dirty="0">
                          <a:effectLst/>
                        </a:rPr>
                        <a:t>Point-location-driven</a:t>
                      </a:r>
                      <a:endParaRPr lang="zh-CN" sz="2000" dirty="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dirty="0">
                          <a:effectLst/>
                        </a:rPr>
                        <a:t>Point location</a:t>
                      </a:r>
                      <a:endParaRPr lang="zh-CN" sz="2000" dirty="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dirty="0">
                          <a:effectLst/>
                        </a:rPr>
                        <a:t>Instant</a:t>
                      </a:r>
                      <a:endParaRPr lang="zh-CN" sz="2000" dirty="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dirty="0">
                          <a:effectLst/>
                        </a:rPr>
                        <a:t>Normal</a:t>
                      </a:r>
                      <a:endParaRPr lang="zh-CN" sz="2000" dirty="0">
                        <a:effectLst/>
                        <a:latin typeface="Times"/>
                        <a:ea typeface="宋体"/>
                        <a:cs typeface="Times New Roman"/>
                      </a:endParaRPr>
                    </a:p>
                  </a:txBody>
                  <a:tcPr marL="57150" marR="57150" marT="0" marB="0" anchor="ctr"/>
                </a:tc>
              </a:tr>
              <a:tr h="405259">
                <a:tc>
                  <a:txBody>
                    <a:bodyPr/>
                    <a:lstStyle/>
                    <a:p>
                      <a:pPr indent="151130" algn="just" hangingPunct="0">
                        <a:lnSpc>
                          <a:spcPts val="1200"/>
                        </a:lnSpc>
                        <a:spcAft>
                          <a:spcPts val="0"/>
                        </a:spcAft>
                      </a:pPr>
                      <a:r>
                        <a:rPr lang="en-US" sz="1800" dirty="0">
                          <a:effectLst/>
                        </a:rPr>
                        <a:t>Trajectory-centric</a:t>
                      </a:r>
                      <a:endParaRPr lang="zh-CN" sz="2000" dirty="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a:effectLst/>
                        </a:rPr>
                        <a:t>Trajectory</a:t>
                      </a:r>
                      <a:endParaRPr lang="zh-CN" sz="200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dirty="0">
                          <a:effectLst/>
                        </a:rPr>
                        <a:t>Relatively Slow</a:t>
                      </a:r>
                      <a:endParaRPr lang="zh-CN" sz="2000" dirty="0">
                        <a:effectLst/>
                        <a:latin typeface="Times"/>
                        <a:ea typeface="宋体"/>
                        <a:cs typeface="Times New Roman"/>
                      </a:endParaRPr>
                    </a:p>
                  </a:txBody>
                  <a:tcPr marL="57150" marR="57150" marT="0" marB="0" anchor="ctr"/>
                </a:tc>
                <a:tc>
                  <a:txBody>
                    <a:bodyPr/>
                    <a:lstStyle/>
                    <a:p>
                      <a:pPr indent="151130" algn="ctr" hangingPunct="0">
                        <a:lnSpc>
                          <a:spcPts val="1200"/>
                        </a:lnSpc>
                        <a:spcAft>
                          <a:spcPts val="0"/>
                        </a:spcAft>
                      </a:pPr>
                      <a:r>
                        <a:rPr lang="en-US" sz="1800" dirty="0">
                          <a:effectLst/>
                        </a:rPr>
                        <a:t>Rich</a:t>
                      </a:r>
                      <a:endParaRPr lang="zh-CN" sz="2000" dirty="0">
                        <a:effectLst/>
                        <a:latin typeface="Times"/>
                        <a:ea typeface="宋体"/>
                        <a:cs typeface="Times New Roman"/>
                      </a:endParaRPr>
                    </a:p>
                  </a:txBody>
                  <a:tcPr marL="57150" marR="57150" marT="0" marB="0" anchor="ctr"/>
                </a:tc>
              </a:tr>
            </a:tbl>
          </a:graphicData>
        </a:graphic>
      </p:graphicFrame>
      <p:sp>
        <p:nvSpPr>
          <p:cNvPr id="14" name="Rectangle 13"/>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19004552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Users\yuzheng\Desktop\building\great wall.bmp"/>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4" r="1445"/>
          <a:stretch/>
        </p:blipFill>
        <p:spPr bwMode="auto">
          <a:xfrm>
            <a:off x="-129289" y="-56242"/>
            <a:ext cx="9338605" cy="6943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745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581066" y="3370498"/>
            <a:ext cx="4040605" cy="1453816"/>
            <a:chOff x="697279" y="4882988"/>
            <a:chExt cx="4848726" cy="1744579"/>
          </a:xfrm>
        </p:grpSpPr>
        <p:sp>
          <p:nvSpPr>
            <p:cNvPr id="7" name="Trapezoid 6"/>
            <p:cNvSpPr/>
            <p:nvPr/>
          </p:nvSpPr>
          <p:spPr>
            <a:xfrm>
              <a:off x="697279" y="4882988"/>
              <a:ext cx="4848726" cy="1744579"/>
            </a:xfrm>
            <a:prstGeom prst="trapezoid">
              <a:avLst>
                <a:gd name="adj" fmla="val 3838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62" name="Rectangle 61"/>
            <p:cNvSpPr/>
            <p:nvPr/>
          </p:nvSpPr>
          <p:spPr>
            <a:xfrm>
              <a:off x="4139610" y="6248680"/>
              <a:ext cx="1187350" cy="369332"/>
            </a:xfrm>
            <a:prstGeom prst="rect">
              <a:avLst/>
            </a:prstGeom>
          </p:spPr>
          <p:txBody>
            <a:bodyPr wrap="square">
              <a:spAutoFit/>
            </a:bodyPr>
            <a:lstStyle/>
            <a:p>
              <a:r>
                <a:rPr lang="en-US" sz="1400" dirty="0">
                  <a:latin typeface="Times New Roman" pitchFamily="18" charset="0"/>
                  <a:cs typeface="Times New Roman" pitchFamily="18" charset="0"/>
                </a:rPr>
                <a:t>Locations</a:t>
              </a:r>
            </a:p>
          </p:txBody>
        </p:sp>
      </p:grpSp>
      <p:sp>
        <p:nvSpPr>
          <p:cNvPr id="5" name="Title 4"/>
          <p:cNvSpPr>
            <a:spLocks noGrp="1"/>
          </p:cNvSpPr>
          <p:nvPr>
            <p:ph type="title"/>
          </p:nvPr>
        </p:nvSpPr>
        <p:spPr>
          <a:xfrm>
            <a:off x="401595" y="436602"/>
            <a:ext cx="8380412" cy="553998"/>
          </a:xfrm>
        </p:spPr>
        <p:txBody>
          <a:bodyPr>
            <a:normAutofit fontScale="90000"/>
          </a:bodyPr>
          <a:lstStyle/>
          <a:p>
            <a:r>
              <a:rPr lang="en-US" altLang="zh-CN" dirty="0" smtClean="0"/>
              <a:t>Research Philosophy </a:t>
            </a:r>
            <a:endParaRPr lang="zh-CN" altLang="en-US"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18</a:t>
            </a:fld>
            <a:endParaRPr lang="en-US" sz="1200">
              <a:solidFill>
                <a:prstClr val="black">
                  <a:tint val="75000"/>
                </a:prstClr>
              </a:solidFill>
              <a:latin typeface="Calibri"/>
            </a:endParaRPr>
          </a:p>
        </p:txBody>
      </p:sp>
      <p:grpSp>
        <p:nvGrpSpPr>
          <p:cNvPr id="77" name="Group 76"/>
          <p:cNvGrpSpPr/>
          <p:nvPr/>
        </p:nvGrpSpPr>
        <p:grpSpPr>
          <a:xfrm>
            <a:off x="1010912" y="2905938"/>
            <a:ext cx="3027993" cy="1589073"/>
            <a:chOff x="1213094" y="4325516"/>
            <a:chExt cx="3633591" cy="1906888"/>
          </a:xfrm>
        </p:grpSpPr>
        <p:grpSp>
          <p:nvGrpSpPr>
            <p:cNvPr id="76" name="Group 75"/>
            <p:cNvGrpSpPr/>
            <p:nvPr/>
          </p:nvGrpSpPr>
          <p:grpSpPr>
            <a:xfrm>
              <a:off x="2308014" y="4325516"/>
              <a:ext cx="595775" cy="1906888"/>
              <a:chOff x="2308014" y="4325516"/>
              <a:chExt cx="595775" cy="1906888"/>
            </a:xfrm>
          </p:grpSpPr>
          <p:cxnSp>
            <p:nvCxnSpPr>
              <p:cNvPr id="27" name="Straight Arrow Connector 26"/>
              <p:cNvCxnSpPr/>
              <p:nvPr/>
            </p:nvCxnSpPr>
            <p:spPr>
              <a:xfrm rot="16200000" flipH="1">
                <a:off x="1658808" y="4987422"/>
                <a:ext cx="1894188" cy="595775"/>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2114522" y="4519008"/>
                <a:ext cx="846234" cy="459249"/>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13094" y="4329526"/>
              <a:ext cx="3633591" cy="1902878"/>
              <a:chOff x="1213094" y="4329526"/>
              <a:chExt cx="3633591" cy="1902878"/>
            </a:xfrm>
          </p:grpSpPr>
          <p:cxnSp>
            <p:nvCxnSpPr>
              <p:cNvPr id="30" name="Straight Arrow Connector 29"/>
              <p:cNvCxnSpPr/>
              <p:nvPr/>
            </p:nvCxnSpPr>
            <p:spPr>
              <a:xfrm rot="5400000">
                <a:off x="3164284" y="4668445"/>
                <a:ext cx="1183116" cy="521321"/>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1146340" y="4628929"/>
                <a:ext cx="743146" cy="144340"/>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942447" y="4797448"/>
                <a:ext cx="1824800" cy="906337"/>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a:off x="2169461" y="4641347"/>
                <a:ext cx="1319988" cy="737795"/>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6200000" flipH="1">
                <a:off x="2755210" y="4780691"/>
                <a:ext cx="1183113" cy="296829"/>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3425049" y="4929000"/>
                <a:ext cx="1518842" cy="335936"/>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4320074" y="4558968"/>
                <a:ext cx="711265" cy="341956"/>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3998957" y="4957563"/>
                <a:ext cx="1443677" cy="251779"/>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396705" y="5158614"/>
                <a:ext cx="1865427" cy="232650"/>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6200000" flipH="1">
                <a:off x="1100559" y="4687410"/>
                <a:ext cx="1328012" cy="637644"/>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2255896" y="5240612"/>
                <a:ext cx="1832818" cy="52095"/>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1646302" y="4963887"/>
                <a:ext cx="1287385" cy="36043"/>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3188659" y="4574379"/>
                <a:ext cx="1858090" cy="1457960"/>
              </a:xfrm>
              <a:prstGeom prst="straightConnector1">
                <a:avLst/>
              </a:prstGeom>
              <a:ln w="12700">
                <a:solidFill>
                  <a:srgbClr val="1D3FE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1198563" y="1905404"/>
            <a:ext cx="2976562" cy="531813"/>
            <a:chOff x="1438276" y="3114675"/>
            <a:chExt cx="3571874" cy="638175"/>
          </a:xfrm>
        </p:grpSpPr>
        <p:sp>
          <p:nvSpPr>
            <p:cNvPr id="44" name="Curved Down Arrow 43"/>
            <p:cNvSpPr/>
            <p:nvPr/>
          </p:nvSpPr>
          <p:spPr>
            <a:xfrm>
              <a:off x="1438276" y="3305176"/>
              <a:ext cx="828674" cy="447674"/>
            </a:xfrm>
            <a:prstGeom prst="curvedDownArrow">
              <a:avLst/>
            </a:prstGeom>
            <a:solidFill>
              <a:srgbClr val="92D050"/>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itchFamily="18" charset="0"/>
                <a:cs typeface="Times New Roman" pitchFamily="18" charset="0"/>
              </a:endParaRPr>
            </a:p>
          </p:txBody>
        </p:sp>
        <p:sp>
          <p:nvSpPr>
            <p:cNvPr id="45" name="Curved Down Arrow 44"/>
            <p:cNvSpPr/>
            <p:nvPr/>
          </p:nvSpPr>
          <p:spPr>
            <a:xfrm>
              <a:off x="2343151" y="3267076"/>
              <a:ext cx="828674" cy="447674"/>
            </a:xfrm>
            <a:prstGeom prst="curvedDownArrow">
              <a:avLst/>
            </a:prstGeom>
            <a:solidFill>
              <a:srgbClr val="92D050"/>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itchFamily="18" charset="0"/>
                <a:cs typeface="Times New Roman" pitchFamily="18" charset="0"/>
              </a:endParaRPr>
            </a:p>
          </p:txBody>
        </p:sp>
        <p:sp>
          <p:nvSpPr>
            <p:cNvPr id="46" name="Curved Down Arrow 45"/>
            <p:cNvSpPr/>
            <p:nvPr/>
          </p:nvSpPr>
          <p:spPr>
            <a:xfrm>
              <a:off x="3133725" y="3114675"/>
              <a:ext cx="1876425" cy="609600"/>
            </a:xfrm>
            <a:prstGeom prst="curvedDownArrow">
              <a:avLst/>
            </a:prstGeom>
            <a:solidFill>
              <a:srgbClr val="92D050"/>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itchFamily="18" charset="0"/>
                <a:cs typeface="Times New Roman" pitchFamily="18" charset="0"/>
              </a:endParaRPr>
            </a:p>
          </p:txBody>
        </p:sp>
      </p:grpSp>
      <p:grpSp>
        <p:nvGrpSpPr>
          <p:cNvPr id="47" name="Group 46"/>
          <p:cNvGrpSpPr/>
          <p:nvPr/>
        </p:nvGrpSpPr>
        <p:grpSpPr>
          <a:xfrm>
            <a:off x="1262063" y="2040342"/>
            <a:ext cx="2801938" cy="388937"/>
            <a:chOff x="1514475" y="3390901"/>
            <a:chExt cx="3362325" cy="466724"/>
          </a:xfrm>
        </p:grpSpPr>
        <p:sp>
          <p:nvSpPr>
            <p:cNvPr id="48" name="Curved Down Arrow 47"/>
            <p:cNvSpPr/>
            <p:nvPr/>
          </p:nvSpPr>
          <p:spPr>
            <a:xfrm flipH="1">
              <a:off x="3257547" y="3448050"/>
              <a:ext cx="800101" cy="304800"/>
            </a:xfrm>
            <a:prstGeom prst="curvedDownArrow">
              <a:avLst/>
            </a:prstGeom>
            <a:solidFill>
              <a:srgbClr val="92D050"/>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itchFamily="18" charset="0"/>
                <a:cs typeface="Times New Roman" pitchFamily="18" charset="0"/>
              </a:endParaRPr>
            </a:p>
          </p:txBody>
        </p:sp>
        <p:sp>
          <p:nvSpPr>
            <p:cNvPr id="49" name="Curved Down Arrow 48"/>
            <p:cNvSpPr/>
            <p:nvPr/>
          </p:nvSpPr>
          <p:spPr>
            <a:xfrm flipH="1">
              <a:off x="2476500" y="3409951"/>
              <a:ext cx="1504951" cy="447674"/>
            </a:xfrm>
            <a:prstGeom prst="curvedDownArrow">
              <a:avLst/>
            </a:prstGeom>
            <a:solidFill>
              <a:srgbClr val="92D050"/>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itchFamily="18" charset="0"/>
                <a:cs typeface="Times New Roman" pitchFamily="18" charset="0"/>
              </a:endParaRPr>
            </a:p>
          </p:txBody>
        </p:sp>
        <p:sp>
          <p:nvSpPr>
            <p:cNvPr id="50" name="Curved Down Arrow 49"/>
            <p:cNvSpPr/>
            <p:nvPr/>
          </p:nvSpPr>
          <p:spPr>
            <a:xfrm flipH="1">
              <a:off x="1514475" y="3390901"/>
              <a:ext cx="1657351" cy="447674"/>
            </a:xfrm>
            <a:prstGeom prst="curvedDownArrow">
              <a:avLst/>
            </a:prstGeom>
            <a:solidFill>
              <a:srgbClr val="92D050"/>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itchFamily="18" charset="0"/>
                <a:cs typeface="Times New Roman" pitchFamily="18" charset="0"/>
              </a:endParaRPr>
            </a:p>
          </p:txBody>
        </p:sp>
        <p:sp>
          <p:nvSpPr>
            <p:cNvPr id="51" name="Curved Down Arrow 50"/>
            <p:cNvSpPr/>
            <p:nvPr/>
          </p:nvSpPr>
          <p:spPr>
            <a:xfrm>
              <a:off x="3962401" y="3400426"/>
              <a:ext cx="914399" cy="447674"/>
            </a:xfrm>
            <a:prstGeom prst="curvedDownArrow">
              <a:avLst/>
            </a:prstGeom>
            <a:solidFill>
              <a:srgbClr val="92D050"/>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imes New Roman" pitchFamily="18" charset="0"/>
                <a:cs typeface="Times New Roman" pitchFamily="18" charset="0"/>
              </a:endParaRPr>
            </a:p>
          </p:txBody>
        </p:sp>
      </p:grpSp>
      <p:sp>
        <p:nvSpPr>
          <p:cNvPr id="58" name="Rectangle 57"/>
          <p:cNvSpPr/>
          <p:nvPr/>
        </p:nvSpPr>
        <p:spPr>
          <a:xfrm rot="16200000">
            <a:off x="-378240" y="3160548"/>
            <a:ext cx="2004197" cy="338550"/>
          </a:xfrm>
          <a:prstGeom prst="rect">
            <a:avLst/>
          </a:prstGeom>
        </p:spPr>
        <p:txBody>
          <a:bodyPr wrap="none" lIns="76197" tIns="38098" rIns="76197" bIns="38098">
            <a:spAutoFit/>
          </a:bodyPr>
          <a:lstStyle/>
          <a:p>
            <a:r>
              <a:rPr lang="en-US" sz="1700" dirty="0">
                <a:latin typeface="Times New Roman" pitchFamily="18" charset="0"/>
                <a:cs typeface="Times New Roman" pitchFamily="18" charset="0"/>
              </a:rPr>
              <a:t>User-Location Graph</a:t>
            </a:r>
          </a:p>
        </p:txBody>
      </p:sp>
      <p:grpSp>
        <p:nvGrpSpPr>
          <p:cNvPr id="80" name="Group 79"/>
          <p:cNvGrpSpPr/>
          <p:nvPr/>
        </p:nvGrpSpPr>
        <p:grpSpPr>
          <a:xfrm>
            <a:off x="1055265" y="1572411"/>
            <a:ext cx="3133161" cy="1363609"/>
            <a:chOff x="1266317" y="2725283"/>
            <a:chExt cx="3759793" cy="1636331"/>
          </a:xfrm>
        </p:grpSpPr>
        <p:grpSp>
          <p:nvGrpSpPr>
            <p:cNvPr id="12" name="Group 11"/>
            <p:cNvGrpSpPr/>
            <p:nvPr/>
          </p:nvGrpSpPr>
          <p:grpSpPr>
            <a:xfrm>
              <a:off x="1266317" y="3853028"/>
              <a:ext cx="3759793" cy="508586"/>
              <a:chOff x="1266317" y="3397644"/>
              <a:chExt cx="3759793" cy="508586"/>
            </a:xfrm>
          </p:grpSpPr>
          <p:pic>
            <p:nvPicPr>
              <p:cNvPr id="13" name="Picture 4"/>
              <p:cNvPicPr>
                <a:picLocks noChangeAspect="1" noChangeArrowheads="1"/>
              </p:cNvPicPr>
              <p:nvPr/>
            </p:nvPicPr>
            <p:blipFill>
              <a:blip r:embed="rId2" cstate="print"/>
              <a:srcRect/>
              <a:stretch>
                <a:fillRect/>
              </a:stretch>
            </p:blipFill>
            <p:spPr bwMode="auto">
              <a:xfrm>
                <a:off x="1266317" y="3401654"/>
                <a:ext cx="358852" cy="472488"/>
              </a:xfrm>
              <a:prstGeom prst="rect">
                <a:avLst/>
              </a:prstGeom>
              <a:noFill/>
              <a:ln w="9525">
                <a:noFill/>
                <a:miter lim="800000"/>
                <a:headEnd/>
                <a:tailEnd/>
              </a:ln>
              <a:effectLst/>
            </p:spPr>
          </p:pic>
          <p:pic>
            <p:nvPicPr>
              <p:cNvPr id="14" name="Picture 4"/>
              <p:cNvPicPr>
                <a:picLocks noChangeAspect="1" noChangeArrowheads="1"/>
              </p:cNvPicPr>
              <p:nvPr/>
            </p:nvPicPr>
            <p:blipFill>
              <a:blip r:embed="rId2" cstate="print"/>
              <a:srcRect/>
              <a:stretch>
                <a:fillRect/>
              </a:stretch>
            </p:blipFill>
            <p:spPr bwMode="auto">
              <a:xfrm>
                <a:off x="2128589" y="3397644"/>
                <a:ext cx="358852" cy="472488"/>
              </a:xfrm>
              <a:prstGeom prst="rect">
                <a:avLst/>
              </a:prstGeom>
              <a:noFill/>
              <a:ln w="9525">
                <a:noFill/>
                <a:miter lim="800000"/>
                <a:headEnd/>
                <a:tailEnd/>
              </a:ln>
              <a:effectLst/>
            </p:spPr>
          </p:pic>
          <p:pic>
            <p:nvPicPr>
              <p:cNvPr id="15" name="Picture 4"/>
              <p:cNvPicPr>
                <a:picLocks noChangeAspect="1" noChangeArrowheads="1"/>
              </p:cNvPicPr>
              <p:nvPr/>
            </p:nvPicPr>
            <p:blipFill>
              <a:blip r:embed="rId2" cstate="print"/>
              <a:srcRect/>
              <a:stretch>
                <a:fillRect/>
              </a:stretch>
            </p:blipFill>
            <p:spPr bwMode="auto">
              <a:xfrm>
                <a:off x="3018926" y="3409678"/>
                <a:ext cx="358852" cy="472488"/>
              </a:xfrm>
              <a:prstGeom prst="rect">
                <a:avLst/>
              </a:prstGeom>
              <a:noFill/>
              <a:ln w="9525">
                <a:noFill/>
                <a:miter lim="800000"/>
                <a:headEnd/>
                <a:tailEnd/>
              </a:ln>
              <a:effectLst/>
            </p:spPr>
          </p:pic>
          <p:pic>
            <p:nvPicPr>
              <p:cNvPr id="16" name="Picture 4"/>
              <p:cNvPicPr>
                <a:picLocks noChangeAspect="1" noChangeArrowheads="1"/>
              </p:cNvPicPr>
              <p:nvPr/>
            </p:nvPicPr>
            <p:blipFill>
              <a:blip r:embed="rId2" cstate="print"/>
              <a:srcRect/>
              <a:stretch>
                <a:fillRect/>
              </a:stretch>
            </p:blipFill>
            <p:spPr bwMode="auto">
              <a:xfrm>
                <a:off x="3837076" y="3409675"/>
                <a:ext cx="358852" cy="472488"/>
              </a:xfrm>
              <a:prstGeom prst="rect">
                <a:avLst/>
              </a:prstGeom>
              <a:noFill/>
              <a:ln w="9525">
                <a:noFill/>
                <a:miter lim="800000"/>
                <a:headEnd/>
                <a:tailEnd/>
              </a:ln>
              <a:effectLst/>
            </p:spPr>
          </p:pic>
          <p:pic>
            <p:nvPicPr>
              <p:cNvPr id="17" name="Picture 4"/>
              <p:cNvPicPr>
                <a:picLocks noChangeAspect="1" noChangeArrowheads="1"/>
              </p:cNvPicPr>
              <p:nvPr/>
            </p:nvPicPr>
            <p:blipFill>
              <a:blip r:embed="rId2" cstate="print"/>
              <a:srcRect/>
              <a:stretch>
                <a:fillRect/>
              </a:stretch>
            </p:blipFill>
            <p:spPr bwMode="auto">
              <a:xfrm>
                <a:off x="4667258" y="3433742"/>
                <a:ext cx="358852" cy="472488"/>
              </a:xfrm>
              <a:prstGeom prst="rect">
                <a:avLst/>
              </a:prstGeom>
              <a:noFill/>
              <a:ln w="9525">
                <a:noFill/>
                <a:miter lim="800000"/>
                <a:headEnd/>
                <a:tailEnd/>
              </a:ln>
              <a:effectLst/>
            </p:spPr>
          </p:pic>
        </p:grpSp>
        <p:sp>
          <p:nvSpPr>
            <p:cNvPr id="61" name="Rectangle 60"/>
            <p:cNvSpPr/>
            <p:nvPr/>
          </p:nvSpPr>
          <p:spPr>
            <a:xfrm>
              <a:off x="2670622" y="2725283"/>
              <a:ext cx="1224400" cy="387798"/>
            </a:xfrm>
            <a:prstGeom prst="rect">
              <a:avLst/>
            </a:prstGeom>
          </p:spPr>
          <p:txBody>
            <a:bodyPr wrap="square">
              <a:spAutoFit/>
            </a:bodyPr>
            <a:lstStyle/>
            <a:p>
              <a:r>
                <a:rPr lang="en-US" sz="1500" dirty="0">
                  <a:latin typeface="Times New Roman" pitchFamily="18" charset="0"/>
                  <a:cs typeface="Times New Roman" pitchFamily="18" charset="0"/>
                </a:rPr>
                <a:t>Users</a:t>
              </a:r>
            </a:p>
          </p:txBody>
        </p:sp>
      </p:grpSp>
      <p:grpSp>
        <p:nvGrpSpPr>
          <p:cNvPr id="74" name="Group 73"/>
          <p:cNvGrpSpPr/>
          <p:nvPr/>
        </p:nvGrpSpPr>
        <p:grpSpPr>
          <a:xfrm>
            <a:off x="806374" y="3320168"/>
            <a:ext cx="4551813" cy="1484505"/>
            <a:chOff x="967649" y="4822592"/>
            <a:chExt cx="5462175" cy="1781406"/>
          </a:xfrm>
        </p:grpSpPr>
        <p:grpSp>
          <p:nvGrpSpPr>
            <p:cNvPr id="8" name="Group 7"/>
            <p:cNvGrpSpPr/>
            <p:nvPr/>
          </p:nvGrpSpPr>
          <p:grpSpPr>
            <a:xfrm>
              <a:off x="967649" y="4986793"/>
              <a:ext cx="3822065" cy="1617205"/>
              <a:chOff x="967649" y="4899709"/>
              <a:chExt cx="3822065" cy="1617205"/>
            </a:xfrm>
          </p:grpSpPr>
          <p:sp>
            <p:nvSpPr>
              <p:cNvPr id="9" name="Freeform 8"/>
              <p:cNvSpPr/>
              <p:nvPr/>
            </p:nvSpPr>
            <p:spPr>
              <a:xfrm>
                <a:off x="967649" y="5065486"/>
                <a:ext cx="1676825" cy="1292039"/>
              </a:xfrm>
              <a:custGeom>
                <a:avLst/>
                <a:gdLst>
                  <a:gd name="connsiteX0" fmla="*/ 803094 w 1676825"/>
                  <a:gd name="connsiteY0" fmla="*/ 0 h 1292039"/>
                  <a:gd name="connsiteX1" fmla="*/ 1122408 w 1676825"/>
                  <a:gd name="connsiteY1" fmla="*/ 14514 h 1292039"/>
                  <a:gd name="connsiteX2" fmla="*/ 1165951 w 1676825"/>
                  <a:gd name="connsiteY2" fmla="*/ 29028 h 1292039"/>
                  <a:gd name="connsiteX3" fmla="*/ 1224008 w 1676825"/>
                  <a:gd name="connsiteY3" fmla="*/ 43543 h 1292039"/>
                  <a:gd name="connsiteX4" fmla="*/ 1369151 w 1676825"/>
                  <a:gd name="connsiteY4" fmla="*/ 58057 h 1292039"/>
                  <a:gd name="connsiteX5" fmla="*/ 1557837 w 1676825"/>
                  <a:gd name="connsiteY5" fmla="*/ 116114 h 1292039"/>
                  <a:gd name="connsiteX6" fmla="*/ 1615894 w 1676825"/>
                  <a:gd name="connsiteY6" fmla="*/ 174171 h 1292039"/>
                  <a:gd name="connsiteX7" fmla="*/ 1630408 w 1676825"/>
                  <a:gd name="connsiteY7" fmla="*/ 478971 h 1292039"/>
                  <a:gd name="connsiteX8" fmla="*/ 1601380 w 1676825"/>
                  <a:gd name="connsiteY8" fmla="*/ 522514 h 1292039"/>
                  <a:gd name="connsiteX9" fmla="*/ 1557837 w 1676825"/>
                  <a:gd name="connsiteY9" fmla="*/ 537028 h 1292039"/>
                  <a:gd name="connsiteX10" fmla="*/ 1470751 w 1676825"/>
                  <a:gd name="connsiteY10" fmla="*/ 609600 h 1292039"/>
                  <a:gd name="connsiteX11" fmla="*/ 1427208 w 1676825"/>
                  <a:gd name="connsiteY11" fmla="*/ 624114 h 1292039"/>
                  <a:gd name="connsiteX12" fmla="*/ 1340122 w 1676825"/>
                  <a:gd name="connsiteY12" fmla="*/ 682171 h 1292039"/>
                  <a:gd name="connsiteX13" fmla="*/ 1209494 w 1676825"/>
                  <a:gd name="connsiteY13" fmla="*/ 711200 h 1292039"/>
                  <a:gd name="connsiteX14" fmla="*/ 1165951 w 1676825"/>
                  <a:gd name="connsiteY14" fmla="*/ 725714 h 1292039"/>
                  <a:gd name="connsiteX15" fmla="*/ 991780 w 1676825"/>
                  <a:gd name="connsiteY15" fmla="*/ 754743 h 1292039"/>
                  <a:gd name="connsiteX16" fmla="*/ 890180 w 1676825"/>
                  <a:gd name="connsiteY16" fmla="*/ 783771 h 1292039"/>
                  <a:gd name="connsiteX17" fmla="*/ 803094 w 1676825"/>
                  <a:gd name="connsiteY17" fmla="*/ 812800 h 1292039"/>
                  <a:gd name="connsiteX18" fmla="*/ 759551 w 1676825"/>
                  <a:gd name="connsiteY18" fmla="*/ 827314 h 1292039"/>
                  <a:gd name="connsiteX19" fmla="*/ 672465 w 1676825"/>
                  <a:gd name="connsiteY19" fmla="*/ 856343 h 1292039"/>
                  <a:gd name="connsiteX20" fmla="*/ 628922 w 1676825"/>
                  <a:gd name="connsiteY20" fmla="*/ 885371 h 1292039"/>
                  <a:gd name="connsiteX21" fmla="*/ 541837 w 1676825"/>
                  <a:gd name="connsiteY21" fmla="*/ 914400 h 1292039"/>
                  <a:gd name="connsiteX22" fmla="*/ 469265 w 1676825"/>
                  <a:gd name="connsiteY22" fmla="*/ 1001485 h 1292039"/>
                  <a:gd name="connsiteX23" fmla="*/ 454751 w 1676825"/>
                  <a:gd name="connsiteY23" fmla="*/ 1045028 h 1292039"/>
                  <a:gd name="connsiteX24" fmla="*/ 411208 w 1676825"/>
                  <a:gd name="connsiteY24" fmla="*/ 1074057 h 1292039"/>
                  <a:gd name="connsiteX25" fmla="*/ 367665 w 1676825"/>
                  <a:gd name="connsiteY25" fmla="*/ 1132114 h 1292039"/>
                  <a:gd name="connsiteX26" fmla="*/ 338637 w 1676825"/>
                  <a:gd name="connsiteY26" fmla="*/ 1175657 h 1292039"/>
                  <a:gd name="connsiteX27" fmla="*/ 251551 w 1676825"/>
                  <a:gd name="connsiteY27" fmla="*/ 1219200 h 1292039"/>
                  <a:gd name="connsiteX28" fmla="*/ 135437 w 1676825"/>
                  <a:gd name="connsiteY28" fmla="*/ 1262743 h 1292039"/>
                  <a:gd name="connsiteX29" fmla="*/ 4808 w 1676825"/>
                  <a:gd name="connsiteY29" fmla="*/ 1233714 h 12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76825" h="1292039">
                    <a:moveTo>
                      <a:pt x="803094" y="0"/>
                    </a:moveTo>
                    <a:cubicBezTo>
                      <a:pt x="909532" y="4838"/>
                      <a:pt x="1016199" y="6017"/>
                      <a:pt x="1122408" y="14514"/>
                    </a:cubicBezTo>
                    <a:cubicBezTo>
                      <a:pt x="1137659" y="15734"/>
                      <a:pt x="1151240" y="24825"/>
                      <a:pt x="1165951" y="29028"/>
                    </a:cubicBezTo>
                    <a:cubicBezTo>
                      <a:pt x="1185131" y="34508"/>
                      <a:pt x="1204261" y="40722"/>
                      <a:pt x="1224008" y="43543"/>
                    </a:cubicBezTo>
                    <a:cubicBezTo>
                      <a:pt x="1272142" y="50419"/>
                      <a:pt x="1320770" y="53219"/>
                      <a:pt x="1369151" y="58057"/>
                    </a:cubicBezTo>
                    <a:cubicBezTo>
                      <a:pt x="1462048" y="76636"/>
                      <a:pt x="1497761" y="64620"/>
                      <a:pt x="1557837" y="116114"/>
                    </a:cubicBezTo>
                    <a:cubicBezTo>
                      <a:pt x="1578617" y="133925"/>
                      <a:pt x="1596542" y="154819"/>
                      <a:pt x="1615894" y="174171"/>
                    </a:cubicBezTo>
                    <a:cubicBezTo>
                      <a:pt x="1676825" y="296035"/>
                      <a:pt x="1665013" y="248269"/>
                      <a:pt x="1630408" y="478971"/>
                    </a:cubicBezTo>
                    <a:cubicBezTo>
                      <a:pt x="1627820" y="496222"/>
                      <a:pt x="1615001" y="511617"/>
                      <a:pt x="1601380" y="522514"/>
                    </a:cubicBezTo>
                    <a:cubicBezTo>
                      <a:pt x="1589433" y="532071"/>
                      <a:pt x="1572351" y="532190"/>
                      <a:pt x="1557837" y="537028"/>
                    </a:cubicBezTo>
                    <a:cubicBezTo>
                      <a:pt x="1525738" y="569127"/>
                      <a:pt x="1511165" y="589393"/>
                      <a:pt x="1470751" y="609600"/>
                    </a:cubicBezTo>
                    <a:cubicBezTo>
                      <a:pt x="1457067" y="616442"/>
                      <a:pt x="1441722" y="619276"/>
                      <a:pt x="1427208" y="624114"/>
                    </a:cubicBezTo>
                    <a:cubicBezTo>
                      <a:pt x="1398179" y="643466"/>
                      <a:pt x="1374333" y="675329"/>
                      <a:pt x="1340122" y="682171"/>
                    </a:cubicBezTo>
                    <a:cubicBezTo>
                      <a:pt x="1290225" y="692150"/>
                      <a:pt x="1257332" y="697532"/>
                      <a:pt x="1209494" y="711200"/>
                    </a:cubicBezTo>
                    <a:cubicBezTo>
                      <a:pt x="1194783" y="715403"/>
                      <a:pt x="1180794" y="722003"/>
                      <a:pt x="1165951" y="725714"/>
                    </a:cubicBezTo>
                    <a:cubicBezTo>
                      <a:pt x="1109359" y="739862"/>
                      <a:pt x="1049122" y="746551"/>
                      <a:pt x="991780" y="754743"/>
                    </a:cubicBezTo>
                    <a:cubicBezTo>
                      <a:pt x="845416" y="803530"/>
                      <a:pt x="1072467" y="729085"/>
                      <a:pt x="890180" y="783771"/>
                    </a:cubicBezTo>
                    <a:cubicBezTo>
                      <a:pt x="860872" y="792564"/>
                      <a:pt x="832123" y="803124"/>
                      <a:pt x="803094" y="812800"/>
                    </a:cubicBezTo>
                    <a:lnTo>
                      <a:pt x="759551" y="827314"/>
                    </a:lnTo>
                    <a:cubicBezTo>
                      <a:pt x="759546" y="827316"/>
                      <a:pt x="672469" y="856340"/>
                      <a:pt x="672465" y="856343"/>
                    </a:cubicBezTo>
                    <a:cubicBezTo>
                      <a:pt x="657951" y="866019"/>
                      <a:pt x="644862" y="878286"/>
                      <a:pt x="628922" y="885371"/>
                    </a:cubicBezTo>
                    <a:cubicBezTo>
                      <a:pt x="600961" y="897798"/>
                      <a:pt x="541837" y="914400"/>
                      <a:pt x="541837" y="914400"/>
                    </a:cubicBezTo>
                    <a:cubicBezTo>
                      <a:pt x="509740" y="946497"/>
                      <a:pt x="489471" y="961073"/>
                      <a:pt x="469265" y="1001485"/>
                    </a:cubicBezTo>
                    <a:cubicBezTo>
                      <a:pt x="462423" y="1015169"/>
                      <a:pt x="464308" y="1033081"/>
                      <a:pt x="454751" y="1045028"/>
                    </a:cubicBezTo>
                    <a:cubicBezTo>
                      <a:pt x="443854" y="1058650"/>
                      <a:pt x="423543" y="1061722"/>
                      <a:pt x="411208" y="1074057"/>
                    </a:cubicBezTo>
                    <a:cubicBezTo>
                      <a:pt x="394103" y="1091162"/>
                      <a:pt x="381725" y="1112429"/>
                      <a:pt x="367665" y="1132114"/>
                    </a:cubicBezTo>
                    <a:cubicBezTo>
                      <a:pt x="357526" y="1146309"/>
                      <a:pt x="350972" y="1163322"/>
                      <a:pt x="338637" y="1175657"/>
                    </a:cubicBezTo>
                    <a:cubicBezTo>
                      <a:pt x="297045" y="1217249"/>
                      <a:pt x="298766" y="1195592"/>
                      <a:pt x="251551" y="1219200"/>
                    </a:cubicBezTo>
                    <a:cubicBezTo>
                      <a:pt x="151890" y="1269031"/>
                      <a:pt x="275448" y="1234739"/>
                      <a:pt x="135437" y="1262743"/>
                    </a:cubicBezTo>
                    <a:cubicBezTo>
                      <a:pt x="0" y="1247694"/>
                      <a:pt x="4808" y="1292039"/>
                      <a:pt x="4808" y="1233714"/>
                    </a:cubicBezTo>
                  </a:path>
                </a:pathLst>
              </a:cu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itchFamily="18" charset="0"/>
                  <a:cs typeface="Times New Roman" pitchFamily="18" charset="0"/>
                </a:endParaRPr>
              </a:p>
            </p:txBody>
          </p:sp>
          <p:sp>
            <p:nvSpPr>
              <p:cNvPr id="10" name="Freeform 9"/>
              <p:cNvSpPr/>
              <p:nvPr/>
            </p:nvSpPr>
            <p:spPr>
              <a:xfrm>
                <a:off x="1291771" y="4992914"/>
                <a:ext cx="3497943" cy="1524000"/>
              </a:xfrm>
              <a:custGeom>
                <a:avLst/>
                <a:gdLst>
                  <a:gd name="connsiteX0" fmla="*/ 0 w 3497943"/>
                  <a:gd name="connsiteY0" fmla="*/ 1524000 h 1524000"/>
                  <a:gd name="connsiteX1" fmla="*/ 43543 w 3497943"/>
                  <a:gd name="connsiteY1" fmla="*/ 1465943 h 1524000"/>
                  <a:gd name="connsiteX2" fmla="*/ 101600 w 3497943"/>
                  <a:gd name="connsiteY2" fmla="*/ 1451429 h 1524000"/>
                  <a:gd name="connsiteX3" fmla="*/ 159658 w 3497943"/>
                  <a:gd name="connsiteY3" fmla="*/ 1364343 h 1524000"/>
                  <a:gd name="connsiteX4" fmla="*/ 203200 w 3497943"/>
                  <a:gd name="connsiteY4" fmla="*/ 1335315 h 1524000"/>
                  <a:gd name="connsiteX5" fmla="*/ 246743 w 3497943"/>
                  <a:gd name="connsiteY5" fmla="*/ 1291772 h 1524000"/>
                  <a:gd name="connsiteX6" fmla="*/ 391886 w 3497943"/>
                  <a:gd name="connsiteY6" fmla="*/ 1233715 h 1524000"/>
                  <a:gd name="connsiteX7" fmla="*/ 435429 w 3497943"/>
                  <a:gd name="connsiteY7" fmla="*/ 1219200 h 1524000"/>
                  <a:gd name="connsiteX8" fmla="*/ 566058 w 3497943"/>
                  <a:gd name="connsiteY8" fmla="*/ 1190172 h 1524000"/>
                  <a:gd name="connsiteX9" fmla="*/ 928915 w 3497943"/>
                  <a:gd name="connsiteY9" fmla="*/ 1161143 h 1524000"/>
                  <a:gd name="connsiteX10" fmla="*/ 1277258 w 3497943"/>
                  <a:gd name="connsiteY10" fmla="*/ 1190172 h 1524000"/>
                  <a:gd name="connsiteX11" fmla="*/ 1320800 w 3497943"/>
                  <a:gd name="connsiteY11" fmla="*/ 1204686 h 1524000"/>
                  <a:gd name="connsiteX12" fmla="*/ 1422400 w 3497943"/>
                  <a:gd name="connsiteY12" fmla="*/ 1219200 h 1524000"/>
                  <a:gd name="connsiteX13" fmla="*/ 1465943 w 3497943"/>
                  <a:gd name="connsiteY13" fmla="*/ 1233715 h 1524000"/>
                  <a:gd name="connsiteX14" fmla="*/ 1640115 w 3497943"/>
                  <a:gd name="connsiteY14" fmla="*/ 1262743 h 1524000"/>
                  <a:gd name="connsiteX15" fmla="*/ 1785258 w 3497943"/>
                  <a:gd name="connsiteY15" fmla="*/ 1306286 h 1524000"/>
                  <a:gd name="connsiteX16" fmla="*/ 1886858 w 3497943"/>
                  <a:gd name="connsiteY16" fmla="*/ 1335315 h 1524000"/>
                  <a:gd name="connsiteX17" fmla="*/ 2133600 w 3497943"/>
                  <a:gd name="connsiteY17" fmla="*/ 1320800 h 1524000"/>
                  <a:gd name="connsiteX18" fmla="*/ 2380343 w 3497943"/>
                  <a:gd name="connsiteY18" fmla="*/ 1291772 h 1524000"/>
                  <a:gd name="connsiteX19" fmla="*/ 2641600 w 3497943"/>
                  <a:gd name="connsiteY19" fmla="*/ 1262743 h 1524000"/>
                  <a:gd name="connsiteX20" fmla="*/ 2757715 w 3497943"/>
                  <a:gd name="connsiteY20" fmla="*/ 1233715 h 1524000"/>
                  <a:gd name="connsiteX21" fmla="*/ 2844800 w 3497943"/>
                  <a:gd name="connsiteY21" fmla="*/ 1204686 h 1524000"/>
                  <a:gd name="connsiteX22" fmla="*/ 2946400 w 3497943"/>
                  <a:gd name="connsiteY22" fmla="*/ 1161143 h 1524000"/>
                  <a:gd name="connsiteX23" fmla="*/ 2989943 w 3497943"/>
                  <a:gd name="connsiteY23" fmla="*/ 1132115 h 1524000"/>
                  <a:gd name="connsiteX24" fmla="*/ 3033486 w 3497943"/>
                  <a:gd name="connsiteY24" fmla="*/ 1117600 h 1524000"/>
                  <a:gd name="connsiteX25" fmla="*/ 3120572 w 3497943"/>
                  <a:gd name="connsiteY25" fmla="*/ 1074057 h 1524000"/>
                  <a:gd name="connsiteX26" fmla="*/ 3164115 w 3497943"/>
                  <a:gd name="connsiteY26" fmla="*/ 1030515 h 1524000"/>
                  <a:gd name="connsiteX27" fmla="*/ 3207658 w 3497943"/>
                  <a:gd name="connsiteY27" fmla="*/ 1016000 h 1524000"/>
                  <a:gd name="connsiteX28" fmla="*/ 3309258 w 3497943"/>
                  <a:gd name="connsiteY28" fmla="*/ 972457 h 1524000"/>
                  <a:gd name="connsiteX29" fmla="*/ 3352800 w 3497943"/>
                  <a:gd name="connsiteY29" fmla="*/ 928915 h 1524000"/>
                  <a:gd name="connsiteX30" fmla="*/ 3410858 w 3497943"/>
                  <a:gd name="connsiteY30" fmla="*/ 899886 h 1524000"/>
                  <a:gd name="connsiteX31" fmla="*/ 3425372 w 3497943"/>
                  <a:gd name="connsiteY31" fmla="*/ 856343 h 1524000"/>
                  <a:gd name="connsiteX32" fmla="*/ 3483429 w 3497943"/>
                  <a:gd name="connsiteY32" fmla="*/ 769257 h 1524000"/>
                  <a:gd name="connsiteX33" fmla="*/ 3497943 w 3497943"/>
                  <a:gd name="connsiteY33" fmla="*/ 725715 h 1524000"/>
                  <a:gd name="connsiteX34" fmla="*/ 3483429 w 3497943"/>
                  <a:gd name="connsiteY34" fmla="*/ 624115 h 1524000"/>
                  <a:gd name="connsiteX35" fmla="*/ 3410858 w 3497943"/>
                  <a:gd name="connsiteY35" fmla="*/ 566057 h 1524000"/>
                  <a:gd name="connsiteX36" fmla="*/ 3367315 w 3497943"/>
                  <a:gd name="connsiteY36" fmla="*/ 537029 h 1524000"/>
                  <a:gd name="connsiteX37" fmla="*/ 3280229 w 3497943"/>
                  <a:gd name="connsiteY37" fmla="*/ 508000 h 1524000"/>
                  <a:gd name="connsiteX38" fmla="*/ 3193143 w 3497943"/>
                  <a:gd name="connsiteY38" fmla="*/ 449943 h 1524000"/>
                  <a:gd name="connsiteX39" fmla="*/ 3149600 w 3497943"/>
                  <a:gd name="connsiteY39" fmla="*/ 420915 h 1524000"/>
                  <a:gd name="connsiteX40" fmla="*/ 3120572 w 3497943"/>
                  <a:gd name="connsiteY40" fmla="*/ 377372 h 1524000"/>
                  <a:gd name="connsiteX41" fmla="*/ 3048000 w 3497943"/>
                  <a:gd name="connsiteY41" fmla="*/ 290286 h 1524000"/>
                  <a:gd name="connsiteX42" fmla="*/ 3033486 w 3497943"/>
                  <a:gd name="connsiteY42" fmla="*/ 246743 h 1524000"/>
                  <a:gd name="connsiteX43" fmla="*/ 3077029 w 3497943"/>
                  <a:gd name="connsiteY43" fmla="*/ 116115 h 1524000"/>
                  <a:gd name="connsiteX44" fmla="*/ 3120572 w 3497943"/>
                  <a:gd name="connsiteY44" fmla="*/ 72572 h 1524000"/>
                  <a:gd name="connsiteX45" fmla="*/ 3280229 w 3497943"/>
                  <a:gd name="connsiteY45" fmla="*/ 58057 h 1524000"/>
                  <a:gd name="connsiteX46" fmla="*/ 3410858 w 3497943"/>
                  <a:gd name="connsiteY46" fmla="*/ 14515 h 1524000"/>
                  <a:gd name="connsiteX47" fmla="*/ 3454400 w 3497943"/>
                  <a:gd name="connsiteY47"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97943" h="1524000">
                    <a:moveTo>
                      <a:pt x="0" y="1524000"/>
                    </a:moveTo>
                    <a:cubicBezTo>
                      <a:pt x="14514" y="1504648"/>
                      <a:pt x="23858" y="1480003"/>
                      <a:pt x="43543" y="1465943"/>
                    </a:cubicBezTo>
                    <a:cubicBezTo>
                      <a:pt x="59775" y="1454349"/>
                      <a:pt x="86588" y="1464565"/>
                      <a:pt x="101600" y="1451429"/>
                    </a:cubicBezTo>
                    <a:cubicBezTo>
                      <a:pt x="127856" y="1428455"/>
                      <a:pt x="130629" y="1383696"/>
                      <a:pt x="159658" y="1364343"/>
                    </a:cubicBezTo>
                    <a:cubicBezTo>
                      <a:pt x="174172" y="1354667"/>
                      <a:pt x="189799" y="1346482"/>
                      <a:pt x="203200" y="1335315"/>
                    </a:cubicBezTo>
                    <a:cubicBezTo>
                      <a:pt x="218969" y="1322174"/>
                      <a:pt x="230040" y="1303703"/>
                      <a:pt x="246743" y="1291772"/>
                    </a:cubicBezTo>
                    <a:cubicBezTo>
                      <a:pt x="284119" y="1265074"/>
                      <a:pt x="352225" y="1246935"/>
                      <a:pt x="391886" y="1233715"/>
                    </a:cubicBezTo>
                    <a:cubicBezTo>
                      <a:pt x="406400" y="1228877"/>
                      <a:pt x="420586" y="1222911"/>
                      <a:pt x="435429" y="1219200"/>
                    </a:cubicBezTo>
                    <a:cubicBezTo>
                      <a:pt x="481663" y="1207642"/>
                      <a:pt x="518145" y="1197543"/>
                      <a:pt x="566058" y="1190172"/>
                    </a:cubicBezTo>
                    <a:cubicBezTo>
                      <a:pt x="703870" y="1168970"/>
                      <a:pt x="770085" y="1170486"/>
                      <a:pt x="928915" y="1161143"/>
                    </a:cubicBezTo>
                    <a:cubicBezTo>
                      <a:pt x="986543" y="1165259"/>
                      <a:pt x="1203506" y="1178825"/>
                      <a:pt x="1277258" y="1190172"/>
                    </a:cubicBezTo>
                    <a:cubicBezTo>
                      <a:pt x="1292379" y="1192498"/>
                      <a:pt x="1305798" y="1201686"/>
                      <a:pt x="1320800" y="1204686"/>
                    </a:cubicBezTo>
                    <a:cubicBezTo>
                      <a:pt x="1354346" y="1211395"/>
                      <a:pt x="1388533" y="1214362"/>
                      <a:pt x="1422400" y="1219200"/>
                    </a:cubicBezTo>
                    <a:cubicBezTo>
                      <a:pt x="1436914" y="1224038"/>
                      <a:pt x="1451100" y="1230004"/>
                      <a:pt x="1465943" y="1233715"/>
                    </a:cubicBezTo>
                    <a:cubicBezTo>
                      <a:pt x="1546160" y="1253769"/>
                      <a:pt x="1550012" y="1246361"/>
                      <a:pt x="1640115" y="1262743"/>
                    </a:cubicBezTo>
                    <a:cubicBezTo>
                      <a:pt x="1724592" y="1278102"/>
                      <a:pt x="1684257" y="1281036"/>
                      <a:pt x="1785258" y="1306286"/>
                    </a:cubicBezTo>
                    <a:cubicBezTo>
                      <a:pt x="1858158" y="1324511"/>
                      <a:pt x="1824391" y="1314492"/>
                      <a:pt x="1886858" y="1335315"/>
                    </a:cubicBezTo>
                    <a:cubicBezTo>
                      <a:pt x="1969105" y="1330477"/>
                      <a:pt x="2051529" y="1328042"/>
                      <a:pt x="2133600" y="1320800"/>
                    </a:cubicBezTo>
                    <a:cubicBezTo>
                      <a:pt x="2216094" y="1313521"/>
                      <a:pt x="2298035" y="1300917"/>
                      <a:pt x="2380343" y="1291772"/>
                    </a:cubicBezTo>
                    <a:cubicBezTo>
                      <a:pt x="2711428" y="1254985"/>
                      <a:pt x="2359208" y="1298041"/>
                      <a:pt x="2641600" y="1262743"/>
                    </a:cubicBezTo>
                    <a:cubicBezTo>
                      <a:pt x="2773735" y="1218699"/>
                      <a:pt x="2565027" y="1286267"/>
                      <a:pt x="2757715" y="1233715"/>
                    </a:cubicBezTo>
                    <a:cubicBezTo>
                      <a:pt x="2787235" y="1225664"/>
                      <a:pt x="2844800" y="1204686"/>
                      <a:pt x="2844800" y="1204686"/>
                    </a:cubicBezTo>
                    <a:cubicBezTo>
                      <a:pt x="2954113" y="1131810"/>
                      <a:pt x="2815190" y="1217375"/>
                      <a:pt x="2946400" y="1161143"/>
                    </a:cubicBezTo>
                    <a:cubicBezTo>
                      <a:pt x="2962434" y="1154272"/>
                      <a:pt x="2974341" y="1139916"/>
                      <a:pt x="2989943" y="1132115"/>
                    </a:cubicBezTo>
                    <a:cubicBezTo>
                      <a:pt x="3003627" y="1125273"/>
                      <a:pt x="3019802" y="1124442"/>
                      <a:pt x="3033486" y="1117600"/>
                    </a:cubicBezTo>
                    <a:cubicBezTo>
                      <a:pt x="3146032" y="1061327"/>
                      <a:pt x="3011125" y="1110541"/>
                      <a:pt x="3120572" y="1074057"/>
                    </a:cubicBezTo>
                    <a:cubicBezTo>
                      <a:pt x="3135086" y="1059543"/>
                      <a:pt x="3147036" y="1041901"/>
                      <a:pt x="3164115" y="1030515"/>
                    </a:cubicBezTo>
                    <a:cubicBezTo>
                      <a:pt x="3176845" y="1022028"/>
                      <a:pt x="3193974" y="1022842"/>
                      <a:pt x="3207658" y="1016000"/>
                    </a:cubicBezTo>
                    <a:cubicBezTo>
                      <a:pt x="3307890" y="965883"/>
                      <a:pt x="3188428" y="1002666"/>
                      <a:pt x="3309258" y="972457"/>
                    </a:cubicBezTo>
                    <a:cubicBezTo>
                      <a:pt x="3323772" y="957943"/>
                      <a:pt x="3336097" y="940845"/>
                      <a:pt x="3352800" y="928915"/>
                    </a:cubicBezTo>
                    <a:cubicBezTo>
                      <a:pt x="3370407" y="916339"/>
                      <a:pt x="3395558" y="915186"/>
                      <a:pt x="3410858" y="899886"/>
                    </a:cubicBezTo>
                    <a:cubicBezTo>
                      <a:pt x="3421676" y="889068"/>
                      <a:pt x="3417942" y="869717"/>
                      <a:pt x="3425372" y="856343"/>
                    </a:cubicBezTo>
                    <a:cubicBezTo>
                      <a:pt x="3442315" y="825845"/>
                      <a:pt x="3483429" y="769257"/>
                      <a:pt x="3483429" y="769257"/>
                    </a:cubicBezTo>
                    <a:cubicBezTo>
                      <a:pt x="3488267" y="754743"/>
                      <a:pt x="3497943" y="741014"/>
                      <a:pt x="3497943" y="725715"/>
                    </a:cubicBezTo>
                    <a:cubicBezTo>
                      <a:pt x="3497943" y="691505"/>
                      <a:pt x="3493259" y="656883"/>
                      <a:pt x="3483429" y="624115"/>
                    </a:cubicBezTo>
                    <a:cubicBezTo>
                      <a:pt x="3466159" y="566547"/>
                      <a:pt x="3453193" y="587225"/>
                      <a:pt x="3410858" y="566057"/>
                    </a:cubicBezTo>
                    <a:cubicBezTo>
                      <a:pt x="3395256" y="558256"/>
                      <a:pt x="3383255" y="544114"/>
                      <a:pt x="3367315" y="537029"/>
                    </a:cubicBezTo>
                    <a:cubicBezTo>
                      <a:pt x="3339353" y="524602"/>
                      <a:pt x="3305689" y="524973"/>
                      <a:pt x="3280229" y="508000"/>
                    </a:cubicBezTo>
                    <a:lnTo>
                      <a:pt x="3193143" y="449943"/>
                    </a:lnTo>
                    <a:lnTo>
                      <a:pt x="3149600" y="420915"/>
                    </a:lnTo>
                    <a:cubicBezTo>
                      <a:pt x="3139924" y="406401"/>
                      <a:pt x="3131739" y="390773"/>
                      <a:pt x="3120572" y="377372"/>
                    </a:cubicBezTo>
                    <a:cubicBezTo>
                      <a:pt x="3027437" y="265609"/>
                      <a:pt x="3120078" y="398402"/>
                      <a:pt x="3048000" y="290286"/>
                    </a:cubicBezTo>
                    <a:cubicBezTo>
                      <a:pt x="3043162" y="275772"/>
                      <a:pt x="3033486" y="262042"/>
                      <a:pt x="3033486" y="246743"/>
                    </a:cubicBezTo>
                    <a:cubicBezTo>
                      <a:pt x="3033486" y="186260"/>
                      <a:pt x="3041978" y="158175"/>
                      <a:pt x="3077029" y="116115"/>
                    </a:cubicBezTo>
                    <a:cubicBezTo>
                      <a:pt x="3090170" y="100346"/>
                      <a:pt x="3100835" y="78211"/>
                      <a:pt x="3120572" y="72572"/>
                    </a:cubicBezTo>
                    <a:cubicBezTo>
                      <a:pt x="3171954" y="57891"/>
                      <a:pt x="3227010" y="62895"/>
                      <a:pt x="3280229" y="58057"/>
                    </a:cubicBezTo>
                    <a:lnTo>
                      <a:pt x="3410858" y="14515"/>
                    </a:lnTo>
                    <a:lnTo>
                      <a:pt x="3454400" y="0"/>
                    </a:lnTo>
                  </a:path>
                </a:pathLst>
              </a:cu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itchFamily="18" charset="0"/>
                  <a:cs typeface="Times New Roman" pitchFamily="18" charset="0"/>
                </a:endParaRPr>
              </a:p>
            </p:txBody>
          </p:sp>
          <p:sp>
            <p:nvSpPr>
              <p:cNvPr id="11" name="Freeform 10"/>
              <p:cNvSpPr/>
              <p:nvPr/>
            </p:nvSpPr>
            <p:spPr>
              <a:xfrm>
                <a:off x="2438400" y="4899709"/>
                <a:ext cx="1886857" cy="1254348"/>
              </a:xfrm>
              <a:custGeom>
                <a:avLst/>
                <a:gdLst>
                  <a:gd name="connsiteX0" fmla="*/ 1886857 w 1886857"/>
                  <a:gd name="connsiteY0" fmla="*/ 6120 h 1254348"/>
                  <a:gd name="connsiteX1" fmla="*/ 1828800 w 1886857"/>
                  <a:gd name="connsiteY1" fmla="*/ 35148 h 1254348"/>
                  <a:gd name="connsiteX2" fmla="*/ 1770743 w 1886857"/>
                  <a:gd name="connsiteY2" fmla="*/ 49662 h 1254348"/>
                  <a:gd name="connsiteX3" fmla="*/ 1756229 w 1886857"/>
                  <a:gd name="connsiteY3" fmla="*/ 93205 h 1254348"/>
                  <a:gd name="connsiteX4" fmla="*/ 1712686 w 1886857"/>
                  <a:gd name="connsiteY4" fmla="*/ 122234 h 1254348"/>
                  <a:gd name="connsiteX5" fmla="*/ 1654629 w 1886857"/>
                  <a:gd name="connsiteY5" fmla="*/ 151262 h 1254348"/>
                  <a:gd name="connsiteX6" fmla="*/ 1611086 w 1886857"/>
                  <a:gd name="connsiteY6" fmla="*/ 165777 h 1254348"/>
                  <a:gd name="connsiteX7" fmla="*/ 1567543 w 1886857"/>
                  <a:gd name="connsiteY7" fmla="*/ 194805 h 1254348"/>
                  <a:gd name="connsiteX8" fmla="*/ 1524000 w 1886857"/>
                  <a:gd name="connsiteY8" fmla="*/ 209320 h 1254348"/>
                  <a:gd name="connsiteX9" fmla="*/ 1422400 w 1886857"/>
                  <a:gd name="connsiteY9" fmla="*/ 252862 h 1254348"/>
                  <a:gd name="connsiteX10" fmla="*/ 1378857 w 1886857"/>
                  <a:gd name="connsiteY10" fmla="*/ 281891 h 1254348"/>
                  <a:gd name="connsiteX11" fmla="*/ 1277257 w 1886857"/>
                  <a:gd name="connsiteY11" fmla="*/ 325434 h 1254348"/>
                  <a:gd name="connsiteX12" fmla="*/ 1204686 w 1886857"/>
                  <a:gd name="connsiteY12" fmla="*/ 412520 h 1254348"/>
                  <a:gd name="connsiteX13" fmla="*/ 1161143 w 1886857"/>
                  <a:gd name="connsiteY13" fmla="*/ 456062 h 1254348"/>
                  <a:gd name="connsiteX14" fmla="*/ 1117600 w 1886857"/>
                  <a:gd name="connsiteY14" fmla="*/ 586691 h 1254348"/>
                  <a:gd name="connsiteX15" fmla="*/ 1103086 w 1886857"/>
                  <a:gd name="connsiteY15" fmla="*/ 630234 h 1254348"/>
                  <a:gd name="connsiteX16" fmla="*/ 1074057 w 1886857"/>
                  <a:gd name="connsiteY16" fmla="*/ 760862 h 1254348"/>
                  <a:gd name="connsiteX17" fmla="*/ 1045029 w 1886857"/>
                  <a:gd name="connsiteY17" fmla="*/ 949548 h 1254348"/>
                  <a:gd name="connsiteX18" fmla="*/ 1030514 w 1886857"/>
                  <a:gd name="connsiteY18" fmla="*/ 1007605 h 1254348"/>
                  <a:gd name="connsiteX19" fmla="*/ 928914 w 1886857"/>
                  <a:gd name="connsiteY19" fmla="*/ 1138234 h 1254348"/>
                  <a:gd name="connsiteX20" fmla="*/ 885371 w 1886857"/>
                  <a:gd name="connsiteY20" fmla="*/ 1167262 h 1254348"/>
                  <a:gd name="connsiteX21" fmla="*/ 870857 w 1886857"/>
                  <a:gd name="connsiteY21" fmla="*/ 1210805 h 1254348"/>
                  <a:gd name="connsiteX22" fmla="*/ 783771 w 1886857"/>
                  <a:gd name="connsiteY22" fmla="*/ 1254348 h 1254348"/>
                  <a:gd name="connsiteX23" fmla="*/ 551543 w 1886857"/>
                  <a:gd name="connsiteY23" fmla="*/ 1239834 h 1254348"/>
                  <a:gd name="connsiteX24" fmla="*/ 508000 w 1886857"/>
                  <a:gd name="connsiteY24" fmla="*/ 1225320 h 1254348"/>
                  <a:gd name="connsiteX25" fmla="*/ 420914 w 1886857"/>
                  <a:gd name="connsiteY25" fmla="*/ 1138234 h 1254348"/>
                  <a:gd name="connsiteX26" fmla="*/ 391886 w 1886857"/>
                  <a:gd name="connsiteY26" fmla="*/ 1094691 h 1254348"/>
                  <a:gd name="connsiteX27" fmla="*/ 377371 w 1886857"/>
                  <a:gd name="connsiteY27" fmla="*/ 1036634 h 1254348"/>
                  <a:gd name="connsiteX28" fmla="*/ 348343 w 1886857"/>
                  <a:gd name="connsiteY28" fmla="*/ 862462 h 1254348"/>
                  <a:gd name="connsiteX29" fmla="*/ 377371 w 1886857"/>
                  <a:gd name="connsiteY29" fmla="*/ 630234 h 1254348"/>
                  <a:gd name="connsiteX30" fmla="*/ 406400 w 1886857"/>
                  <a:gd name="connsiteY30" fmla="*/ 543148 h 1254348"/>
                  <a:gd name="connsiteX31" fmla="*/ 420914 w 1886857"/>
                  <a:gd name="connsiteY31" fmla="*/ 499605 h 1254348"/>
                  <a:gd name="connsiteX32" fmla="*/ 435429 w 1886857"/>
                  <a:gd name="connsiteY32" fmla="*/ 441548 h 1254348"/>
                  <a:gd name="connsiteX33" fmla="*/ 420914 w 1886857"/>
                  <a:gd name="connsiteY33" fmla="*/ 209320 h 1254348"/>
                  <a:gd name="connsiteX34" fmla="*/ 377371 w 1886857"/>
                  <a:gd name="connsiteY34" fmla="*/ 180291 h 1254348"/>
                  <a:gd name="connsiteX35" fmla="*/ 304800 w 1886857"/>
                  <a:gd name="connsiteY35" fmla="*/ 93205 h 1254348"/>
                  <a:gd name="connsiteX36" fmla="*/ 261257 w 1886857"/>
                  <a:gd name="connsiteY36" fmla="*/ 64177 h 1254348"/>
                  <a:gd name="connsiteX37" fmla="*/ 217714 w 1886857"/>
                  <a:gd name="connsiteY37" fmla="*/ 49662 h 1254348"/>
                  <a:gd name="connsiteX38" fmla="*/ 101600 w 1886857"/>
                  <a:gd name="connsiteY38" fmla="*/ 20634 h 1254348"/>
                  <a:gd name="connsiteX39" fmla="*/ 0 w 1886857"/>
                  <a:gd name="connsiteY39" fmla="*/ 6120 h 125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86857" h="1254348">
                    <a:moveTo>
                      <a:pt x="1886857" y="6120"/>
                    </a:moveTo>
                    <a:cubicBezTo>
                      <a:pt x="1867505" y="15796"/>
                      <a:pt x="1849059" y="27551"/>
                      <a:pt x="1828800" y="35148"/>
                    </a:cubicBezTo>
                    <a:cubicBezTo>
                      <a:pt x="1810122" y="42152"/>
                      <a:pt x="1786320" y="37201"/>
                      <a:pt x="1770743" y="49662"/>
                    </a:cubicBezTo>
                    <a:cubicBezTo>
                      <a:pt x="1758796" y="59219"/>
                      <a:pt x="1765786" y="81258"/>
                      <a:pt x="1756229" y="93205"/>
                    </a:cubicBezTo>
                    <a:cubicBezTo>
                      <a:pt x="1745332" y="106827"/>
                      <a:pt x="1727832" y="113579"/>
                      <a:pt x="1712686" y="122234"/>
                    </a:cubicBezTo>
                    <a:cubicBezTo>
                      <a:pt x="1693900" y="132969"/>
                      <a:pt x="1674516" y="142739"/>
                      <a:pt x="1654629" y="151262"/>
                    </a:cubicBezTo>
                    <a:cubicBezTo>
                      <a:pt x="1640567" y="157289"/>
                      <a:pt x="1624770" y="158935"/>
                      <a:pt x="1611086" y="165777"/>
                    </a:cubicBezTo>
                    <a:cubicBezTo>
                      <a:pt x="1595484" y="173578"/>
                      <a:pt x="1583145" y="187004"/>
                      <a:pt x="1567543" y="194805"/>
                    </a:cubicBezTo>
                    <a:cubicBezTo>
                      <a:pt x="1553859" y="201647"/>
                      <a:pt x="1537684" y="202478"/>
                      <a:pt x="1524000" y="209320"/>
                    </a:cubicBezTo>
                    <a:cubicBezTo>
                      <a:pt x="1423770" y="259435"/>
                      <a:pt x="1543224" y="222656"/>
                      <a:pt x="1422400" y="252862"/>
                    </a:cubicBezTo>
                    <a:cubicBezTo>
                      <a:pt x="1407886" y="262538"/>
                      <a:pt x="1394891" y="275019"/>
                      <a:pt x="1378857" y="281891"/>
                    </a:cubicBezTo>
                    <a:cubicBezTo>
                      <a:pt x="1299114" y="316067"/>
                      <a:pt x="1341563" y="271846"/>
                      <a:pt x="1277257" y="325434"/>
                    </a:cubicBezTo>
                    <a:cubicBezTo>
                      <a:pt x="1207864" y="383262"/>
                      <a:pt x="1256586" y="350241"/>
                      <a:pt x="1204686" y="412520"/>
                    </a:cubicBezTo>
                    <a:cubicBezTo>
                      <a:pt x="1191545" y="428289"/>
                      <a:pt x="1175657" y="441548"/>
                      <a:pt x="1161143" y="456062"/>
                    </a:cubicBezTo>
                    <a:lnTo>
                      <a:pt x="1117600" y="586691"/>
                    </a:lnTo>
                    <a:cubicBezTo>
                      <a:pt x="1112762" y="601205"/>
                      <a:pt x="1106087" y="615232"/>
                      <a:pt x="1103086" y="630234"/>
                    </a:cubicBezTo>
                    <a:cubicBezTo>
                      <a:pt x="1059289" y="849207"/>
                      <a:pt x="1115068" y="576307"/>
                      <a:pt x="1074057" y="760862"/>
                    </a:cubicBezTo>
                    <a:cubicBezTo>
                      <a:pt x="1044459" y="894055"/>
                      <a:pt x="1074357" y="773582"/>
                      <a:pt x="1045029" y="949548"/>
                    </a:cubicBezTo>
                    <a:cubicBezTo>
                      <a:pt x="1041750" y="969225"/>
                      <a:pt x="1039435" y="989763"/>
                      <a:pt x="1030514" y="1007605"/>
                    </a:cubicBezTo>
                    <a:cubicBezTo>
                      <a:pt x="1007395" y="1053843"/>
                      <a:pt x="969872" y="1104103"/>
                      <a:pt x="928914" y="1138234"/>
                    </a:cubicBezTo>
                    <a:cubicBezTo>
                      <a:pt x="915513" y="1149401"/>
                      <a:pt x="899885" y="1157586"/>
                      <a:pt x="885371" y="1167262"/>
                    </a:cubicBezTo>
                    <a:cubicBezTo>
                      <a:pt x="880533" y="1181776"/>
                      <a:pt x="880414" y="1198858"/>
                      <a:pt x="870857" y="1210805"/>
                    </a:cubicBezTo>
                    <a:cubicBezTo>
                      <a:pt x="850394" y="1236384"/>
                      <a:pt x="812456" y="1244787"/>
                      <a:pt x="783771" y="1254348"/>
                    </a:cubicBezTo>
                    <a:cubicBezTo>
                      <a:pt x="706362" y="1249510"/>
                      <a:pt x="628677" y="1247953"/>
                      <a:pt x="551543" y="1239834"/>
                    </a:cubicBezTo>
                    <a:cubicBezTo>
                      <a:pt x="536328" y="1238232"/>
                      <a:pt x="520077" y="1234713"/>
                      <a:pt x="508000" y="1225320"/>
                    </a:cubicBezTo>
                    <a:cubicBezTo>
                      <a:pt x="475595" y="1200116"/>
                      <a:pt x="443686" y="1172392"/>
                      <a:pt x="420914" y="1138234"/>
                    </a:cubicBezTo>
                    <a:lnTo>
                      <a:pt x="391886" y="1094691"/>
                    </a:lnTo>
                    <a:cubicBezTo>
                      <a:pt x="387048" y="1075339"/>
                      <a:pt x="381047" y="1056240"/>
                      <a:pt x="377371" y="1036634"/>
                    </a:cubicBezTo>
                    <a:cubicBezTo>
                      <a:pt x="366524" y="978784"/>
                      <a:pt x="348343" y="862462"/>
                      <a:pt x="348343" y="862462"/>
                    </a:cubicBezTo>
                    <a:cubicBezTo>
                      <a:pt x="353389" y="811997"/>
                      <a:pt x="362367" y="690252"/>
                      <a:pt x="377371" y="630234"/>
                    </a:cubicBezTo>
                    <a:cubicBezTo>
                      <a:pt x="384792" y="600549"/>
                      <a:pt x="396724" y="572177"/>
                      <a:pt x="406400" y="543148"/>
                    </a:cubicBezTo>
                    <a:cubicBezTo>
                      <a:pt x="411238" y="528634"/>
                      <a:pt x="417203" y="514448"/>
                      <a:pt x="420914" y="499605"/>
                    </a:cubicBezTo>
                    <a:lnTo>
                      <a:pt x="435429" y="441548"/>
                    </a:lnTo>
                    <a:cubicBezTo>
                      <a:pt x="430591" y="364139"/>
                      <a:pt x="437739" y="285033"/>
                      <a:pt x="420914" y="209320"/>
                    </a:cubicBezTo>
                    <a:cubicBezTo>
                      <a:pt x="417130" y="192291"/>
                      <a:pt x="389706" y="192626"/>
                      <a:pt x="377371" y="180291"/>
                    </a:cubicBezTo>
                    <a:cubicBezTo>
                      <a:pt x="263209" y="66127"/>
                      <a:pt x="447458" y="212085"/>
                      <a:pt x="304800" y="93205"/>
                    </a:cubicBezTo>
                    <a:cubicBezTo>
                      <a:pt x="291399" y="82038"/>
                      <a:pt x="276859" y="71978"/>
                      <a:pt x="261257" y="64177"/>
                    </a:cubicBezTo>
                    <a:cubicBezTo>
                      <a:pt x="247573" y="57335"/>
                      <a:pt x="232474" y="53688"/>
                      <a:pt x="217714" y="49662"/>
                    </a:cubicBezTo>
                    <a:cubicBezTo>
                      <a:pt x="179224" y="39165"/>
                      <a:pt x="139449" y="33250"/>
                      <a:pt x="101600" y="20634"/>
                    </a:cubicBezTo>
                    <a:cubicBezTo>
                      <a:pt x="39698" y="0"/>
                      <a:pt x="73356" y="6120"/>
                      <a:pt x="0" y="6120"/>
                    </a:cubicBezTo>
                  </a:path>
                </a:pathLst>
              </a:cu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itchFamily="18" charset="0"/>
                  <a:cs typeface="Times New Roman" pitchFamily="18" charset="0"/>
                </a:endParaRPr>
              </a:p>
            </p:txBody>
          </p:sp>
        </p:grpSp>
        <p:grpSp>
          <p:nvGrpSpPr>
            <p:cNvPr id="72" name="Group 71"/>
            <p:cNvGrpSpPr/>
            <p:nvPr/>
          </p:nvGrpSpPr>
          <p:grpSpPr>
            <a:xfrm>
              <a:off x="4833259" y="4822592"/>
              <a:ext cx="1596565" cy="808949"/>
              <a:chOff x="4833259" y="4822592"/>
              <a:chExt cx="1596565" cy="808949"/>
            </a:xfrm>
          </p:grpSpPr>
          <p:sp>
            <p:nvSpPr>
              <p:cNvPr id="63" name="Rectangle 62"/>
              <p:cNvSpPr/>
              <p:nvPr/>
            </p:nvSpPr>
            <p:spPr>
              <a:xfrm>
                <a:off x="5058216" y="4822592"/>
                <a:ext cx="1371608" cy="387798"/>
              </a:xfrm>
              <a:prstGeom prst="rect">
                <a:avLst/>
              </a:prstGeom>
            </p:spPr>
            <p:txBody>
              <a:bodyPr wrap="square">
                <a:spAutoFit/>
              </a:bodyPr>
              <a:lstStyle/>
              <a:p>
                <a:r>
                  <a:rPr lang="en-US" sz="1500" dirty="0">
                    <a:latin typeface="Times New Roman" pitchFamily="18" charset="0"/>
                    <a:cs typeface="Times New Roman" pitchFamily="18" charset="0"/>
                  </a:rPr>
                  <a:t>Trajectories</a:t>
                </a:r>
              </a:p>
            </p:txBody>
          </p:sp>
          <p:cxnSp>
            <p:nvCxnSpPr>
              <p:cNvPr id="64" name="Straight Connector 63"/>
              <p:cNvCxnSpPr/>
              <p:nvPr/>
            </p:nvCxnSpPr>
            <p:spPr>
              <a:xfrm rot="10800000" flipV="1">
                <a:off x="4833259" y="5297713"/>
                <a:ext cx="420912" cy="333828"/>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a:off x="4354286" y="1295400"/>
            <a:ext cx="4050460" cy="2273754"/>
            <a:chOff x="5225143" y="2392870"/>
            <a:chExt cx="4860552" cy="2728505"/>
          </a:xfrm>
        </p:grpSpPr>
        <p:grpSp>
          <p:nvGrpSpPr>
            <p:cNvPr id="52" name="Group 51"/>
            <p:cNvGrpSpPr/>
            <p:nvPr/>
          </p:nvGrpSpPr>
          <p:grpSpPr>
            <a:xfrm>
              <a:off x="5501663" y="2408639"/>
              <a:ext cx="4584032" cy="2712736"/>
              <a:chOff x="5501663" y="1849839"/>
              <a:chExt cx="4584032" cy="2712736"/>
            </a:xfrm>
          </p:grpSpPr>
          <p:pic>
            <p:nvPicPr>
              <p:cNvPr id="53" name="Picture 52" descr="userRel_3.bmp"/>
              <p:cNvPicPr/>
              <p:nvPr/>
            </p:nvPicPr>
            <p:blipFill>
              <a:blip r:embed="rId3" cstate="print"/>
              <a:stretch>
                <a:fillRect/>
              </a:stretch>
            </p:blipFill>
            <p:spPr>
              <a:xfrm>
                <a:off x="6782937" y="1849839"/>
                <a:ext cx="3302758" cy="2712736"/>
              </a:xfrm>
              <a:prstGeom prst="rect">
                <a:avLst/>
              </a:prstGeom>
              <a:ln w="1905">
                <a:solidFill>
                  <a:schemeClr val="tx1"/>
                </a:solidFill>
              </a:ln>
            </p:spPr>
          </p:pic>
          <p:sp>
            <p:nvSpPr>
              <p:cNvPr id="54" name="Right Arrow 53"/>
              <p:cNvSpPr/>
              <p:nvPr/>
            </p:nvSpPr>
            <p:spPr>
              <a:xfrm>
                <a:off x="5501663" y="3185021"/>
                <a:ext cx="938463" cy="348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grpSp>
        <p:sp>
          <p:nvSpPr>
            <p:cNvPr id="60" name="Rectangle 59"/>
            <p:cNvSpPr/>
            <p:nvPr/>
          </p:nvSpPr>
          <p:spPr>
            <a:xfrm>
              <a:off x="6691082" y="2392870"/>
              <a:ext cx="1625604" cy="387798"/>
            </a:xfrm>
            <a:prstGeom prst="rect">
              <a:avLst/>
            </a:prstGeom>
          </p:spPr>
          <p:txBody>
            <a:bodyPr wrap="square">
              <a:spAutoFit/>
            </a:bodyPr>
            <a:lstStyle/>
            <a:p>
              <a:pPr algn="ctr"/>
              <a:r>
                <a:rPr lang="en-US" sz="1500" dirty="0">
                  <a:latin typeface="Times New Roman" pitchFamily="18" charset="0"/>
                  <a:cs typeface="Times New Roman" pitchFamily="18" charset="0"/>
                </a:rPr>
                <a:t>User Graph</a:t>
              </a:r>
            </a:p>
          </p:txBody>
        </p:sp>
        <p:sp>
          <p:nvSpPr>
            <p:cNvPr id="65" name="Rectangle 64"/>
            <p:cNvSpPr/>
            <p:nvPr/>
          </p:nvSpPr>
          <p:spPr>
            <a:xfrm>
              <a:off x="5225143" y="2951667"/>
              <a:ext cx="1538510" cy="664798"/>
            </a:xfrm>
            <a:prstGeom prst="rect">
              <a:avLst/>
            </a:prstGeom>
          </p:spPr>
          <p:txBody>
            <a:bodyPr wrap="square">
              <a:spAutoFit/>
            </a:bodyPr>
            <a:lstStyle/>
            <a:p>
              <a:pPr algn="ctr"/>
              <a:r>
                <a:rPr lang="en-US" sz="1500" dirty="0">
                  <a:latin typeface="Times New Roman" pitchFamily="18" charset="0"/>
                  <a:cs typeface="Times New Roman" pitchFamily="18" charset="0"/>
                </a:rPr>
                <a:t>User Correlation</a:t>
              </a:r>
            </a:p>
          </p:txBody>
        </p:sp>
      </p:grpSp>
      <p:grpSp>
        <p:nvGrpSpPr>
          <p:cNvPr id="78" name="Group 77"/>
          <p:cNvGrpSpPr/>
          <p:nvPr/>
        </p:nvGrpSpPr>
        <p:grpSpPr>
          <a:xfrm>
            <a:off x="4475231" y="3741196"/>
            <a:ext cx="3952263" cy="2122518"/>
            <a:chOff x="5370277" y="5327824"/>
            <a:chExt cx="4742715" cy="2547021"/>
          </a:xfrm>
        </p:grpSpPr>
        <p:grpSp>
          <p:nvGrpSpPr>
            <p:cNvPr id="55" name="Group 54"/>
            <p:cNvGrpSpPr/>
            <p:nvPr/>
          </p:nvGrpSpPr>
          <p:grpSpPr>
            <a:xfrm>
              <a:off x="5571472" y="5327824"/>
              <a:ext cx="4541520" cy="2539189"/>
              <a:chOff x="5571472" y="4934124"/>
              <a:chExt cx="4541520" cy="2539189"/>
            </a:xfrm>
          </p:grpSpPr>
          <p:pic>
            <p:nvPicPr>
              <p:cNvPr id="56" name="Picture 2"/>
              <p:cNvPicPr>
                <a:picLocks noChangeAspect="1" noChangeArrowheads="1"/>
              </p:cNvPicPr>
              <p:nvPr/>
            </p:nvPicPr>
            <p:blipFill>
              <a:blip r:embed="rId4" cstate="print"/>
              <a:srcRect/>
              <a:stretch>
                <a:fillRect/>
              </a:stretch>
            </p:blipFill>
            <p:spPr bwMode="auto">
              <a:xfrm>
                <a:off x="6773784" y="4934124"/>
                <a:ext cx="3339208" cy="2539189"/>
              </a:xfrm>
              <a:prstGeom prst="rect">
                <a:avLst/>
              </a:prstGeom>
              <a:noFill/>
              <a:ln w="9525">
                <a:solidFill>
                  <a:schemeClr val="tx1"/>
                </a:solidFill>
                <a:miter lim="800000"/>
                <a:headEnd/>
                <a:tailEnd/>
              </a:ln>
              <a:effectLst/>
            </p:spPr>
          </p:pic>
          <p:sp>
            <p:nvSpPr>
              <p:cNvPr id="57" name="Right Arrow 56"/>
              <p:cNvSpPr/>
              <p:nvPr/>
            </p:nvSpPr>
            <p:spPr>
              <a:xfrm>
                <a:off x="5571472" y="5584326"/>
                <a:ext cx="938463" cy="348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grpSp>
        <p:sp>
          <p:nvSpPr>
            <p:cNvPr id="59" name="Rectangle 58"/>
            <p:cNvSpPr/>
            <p:nvPr/>
          </p:nvSpPr>
          <p:spPr>
            <a:xfrm>
              <a:off x="6807200" y="7487047"/>
              <a:ext cx="1785257" cy="387798"/>
            </a:xfrm>
            <a:prstGeom prst="rect">
              <a:avLst/>
            </a:prstGeom>
            <a:solidFill>
              <a:srgbClr val="FFFFFF">
                <a:alpha val="38039"/>
              </a:srgbClr>
            </a:solidFill>
          </p:spPr>
          <p:txBody>
            <a:bodyPr wrap="square">
              <a:spAutoFit/>
            </a:bodyPr>
            <a:lstStyle/>
            <a:p>
              <a:pPr algn="ctr"/>
              <a:r>
                <a:rPr lang="en-US" sz="1500" dirty="0">
                  <a:latin typeface="Times New Roman" pitchFamily="18" charset="0"/>
                  <a:cs typeface="Times New Roman" pitchFamily="18" charset="0"/>
                </a:rPr>
                <a:t>Location Graph</a:t>
              </a:r>
            </a:p>
          </p:txBody>
        </p:sp>
        <p:sp>
          <p:nvSpPr>
            <p:cNvPr id="66" name="Rectangle 65"/>
            <p:cNvSpPr/>
            <p:nvPr/>
          </p:nvSpPr>
          <p:spPr>
            <a:xfrm>
              <a:off x="5370277" y="6790697"/>
              <a:ext cx="1407885" cy="664797"/>
            </a:xfrm>
            <a:prstGeom prst="rect">
              <a:avLst/>
            </a:prstGeom>
          </p:spPr>
          <p:txBody>
            <a:bodyPr wrap="square">
              <a:spAutoFit/>
            </a:bodyPr>
            <a:lstStyle/>
            <a:p>
              <a:pPr algn="ctr"/>
              <a:r>
                <a:rPr lang="en-US" sz="1500" dirty="0">
                  <a:latin typeface="Times New Roman" pitchFamily="18" charset="0"/>
                  <a:cs typeface="Times New Roman" pitchFamily="18" charset="0"/>
                </a:rPr>
                <a:t>Location Correlation</a:t>
              </a:r>
            </a:p>
          </p:txBody>
        </p:sp>
      </p:grpSp>
      <p:grpSp>
        <p:nvGrpSpPr>
          <p:cNvPr id="75" name="Group 74"/>
          <p:cNvGrpSpPr/>
          <p:nvPr/>
        </p:nvGrpSpPr>
        <p:grpSpPr>
          <a:xfrm>
            <a:off x="890511" y="4960254"/>
            <a:ext cx="3487964" cy="839102"/>
            <a:chOff x="1068613" y="6790697"/>
            <a:chExt cx="4185557" cy="1006923"/>
          </a:xfrm>
        </p:grpSpPr>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497" y="6790697"/>
              <a:ext cx="38671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Rectangle 72"/>
            <p:cNvSpPr/>
            <p:nvPr/>
          </p:nvSpPr>
          <p:spPr>
            <a:xfrm>
              <a:off x="1068613" y="7409822"/>
              <a:ext cx="4185557" cy="387798"/>
            </a:xfrm>
            <a:prstGeom prst="rect">
              <a:avLst/>
            </a:prstGeom>
          </p:spPr>
          <p:txBody>
            <a:bodyPr wrap="square">
              <a:spAutoFit/>
            </a:bodyPr>
            <a:lstStyle/>
            <a:p>
              <a:pPr algn="ctr"/>
              <a:r>
                <a:rPr lang="en-US" sz="1500" dirty="0">
                  <a:latin typeface="Times New Roman" pitchFamily="18" charset="0"/>
                  <a:cs typeface="Times New Roman" pitchFamily="18" charset="0"/>
                </a:rPr>
                <a:t>Location-tagged user-generated content</a:t>
              </a:r>
            </a:p>
          </p:txBody>
        </p:sp>
      </p:grpSp>
      <p:grpSp>
        <p:nvGrpSpPr>
          <p:cNvPr id="18" name="Group 17"/>
          <p:cNvGrpSpPr/>
          <p:nvPr/>
        </p:nvGrpSpPr>
        <p:grpSpPr>
          <a:xfrm>
            <a:off x="945815" y="3500842"/>
            <a:ext cx="3169023" cy="1223210"/>
            <a:chOff x="1134978" y="4584017"/>
            <a:chExt cx="3802827" cy="1467852"/>
          </a:xfrm>
          <a:solidFill>
            <a:srgbClr val="FFFFCC"/>
          </a:solidFill>
        </p:grpSpPr>
        <p:sp>
          <p:nvSpPr>
            <p:cNvPr id="19" name="Oval 18"/>
            <p:cNvSpPr/>
            <p:nvPr/>
          </p:nvSpPr>
          <p:spPr>
            <a:xfrm>
              <a:off x="2490538" y="4716366"/>
              <a:ext cx="553452" cy="204537"/>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20" name="Oval 19"/>
            <p:cNvSpPr/>
            <p:nvPr/>
          </p:nvSpPr>
          <p:spPr>
            <a:xfrm>
              <a:off x="2005272" y="5157517"/>
              <a:ext cx="533400" cy="3048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21" name="Oval 20"/>
            <p:cNvSpPr/>
            <p:nvPr/>
          </p:nvSpPr>
          <p:spPr>
            <a:xfrm>
              <a:off x="2803357" y="5714984"/>
              <a:ext cx="685800" cy="336885"/>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22" name="Oval 21"/>
            <p:cNvSpPr/>
            <p:nvPr/>
          </p:nvSpPr>
          <p:spPr>
            <a:xfrm>
              <a:off x="4022057" y="4584017"/>
              <a:ext cx="565484"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23" name="Oval 22"/>
            <p:cNvSpPr/>
            <p:nvPr/>
          </p:nvSpPr>
          <p:spPr>
            <a:xfrm>
              <a:off x="4252005" y="5349907"/>
              <a:ext cx="685800" cy="34891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24" name="Oval 23"/>
            <p:cNvSpPr/>
            <p:nvPr/>
          </p:nvSpPr>
          <p:spPr>
            <a:xfrm>
              <a:off x="3152281" y="5065279"/>
              <a:ext cx="685800" cy="31282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25" name="Oval 24"/>
            <p:cNvSpPr/>
            <p:nvPr/>
          </p:nvSpPr>
          <p:spPr>
            <a:xfrm>
              <a:off x="1134978" y="5694932"/>
              <a:ext cx="533400" cy="3048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26" name="Oval 25"/>
            <p:cNvSpPr/>
            <p:nvPr/>
          </p:nvSpPr>
          <p:spPr>
            <a:xfrm>
              <a:off x="1511968" y="4592033"/>
              <a:ext cx="533400" cy="17245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grpSp>
      <p:sp>
        <p:nvSpPr>
          <p:cNvPr id="81" name="Rectangle 80"/>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814318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up)">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down)">
                                      <p:cBhvr>
                                        <p:cTn id="17" dur="500"/>
                                        <p:tgtEl>
                                          <p:spTgt spid="74"/>
                                        </p:tgtEl>
                                      </p:cBhvr>
                                    </p:animEffect>
                                  </p:childTnLst>
                                </p:cTn>
                              </p:par>
                              <p:par>
                                <p:cTn id="18" presetID="10" presetClass="entr" presetSubtype="0" fill="hold" nodeType="with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500"/>
                                        <p:tgtEl>
                                          <p:spTgt spid="7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left)">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914400"/>
            <a:ext cx="8380412" cy="553998"/>
          </a:xfrm>
        </p:spPr>
        <p:txBody>
          <a:bodyPr>
            <a:normAutofit fontScale="90000"/>
          </a:bodyPr>
          <a:lstStyle/>
          <a:p>
            <a:r>
              <a:rPr lang="en-US" altLang="zh-CN" dirty="0"/>
              <a:t>Research Philosophy </a:t>
            </a:r>
            <a:endParaRPr lang="zh-CN" altLang="en-US" dirty="0"/>
          </a:p>
        </p:txBody>
      </p:sp>
      <p:sp>
        <p:nvSpPr>
          <p:cNvPr id="6" name="Text Placeholder 5"/>
          <p:cNvSpPr>
            <a:spLocks noGrp="1"/>
          </p:cNvSpPr>
          <p:nvPr>
            <p:ph type="body" idx="1"/>
          </p:nvPr>
        </p:nvSpPr>
        <p:spPr>
          <a:xfrm>
            <a:off x="381000" y="1958546"/>
            <a:ext cx="8380412" cy="4366054"/>
          </a:xfrm>
        </p:spPr>
        <p:txBody>
          <a:bodyPr/>
          <a:lstStyle/>
          <a:p>
            <a:r>
              <a:rPr lang="en-US" altLang="zh-CN" dirty="0" smtClean="0"/>
              <a:t>Sharing</a:t>
            </a:r>
          </a:p>
          <a:p>
            <a:pPr lvl="1"/>
            <a:r>
              <a:rPr lang="en-US" altLang="zh-CN" sz="2300" dirty="0" smtClean="0"/>
              <a:t>Making sense of the </a:t>
            </a:r>
            <a:r>
              <a:rPr lang="en-US" altLang="zh-CN" sz="2300" dirty="0"/>
              <a:t>data</a:t>
            </a:r>
          </a:p>
          <a:p>
            <a:pPr lvl="1"/>
            <a:r>
              <a:rPr lang="en-US" altLang="zh-CN" sz="2300" dirty="0"/>
              <a:t>Effective and efficient information retrieval</a:t>
            </a:r>
          </a:p>
          <a:p>
            <a:pPr lvl="1"/>
            <a:r>
              <a:rPr lang="en-US" altLang="zh-CN" sz="2300" dirty="0" smtClean="0"/>
              <a:t>Human computer interaction</a:t>
            </a:r>
          </a:p>
          <a:p>
            <a:pPr lvl="1"/>
            <a:r>
              <a:rPr lang="en-US" altLang="zh-CN" sz="2300" dirty="0" smtClean="0"/>
              <a:t>……  </a:t>
            </a:r>
            <a:endParaRPr lang="zh-CN" altLang="en-US" sz="23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19</a:t>
            </a:fld>
            <a:endParaRPr lang="en-US" sz="1200">
              <a:solidFill>
                <a:prstClr val="black">
                  <a:tint val="75000"/>
                </a:prstClr>
              </a:solidFill>
              <a:latin typeface="Calibri"/>
            </a:endParaRPr>
          </a:p>
        </p:txBody>
      </p:sp>
      <p:pic>
        <p:nvPicPr>
          <p:cNvPr id="7172" name="Picture 4" descr="C:\Users\yuzheng\AppData\Local\Microsoft\Windows\Temporary Internet Files\Content.IE5\09AFBEHM\MC90030304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765" y="3978066"/>
            <a:ext cx="1880235" cy="19317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72307087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381000"/>
            <a:ext cx="8380412" cy="553998"/>
          </a:xfrm>
        </p:spPr>
        <p:txBody>
          <a:bodyPr>
            <a:normAutofit fontScale="90000"/>
          </a:bodyPr>
          <a:lstStyle/>
          <a:p>
            <a:r>
              <a:rPr lang="en-US" dirty="0" smtClean="0"/>
              <a:t>My Research Background</a:t>
            </a:r>
            <a:endParaRPr lang="en-US" dirty="0"/>
          </a:p>
        </p:txBody>
      </p:sp>
      <p:sp>
        <p:nvSpPr>
          <p:cNvPr id="7" name="Rectangle 6"/>
          <p:cNvSpPr/>
          <p:nvPr/>
        </p:nvSpPr>
        <p:spPr>
          <a:xfrm>
            <a:off x="2214625" y="6142164"/>
            <a:ext cx="4948175"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r>
              <a:rPr lang="en-US" dirty="0" smtClean="0">
                <a:solidFill>
                  <a:srgbClr val="0070C0"/>
                </a:solidFill>
              </a:rPr>
              <a:t>Computing with Spatial Trajectories</a:t>
            </a:r>
            <a:endParaRPr lang="en-US" dirty="0">
              <a:solidFill>
                <a:srgbClr val="0070C0"/>
              </a:solidFill>
            </a:endParaRPr>
          </a:p>
        </p:txBody>
      </p:sp>
      <p:sp>
        <p:nvSpPr>
          <p:cNvPr id="8" name="Rectangle 7"/>
          <p:cNvSpPr/>
          <p:nvPr/>
        </p:nvSpPr>
        <p:spPr>
          <a:xfrm>
            <a:off x="666804" y="3629319"/>
            <a:ext cx="3295596" cy="55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r>
              <a:rPr lang="en-US" dirty="0">
                <a:solidFill>
                  <a:srgbClr val="0070C0"/>
                </a:solidFill>
              </a:rPr>
              <a:t>Location-Based Social Networks</a:t>
            </a:r>
          </a:p>
        </p:txBody>
      </p:sp>
      <p:sp>
        <p:nvSpPr>
          <p:cNvPr id="9" name="Rectangle 8"/>
          <p:cNvSpPr/>
          <p:nvPr/>
        </p:nvSpPr>
        <p:spPr>
          <a:xfrm>
            <a:off x="5210665" y="3613356"/>
            <a:ext cx="2590801" cy="530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r>
              <a:rPr lang="en-US" dirty="0">
                <a:solidFill>
                  <a:srgbClr val="0070C0"/>
                </a:solidFill>
              </a:rPr>
              <a:t>Urban Computing</a:t>
            </a:r>
          </a:p>
        </p:txBody>
      </p:sp>
      <p:pic>
        <p:nvPicPr>
          <p:cNvPr id="10" name="Picture 9"/>
          <p:cNvPicPr>
            <a:picLocks noChangeAspect="1" noChangeArrowheads="1"/>
          </p:cNvPicPr>
          <p:nvPr/>
        </p:nvPicPr>
        <p:blipFill rotWithShape="1">
          <a:blip r:embed="rId2">
            <a:extLst>
              <a:ext uri="{28A0092B-C50C-407E-A947-70E740481C1C}">
                <a14:useLocalDpi xmlns:a14="http://schemas.microsoft.com/office/drawing/2010/main" val="0"/>
              </a:ext>
            </a:extLst>
          </a:blip>
          <a:srcRect r="4107"/>
          <a:stretch/>
        </p:blipFill>
        <p:spPr bwMode="auto">
          <a:xfrm>
            <a:off x="4191000" y="1676400"/>
            <a:ext cx="4365482"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2747492" cy="23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050" y="4267200"/>
            <a:ext cx="5314950" cy="1874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7105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zh-CN" altLang="en-US"/>
          </a:p>
        </p:txBody>
      </p:sp>
      <p:sp>
        <p:nvSpPr>
          <p:cNvPr id="3" name="Subtitle 2"/>
          <p:cNvSpPr>
            <a:spLocks noGrp="1"/>
          </p:cNvSpPr>
          <p:nvPr>
            <p:ph type="subTitle" idx="1"/>
          </p:nvPr>
        </p:nvSpPr>
        <p:spPr/>
        <p:txBody>
          <a:bodyPr/>
          <a:lstStyle/>
          <a:p>
            <a:endParaRPr lang="zh-CN" altLang="en-US"/>
          </a:p>
        </p:txBody>
      </p:sp>
      <p:sp>
        <p:nvSpPr>
          <p:cNvPr id="4" name="Slide Number Placeholder 3"/>
          <p:cNvSpPr>
            <a:spLocks noGrp="1"/>
          </p:cNvSpPr>
          <p:nvPr>
            <p:ph type="sldNum" sz="quarter" idx="12"/>
          </p:nvPr>
        </p:nvSpPr>
        <p:spPr/>
        <p:txBody>
          <a:bodyPr/>
          <a:lstStyle/>
          <a:p>
            <a:pPr defTabSz="914363"/>
            <a:fld id="{B6F15528-21DE-4FAA-801E-634DDDAF4B2B}" type="slidenum">
              <a:rPr lang="en-US">
                <a:solidFill>
                  <a:prstClr val="black">
                    <a:tint val="75000"/>
                  </a:prstClr>
                </a:solidFill>
                <a:latin typeface="Calibri"/>
              </a:rPr>
              <a:pPr defTabSz="914363"/>
              <a:t>20</a:t>
            </a:fld>
            <a:endParaRPr lang="en-US" dirty="0">
              <a:solidFill>
                <a:prstClr val="black">
                  <a:tint val="75000"/>
                </a:prstClr>
              </a:solidFill>
              <a:latin typeface="Calibri"/>
            </a:endParaRPr>
          </a:p>
        </p:txBody>
      </p:sp>
      <p:pic>
        <p:nvPicPr>
          <p:cNvPr id="5" name="Picture 2" descr="C:\Users\yuzheng\Desktop\geolife 0.jpg"/>
          <p:cNvPicPr>
            <a:picLocks noChangeAspect="1" noChangeArrowheads="1"/>
          </p:cNvPicPr>
          <p:nvPr/>
        </p:nvPicPr>
        <p:blipFill>
          <a:blip r:embed="rId3" cstate="print"/>
          <a:srcRect/>
          <a:stretch>
            <a:fillRect/>
          </a:stretch>
        </p:blipFill>
        <p:spPr bwMode="auto">
          <a:xfrm>
            <a:off x="1" y="1"/>
            <a:ext cx="9144000" cy="6857999"/>
          </a:xfrm>
          <a:prstGeom prst="rect">
            <a:avLst/>
          </a:prstGeom>
          <a:noFill/>
        </p:spPr>
      </p:pic>
      <p:pic>
        <p:nvPicPr>
          <p:cNvPr id="3075" name="Picture 3" descr="C:\Users\yuzheng\Desktop\image.png"/>
          <p:cNvPicPr>
            <a:picLocks noChangeAspect="1" noChangeArrowheads="1"/>
          </p:cNvPicPr>
          <p:nvPr/>
        </p:nvPicPr>
        <p:blipFill>
          <a:blip r:embed="rId4" cstate="print"/>
          <a:srcRect/>
          <a:stretch>
            <a:fillRect/>
          </a:stretch>
        </p:blipFill>
        <p:spPr bwMode="auto">
          <a:xfrm>
            <a:off x="5499073" y="3711882"/>
            <a:ext cx="2317750" cy="1767417"/>
          </a:xfrm>
          <a:prstGeom prst="rect">
            <a:avLst/>
          </a:prstGeom>
          <a:noFill/>
        </p:spPr>
      </p:pic>
      <p:pic>
        <p:nvPicPr>
          <p:cNvPr id="9" name="Picture 8" descr="car2left.png"/>
          <p:cNvPicPr>
            <a:picLocks noChangeAspect="1"/>
          </p:cNvPicPr>
          <p:nvPr/>
        </p:nvPicPr>
        <p:blipFill>
          <a:blip r:embed="rId5" cstate="print"/>
          <a:stretch>
            <a:fillRect/>
          </a:stretch>
        </p:blipFill>
        <p:spPr>
          <a:xfrm>
            <a:off x="7839293" y="5207002"/>
            <a:ext cx="337909" cy="337909"/>
          </a:xfrm>
          <a:prstGeom prst="rect">
            <a:avLst/>
          </a:prstGeom>
        </p:spPr>
      </p:pic>
      <p:pic>
        <p:nvPicPr>
          <p:cNvPr id="3076" name="Picture 4" descr="C:\Users\yuzheng\Desktop\image2.png"/>
          <p:cNvPicPr>
            <a:picLocks noChangeAspect="1" noChangeArrowheads="1"/>
          </p:cNvPicPr>
          <p:nvPr/>
        </p:nvPicPr>
        <p:blipFill>
          <a:blip r:embed="rId6" cstate="print"/>
          <a:srcRect/>
          <a:stretch>
            <a:fillRect/>
          </a:stretch>
        </p:blipFill>
        <p:spPr bwMode="auto">
          <a:xfrm>
            <a:off x="5485026" y="450274"/>
            <a:ext cx="1792819" cy="2709694"/>
          </a:xfrm>
          <a:prstGeom prst="rect">
            <a:avLst/>
          </a:prstGeom>
          <a:noFill/>
        </p:spPr>
      </p:pic>
      <p:pic>
        <p:nvPicPr>
          <p:cNvPr id="11" name="Picture 10" descr="walk2right.png"/>
          <p:cNvPicPr>
            <a:picLocks noChangeAspect="1"/>
          </p:cNvPicPr>
          <p:nvPr/>
        </p:nvPicPr>
        <p:blipFill>
          <a:blip r:embed="rId7" cstate="print"/>
          <a:stretch>
            <a:fillRect/>
          </a:stretch>
        </p:blipFill>
        <p:spPr>
          <a:xfrm>
            <a:off x="5726577" y="2944124"/>
            <a:ext cx="357878" cy="357878"/>
          </a:xfrm>
          <a:prstGeom prst="rect">
            <a:avLst/>
          </a:prstGeom>
        </p:spPr>
      </p:pic>
      <p:pic>
        <p:nvPicPr>
          <p:cNvPr id="3078" name="Picture 6" descr="C:\Users\yuzheng\Desktop\tips.jpg"/>
          <p:cNvPicPr>
            <a:picLocks noChangeAspect="1" noChangeArrowheads="1"/>
          </p:cNvPicPr>
          <p:nvPr/>
        </p:nvPicPr>
        <p:blipFill>
          <a:blip r:embed="rId8" cstate="print"/>
          <a:srcRect/>
          <a:stretch>
            <a:fillRect/>
          </a:stretch>
        </p:blipFill>
        <p:spPr bwMode="auto">
          <a:xfrm>
            <a:off x="3637782" y="929149"/>
            <a:ext cx="2723764" cy="966228"/>
          </a:xfrm>
          <a:prstGeom prst="rect">
            <a:avLst/>
          </a:prstGeom>
          <a:noFill/>
        </p:spPr>
      </p:pic>
      <p:grpSp>
        <p:nvGrpSpPr>
          <p:cNvPr id="14" name="Group 13"/>
          <p:cNvGrpSpPr/>
          <p:nvPr/>
        </p:nvGrpSpPr>
        <p:grpSpPr>
          <a:xfrm>
            <a:off x="2035793" y="1887941"/>
            <a:ext cx="1427736" cy="1535373"/>
            <a:chOff x="2442951" y="2265529"/>
            <a:chExt cx="1713283" cy="1842447"/>
          </a:xfrm>
        </p:grpSpPr>
        <p:pic>
          <p:nvPicPr>
            <p:cNvPr id="15" name="Picture 3" descr="C:\Users\yuzheng\Desktop\replay.jpg"/>
            <p:cNvPicPr>
              <a:picLocks noChangeAspect="1" noChangeArrowheads="1"/>
            </p:cNvPicPr>
            <p:nvPr/>
          </p:nvPicPr>
          <p:blipFill>
            <a:blip r:embed="rId9" cstate="print"/>
            <a:srcRect l="57808" t="45889"/>
            <a:stretch>
              <a:fillRect/>
            </a:stretch>
          </p:blipFill>
          <p:spPr bwMode="auto">
            <a:xfrm>
              <a:off x="2442951" y="2265529"/>
              <a:ext cx="1713283" cy="1842447"/>
            </a:xfrm>
            <a:prstGeom prst="rect">
              <a:avLst/>
            </a:prstGeom>
            <a:noFill/>
          </p:spPr>
        </p:pic>
        <p:sp>
          <p:nvSpPr>
            <p:cNvPr id="16" name="Rounded Rectangle 15"/>
            <p:cNvSpPr/>
            <p:nvPr/>
          </p:nvSpPr>
          <p:spPr>
            <a:xfrm>
              <a:off x="2654300" y="2352674"/>
              <a:ext cx="646050" cy="168275"/>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t>Replay</a:t>
              </a:r>
              <a:endParaRPr lang="zh-CN" altLang="en-US" sz="1000" b="1" dirty="0"/>
            </a:p>
          </p:txBody>
        </p:sp>
        <p:sp>
          <p:nvSpPr>
            <p:cNvPr id="17" name="Rounded Rectangle 16"/>
            <p:cNvSpPr/>
            <p:nvPr/>
          </p:nvSpPr>
          <p:spPr>
            <a:xfrm>
              <a:off x="3371850" y="2349500"/>
              <a:ext cx="505938" cy="171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t>Share</a:t>
              </a:r>
              <a:endParaRPr lang="zh-CN" altLang="en-US" sz="800" b="1" dirty="0"/>
            </a:p>
          </p:txBody>
        </p:sp>
      </p:grpSp>
      <p:sp>
        <p:nvSpPr>
          <p:cNvPr id="18" name="Rounded Rectangle 17"/>
          <p:cNvSpPr/>
          <p:nvPr/>
        </p:nvSpPr>
        <p:spPr>
          <a:xfrm>
            <a:off x="2210762" y="1949593"/>
            <a:ext cx="538375" cy="17130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zh-CN" altLang="en-US" sz="1000" b="1" dirty="0"/>
          </a:p>
        </p:txBody>
      </p:sp>
      <p:sp>
        <p:nvSpPr>
          <p:cNvPr id="19" name="Rectangle 18"/>
          <p:cNvSpPr/>
          <p:nvPr/>
        </p:nvSpPr>
        <p:spPr>
          <a:xfrm>
            <a:off x="-2" y="6448586"/>
            <a:ext cx="6835255" cy="384721"/>
          </a:xfrm>
          <a:prstGeom prst="rect">
            <a:avLst/>
          </a:prstGeom>
          <a:solidFill>
            <a:schemeClr val="bg1"/>
          </a:solidFill>
        </p:spPr>
        <p:txBody>
          <a:bodyPr wrap="square" lIns="76197" tIns="38098" rIns="76197" bIns="38098">
            <a:spAutoFit/>
          </a:bodyPr>
          <a:lstStyle/>
          <a:p>
            <a:r>
              <a:rPr lang="en-US" altLang="zh-CN" sz="2000" dirty="0">
                <a:solidFill>
                  <a:srgbClr val="1D3FE9"/>
                </a:solidFill>
              </a:rPr>
              <a:t>Replay travel experiences on a map with a GPS trajectory</a:t>
            </a:r>
            <a:endParaRPr lang="zh-CN" altLang="en-US" sz="2000" dirty="0">
              <a:solidFill>
                <a:srgbClr val="1D3FE9"/>
              </a:solidFill>
            </a:endParaRPr>
          </a:p>
        </p:txBody>
      </p:sp>
      <p:sp>
        <p:nvSpPr>
          <p:cNvPr id="6" name="Freeform 5"/>
          <p:cNvSpPr/>
          <p:nvPr/>
        </p:nvSpPr>
        <p:spPr>
          <a:xfrm>
            <a:off x="2092476" y="1959428"/>
            <a:ext cx="7003143" cy="4402667"/>
          </a:xfrm>
          <a:custGeom>
            <a:avLst/>
            <a:gdLst>
              <a:gd name="connsiteX0" fmla="*/ 8403772 w 8403772"/>
              <a:gd name="connsiteY0" fmla="*/ 4209143 h 5283200"/>
              <a:gd name="connsiteX1" fmla="*/ 7402286 w 8403772"/>
              <a:gd name="connsiteY1" fmla="*/ 4238172 h 5283200"/>
              <a:gd name="connsiteX2" fmla="*/ 6981372 w 8403772"/>
              <a:gd name="connsiteY2" fmla="*/ 4223657 h 5283200"/>
              <a:gd name="connsiteX3" fmla="*/ 6400800 w 8403772"/>
              <a:gd name="connsiteY3" fmla="*/ 4194629 h 5283200"/>
              <a:gd name="connsiteX4" fmla="*/ 6052458 w 8403772"/>
              <a:gd name="connsiteY4" fmla="*/ 4180115 h 5283200"/>
              <a:gd name="connsiteX5" fmla="*/ 5602515 w 8403772"/>
              <a:gd name="connsiteY5" fmla="*/ 4238172 h 5283200"/>
              <a:gd name="connsiteX6" fmla="*/ 5588000 w 8403772"/>
              <a:gd name="connsiteY6" fmla="*/ 4281715 h 5283200"/>
              <a:gd name="connsiteX7" fmla="*/ 5588000 w 8403772"/>
              <a:gd name="connsiteY7" fmla="*/ 4789715 h 5283200"/>
              <a:gd name="connsiteX8" fmla="*/ 5631543 w 8403772"/>
              <a:gd name="connsiteY8" fmla="*/ 5080000 h 5283200"/>
              <a:gd name="connsiteX9" fmla="*/ 5660572 w 8403772"/>
              <a:gd name="connsiteY9" fmla="*/ 5123543 h 5283200"/>
              <a:gd name="connsiteX10" fmla="*/ 5689600 w 8403772"/>
              <a:gd name="connsiteY10" fmla="*/ 5225143 h 5283200"/>
              <a:gd name="connsiteX11" fmla="*/ 5704115 w 8403772"/>
              <a:gd name="connsiteY11" fmla="*/ 5268686 h 5283200"/>
              <a:gd name="connsiteX12" fmla="*/ 5747658 w 8403772"/>
              <a:gd name="connsiteY12" fmla="*/ 5283200 h 5283200"/>
              <a:gd name="connsiteX13" fmla="*/ 5834743 w 8403772"/>
              <a:gd name="connsiteY13" fmla="*/ 5268686 h 5283200"/>
              <a:gd name="connsiteX14" fmla="*/ 5863772 w 8403772"/>
              <a:gd name="connsiteY14" fmla="*/ 5225143 h 5283200"/>
              <a:gd name="connsiteX15" fmla="*/ 5907315 w 8403772"/>
              <a:gd name="connsiteY15" fmla="*/ 5080000 h 5283200"/>
              <a:gd name="connsiteX16" fmla="*/ 5892800 w 8403772"/>
              <a:gd name="connsiteY16" fmla="*/ 4630057 h 5283200"/>
              <a:gd name="connsiteX17" fmla="*/ 5820229 w 8403772"/>
              <a:gd name="connsiteY17" fmla="*/ 4499429 h 5283200"/>
              <a:gd name="connsiteX18" fmla="*/ 5747658 w 8403772"/>
              <a:gd name="connsiteY18" fmla="*/ 4426857 h 5283200"/>
              <a:gd name="connsiteX19" fmla="*/ 5704115 w 8403772"/>
              <a:gd name="connsiteY19" fmla="*/ 4412343 h 5283200"/>
              <a:gd name="connsiteX20" fmla="*/ 5617029 w 8403772"/>
              <a:gd name="connsiteY20" fmla="*/ 4368800 h 5283200"/>
              <a:gd name="connsiteX21" fmla="*/ 5558972 w 8403772"/>
              <a:gd name="connsiteY21" fmla="*/ 4325257 h 5283200"/>
              <a:gd name="connsiteX22" fmla="*/ 5457372 w 8403772"/>
              <a:gd name="connsiteY22" fmla="*/ 4296229 h 5283200"/>
              <a:gd name="connsiteX23" fmla="*/ 5370286 w 8403772"/>
              <a:gd name="connsiteY23" fmla="*/ 4267200 h 5283200"/>
              <a:gd name="connsiteX24" fmla="*/ 5326743 w 8403772"/>
              <a:gd name="connsiteY24" fmla="*/ 4252686 h 5283200"/>
              <a:gd name="connsiteX25" fmla="*/ 4673600 w 8403772"/>
              <a:gd name="connsiteY25" fmla="*/ 4223657 h 5283200"/>
              <a:gd name="connsiteX26" fmla="*/ 4659086 w 8403772"/>
              <a:gd name="connsiteY26" fmla="*/ 4136572 h 5283200"/>
              <a:gd name="connsiteX27" fmla="*/ 4644572 w 8403772"/>
              <a:gd name="connsiteY27" fmla="*/ 4093029 h 5283200"/>
              <a:gd name="connsiteX28" fmla="*/ 4630058 w 8403772"/>
              <a:gd name="connsiteY28" fmla="*/ 3904343 h 5283200"/>
              <a:gd name="connsiteX29" fmla="*/ 4615543 w 8403772"/>
              <a:gd name="connsiteY29" fmla="*/ 2801257 h 5283200"/>
              <a:gd name="connsiteX30" fmla="*/ 4644572 w 8403772"/>
              <a:gd name="connsiteY30" fmla="*/ 1901372 h 5283200"/>
              <a:gd name="connsiteX31" fmla="*/ 4659086 w 8403772"/>
              <a:gd name="connsiteY31" fmla="*/ 464457 h 5283200"/>
              <a:gd name="connsiteX32" fmla="*/ 4644572 w 8403772"/>
              <a:gd name="connsiteY32" fmla="*/ 232229 h 5283200"/>
              <a:gd name="connsiteX33" fmla="*/ 4630058 w 8403772"/>
              <a:gd name="connsiteY33" fmla="*/ 188686 h 5283200"/>
              <a:gd name="connsiteX34" fmla="*/ 4586515 w 8403772"/>
              <a:gd name="connsiteY34" fmla="*/ 159657 h 5283200"/>
              <a:gd name="connsiteX35" fmla="*/ 4557486 w 8403772"/>
              <a:gd name="connsiteY35" fmla="*/ 116115 h 5283200"/>
              <a:gd name="connsiteX36" fmla="*/ 4542972 w 8403772"/>
              <a:gd name="connsiteY36" fmla="*/ 72572 h 5283200"/>
              <a:gd name="connsiteX37" fmla="*/ 4455886 w 8403772"/>
              <a:gd name="connsiteY37" fmla="*/ 43543 h 5283200"/>
              <a:gd name="connsiteX38" fmla="*/ 3904343 w 8403772"/>
              <a:gd name="connsiteY38" fmla="*/ 14515 h 5283200"/>
              <a:gd name="connsiteX39" fmla="*/ 3265715 w 8403772"/>
              <a:gd name="connsiteY39" fmla="*/ 0 h 5283200"/>
              <a:gd name="connsiteX40" fmla="*/ 2148115 w 8403772"/>
              <a:gd name="connsiteY40" fmla="*/ 14515 h 5283200"/>
              <a:gd name="connsiteX41" fmla="*/ 2046515 w 8403772"/>
              <a:gd name="connsiteY41" fmla="*/ 130629 h 5283200"/>
              <a:gd name="connsiteX42" fmla="*/ 2002972 w 8403772"/>
              <a:gd name="connsiteY42" fmla="*/ 217715 h 5283200"/>
              <a:gd name="connsiteX43" fmla="*/ 1973943 w 8403772"/>
              <a:gd name="connsiteY43" fmla="*/ 319315 h 5283200"/>
              <a:gd name="connsiteX44" fmla="*/ 1944915 w 8403772"/>
              <a:gd name="connsiteY44" fmla="*/ 362857 h 5283200"/>
              <a:gd name="connsiteX45" fmla="*/ 1915886 w 8403772"/>
              <a:gd name="connsiteY45" fmla="*/ 478972 h 5283200"/>
              <a:gd name="connsiteX46" fmla="*/ 1901372 w 8403772"/>
              <a:gd name="connsiteY46" fmla="*/ 537029 h 5283200"/>
              <a:gd name="connsiteX47" fmla="*/ 1872343 w 8403772"/>
              <a:gd name="connsiteY47" fmla="*/ 624115 h 5283200"/>
              <a:gd name="connsiteX48" fmla="*/ 1843315 w 8403772"/>
              <a:gd name="connsiteY48" fmla="*/ 711200 h 5283200"/>
              <a:gd name="connsiteX49" fmla="*/ 1828800 w 8403772"/>
              <a:gd name="connsiteY49" fmla="*/ 754743 h 5283200"/>
              <a:gd name="connsiteX50" fmla="*/ 1799772 w 8403772"/>
              <a:gd name="connsiteY50" fmla="*/ 798286 h 5283200"/>
              <a:gd name="connsiteX51" fmla="*/ 1756229 w 8403772"/>
              <a:gd name="connsiteY51" fmla="*/ 928915 h 5283200"/>
              <a:gd name="connsiteX52" fmla="*/ 1712686 w 8403772"/>
              <a:gd name="connsiteY52" fmla="*/ 1016000 h 5283200"/>
              <a:gd name="connsiteX53" fmla="*/ 1625600 w 8403772"/>
              <a:gd name="connsiteY53" fmla="*/ 1045029 h 5283200"/>
              <a:gd name="connsiteX54" fmla="*/ 1582058 w 8403772"/>
              <a:gd name="connsiteY54" fmla="*/ 1059543 h 5283200"/>
              <a:gd name="connsiteX55" fmla="*/ 1233715 w 8403772"/>
              <a:gd name="connsiteY55" fmla="*/ 1045029 h 5283200"/>
              <a:gd name="connsiteX56" fmla="*/ 1146629 w 8403772"/>
              <a:gd name="connsiteY56" fmla="*/ 1030515 h 5283200"/>
              <a:gd name="connsiteX57" fmla="*/ 1103086 w 8403772"/>
              <a:gd name="connsiteY57" fmla="*/ 1001486 h 5283200"/>
              <a:gd name="connsiteX58" fmla="*/ 1088572 w 8403772"/>
              <a:gd name="connsiteY58" fmla="*/ 957943 h 5283200"/>
              <a:gd name="connsiteX59" fmla="*/ 1030515 w 8403772"/>
              <a:gd name="connsiteY59" fmla="*/ 856343 h 5283200"/>
              <a:gd name="connsiteX60" fmla="*/ 1016000 w 8403772"/>
              <a:gd name="connsiteY60" fmla="*/ 812800 h 5283200"/>
              <a:gd name="connsiteX61" fmla="*/ 986972 w 8403772"/>
              <a:gd name="connsiteY61" fmla="*/ 769257 h 5283200"/>
              <a:gd name="connsiteX62" fmla="*/ 928915 w 8403772"/>
              <a:gd name="connsiteY62" fmla="*/ 638629 h 5283200"/>
              <a:gd name="connsiteX63" fmla="*/ 841829 w 8403772"/>
              <a:gd name="connsiteY63" fmla="*/ 580572 h 5283200"/>
              <a:gd name="connsiteX64" fmla="*/ 798286 w 8403772"/>
              <a:gd name="connsiteY64" fmla="*/ 551543 h 5283200"/>
              <a:gd name="connsiteX65" fmla="*/ 754743 w 8403772"/>
              <a:gd name="connsiteY65" fmla="*/ 522515 h 5283200"/>
              <a:gd name="connsiteX66" fmla="*/ 638629 w 8403772"/>
              <a:gd name="connsiteY66" fmla="*/ 508000 h 5283200"/>
              <a:gd name="connsiteX67" fmla="*/ 537029 w 8403772"/>
              <a:gd name="connsiteY67" fmla="*/ 478972 h 5283200"/>
              <a:gd name="connsiteX68" fmla="*/ 493486 w 8403772"/>
              <a:gd name="connsiteY68" fmla="*/ 464457 h 5283200"/>
              <a:gd name="connsiteX69" fmla="*/ 0 w 8403772"/>
              <a:gd name="connsiteY69" fmla="*/ 449943 h 528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8403772" h="5283200">
                <a:moveTo>
                  <a:pt x="8403772" y="4209143"/>
                </a:moveTo>
                <a:lnTo>
                  <a:pt x="7402286" y="4238172"/>
                </a:lnTo>
                <a:cubicBezTo>
                  <a:pt x="7261898" y="4238172"/>
                  <a:pt x="7121648" y="4229268"/>
                  <a:pt x="6981372" y="4223657"/>
                </a:cubicBezTo>
                <a:lnTo>
                  <a:pt x="6400800" y="4194629"/>
                </a:lnTo>
                <a:lnTo>
                  <a:pt x="6052458" y="4180115"/>
                </a:lnTo>
                <a:cubicBezTo>
                  <a:pt x="5832950" y="4187684"/>
                  <a:pt x="5682223" y="4078756"/>
                  <a:pt x="5602515" y="4238172"/>
                </a:cubicBezTo>
                <a:cubicBezTo>
                  <a:pt x="5595673" y="4251856"/>
                  <a:pt x="5592838" y="4267201"/>
                  <a:pt x="5588000" y="4281715"/>
                </a:cubicBezTo>
                <a:cubicBezTo>
                  <a:pt x="5570117" y="4621498"/>
                  <a:pt x="5567148" y="4476940"/>
                  <a:pt x="5588000" y="4789715"/>
                </a:cubicBezTo>
                <a:cubicBezTo>
                  <a:pt x="5591004" y="4834780"/>
                  <a:pt x="5587211" y="5013502"/>
                  <a:pt x="5631543" y="5080000"/>
                </a:cubicBezTo>
                <a:lnTo>
                  <a:pt x="5660572" y="5123543"/>
                </a:lnTo>
                <a:cubicBezTo>
                  <a:pt x="5695378" y="5227965"/>
                  <a:pt x="5653142" y="5097542"/>
                  <a:pt x="5689600" y="5225143"/>
                </a:cubicBezTo>
                <a:cubicBezTo>
                  <a:pt x="5693803" y="5239854"/>
                  <a:pt x="5693297" y="5257868"/>
                  <a:pt x="5704115" y="5268686"/>
                </a:cubicBezTo>
                <a:cubicBezTo>
                  <a:pt x="5714933" y="5279504"/>
                  <a:pt x="5733144" y="5278362"/>
                  <a:pt x="5747658" y="5283200"/>
                </a:cubicBezTo>
                <a:cubicBezTo>
                  <a:pt x="5776686" y="5278362"/>
                  <a:pt x="5808421" y="5281847"/>
                  <a:pt x="5834743" y="5268686"/>
                </a:cubicBezTo>
                <a:cubicBezTo>
                  <a:pt x="5850345" y="5260885"/>
                  <a:pt x="5856687" y="5241084"/>
                  <a:pt x="5863772" y="5225143"/>
                </a:cubicBezTo>
                <a:cubicBezTo>
                  <a:pt x="5883961" y="5179718"/>
                  <a:pt x="5895253" y="5128246"/>
                  <a:pt x="5907315" y="5080000"/>
                </a:cubicBezTo>
                <a:cubicBezTo>
                  <a:pt x="5902477" y="4930019"/>
                  <a:pt x="5901612" y="4779857"/>
                  <a:pt x="5892800" y="4630057"/>
                </a:cubicBezTo>
                <a:cubicBezTo>
                  <a:pt x="5890328" y="4588029"/>
                  <a:pt x="5834154" y="4520316"/>
                  <a:pt x="5820229" y="4499429"/>
                </a:cubicBezTo>
                <a:cubicBezTo>
                  <a:pt x="5791202" y="4455888"/>
                  <a:pt x="5796036" y="4451047"/>
                  <a:pt x="5747658" y="4426857"/>
                </a:cubicBezTo>
                <a:cubicBezTo>
                  <a:pt x="5733974" y="4420015"/>
                  <a:pt x="5717799" y="4419185"/>
                  <a:pt x="5704115" y="4412343"/>
                </a:cubicBezTo>
                <a:cubicBezTo>
                  <a:pt x="5591561" y="4356067"/>
                  <a:pt x="5726483" y="4405286"/>
                  <a:pt x="5617029" y="4368800"/>
                </a:cubicBezTo>
                <a:cubicBezTo>
                  <a:pt x="5597677" y="4354286"/>
                  <a:pt x="5579975" y="4337259"/>
                  <a:pt x="5558972" y="4325257"/>
                </a:cubicBezTo>
                <a:cubicBezTo>
                  <a:pt x="5541002" y="4314988"/>
                  <a:pt x="5472255" y="4300694"/>
                  <a:pt x="5457372" y="4296229"/>
                </a:cubicBezTo>
                <a:cubicBezTo>
                  <a:pt x="5428064" y="4287436"/>
                  <a:pt x="5399315" y="4276876"/>
                  <a:pt x="5370286" y="4267200"/>
                </a:cubicBezTo>
                <a:cubicBezTo>
                  <a:pt x="5355772" y="4262362"/>
                  <a:pt x="5341949" y="4254376"/>
                  <a:pt x="5326743" y="4252686"/>
                </a:cubicBezTo>
                <a:cubicBezTo>
                  <a:pt x="5022942" y="4218931"/>
                  <a:pt x="5239909" y="4239389"/>
                  <a:pt x="4673600" y="4223657"/>
                </a:cubicBezTo>
                <a:cubicBezTo>
                  <a:pt x="4668762" y="4194629"/>
                  <a:pt x="4665470" y="4165300"/>
                  <a:pt x="4659086" y="4136572"/>
                </a:cubicBezTo>
                <a:cubicBezTo>
                  <a:pt x="4655767" y="4121637"/>
                  <a:pt x="4646470" y="4108210"/>
                  <a:pt x="4644572" y="4093029"/>
                </a:cubicBezTo>
                <a:cubicBezTo>
                  <a:pt x="4636748" y="4030435"/>
                  <a:pt x="4634896" y="3967238"/>
                  <a:pt x="4630058" y="3904343"/>
                </a:cubicBezTo>
                <a:cubicBezTo>
                  <a:pt x="4625220" y="3536648"/>
                  <a:pt x="4615543" y="3168984"/>
                  <a:pt x="4615543" y="2801257"/>
                </a:cubicBezTo>
                <a:cubicBezTo>
                  <a:pt x="4615543" y="2587872"/>
                  <a:pt x="4634923" y="2142592"/>
                  <a:pt x="4644572" y="1901372"/>
                </a:cubicBezTo>
                <a:cubicBezTo>
                  <a:pt x="4649410" y="1422400"/>
                  <a:pt x="4659086" y="943453"/>
                  <a:pt x="4659086" y="464457"/>
                </a:cubicBezTo>
                <a:cubicBezTo>
                  <a:pt x="4659086" y="386897"/>
                  <a:pt x="4652691" y="309363"/>
                  <a:pt x="4644572" y="232229"/>
                </a:cubicBezTo>
                <a:cubicBezTo>
                  <a:pt x="4642970" y="217014"/>
                  <a:pt x="4639615" y="200633"/>
                  <a:pt x="4630058" y="188686"/>
                </a:cubicBezTo>
                <a:cubicBezTo>
                  <a:pt x="4619161" y="175064"/>
                  <a:pt x="4601029" y="169333"/>
                  <a:pt x="4586515" y="159657"/>
                </a:cubicBezTo>
                <a:cubicBezTo>
                  <a:pt x="4576839" y="145143"/>
                  <a:pt x="4565287" y="131717"/>
                  <a:pt x="4557486" y="116115"/>
                </a:cubicBezTo>
                <a:cubicBezTo>
                  <a:pt x="4550644" y="102431"/>
                  <a:pt x="4555422" y="81465"/>
                  <a:pt x="4542972" y="72572"/>
                </a:cubicBezTo>
                <a:cubicBezTo>
                  <a:pt x="4518073" y="54787"/>
                  <a:pt x="4486443" y="45151"/>
                  <a:pt x="4455886" y="43543"/>
                </a:cubicBezTo>
                <a:cubicBezTo>
                  <a:pt x="4272038" y="33867"/>
                  <a:pt x="4088398" y="18698"/>
                  <a:pt x="3904343" y="14515"/>
                </a:cubicBezTo>
                <a:lnTo>
                  <a:pt x="3265715" y="0"/>
                </a:lnTo>
                <a:cubicBezTo>
                  <a:pt x="2893182" y="4838"/>
                  <a:pt x="2520418" y="554"/>
                  <a:pt x="2148115" y="14515"/>
                </a:cubicBezTo>
                <a:cubicBezTo>
                  <a:pt x="2108103" y="16015"/>
                  <a:pt x="2049129" y="122789"/>
                  <a:pt x="2046515" y="130629"/>
                </a:cubicBezTo>
                <a:cubicBezTo>
                  <a:pt x="2010030" y="240079"/>
                  <a:pt x="2059246" y="105165"/>
                  <a:pt x="2002972" y="217715"/>
                </a:cubicBezTo>
                <a:cubicBezTo>
                  <a:pt x="1974730" y="274200"/>
                  <a:pt x="2001843" y="254214"/>
                  <a:pt x="1973943" y="319315"/>
                </a:cubicBezTo>
                <a:cubicBezTo>
                  <a:pt x="1967072" y="335348"/>
                  <a:pt x="1954591" y="348343"/>
                  <a:pt x="1944915" y="362857"/>
                </a:cubicBezTo>
                <a:lnTo>
                  <a:pt x="1915886" y="478972"/>
                </a:lnTo>
                <a:cubicBezTo>
                  <a:pt x="1911048" y="498324"/>
                  <a:pt x="1907680" y="518105"/>
                  <a:pt x="1901372" y="537029"/>
                </a:cubicBezTo>
                <a:lnTo>
                  <a:pt x="1872343" y="624115"/>
                </a:lnTo>
                <a:lnTo>
                  <a:pt x="1843315" y="711200"/>
                </a:lnTo>
                <a:cubicBezTo>
                  <a:pt x="1838477" y="725714"/>
                  <a:pt x="1837287" y="742013"/>
                  <a:pt x="1828800" y="754743"/>
                </a:cubicBezTo>
                <a:lnTo>
                  <a:pt x="1799772" y="798286"/>
                </a:lnTo>
                <a:cubicBezTo>
                  <a:pt x="1772827" y="959962"/>
                  <a:pt x="1807251" y="826872"/>
                  <a:pt x="1756229" y="928915"/>
                </a:cubicBezTo>
                <a:cubicBezTo>
                  <a:pt x="1742568" y="956236"/>
                  <a:pt x="1742939" y="997092"/>
                  <a:pt x="1712686" y="1016000"/>
                </a:cubicBezTo>
                <a:cubicBezTo>
                  <a:pt x="1686738" y="1032217"/>
                  <a:pt x="1654629" y="1035353"/>
                  <a:pt x="1625600" y="1045029"/>
                </a:cubicBezTo>
                <a:lnTo>
                  <a:pt x="1582058" y="1059543"/>
                </a:lnTo>
                <a:cubicBezTo>
                  <a:pt x="1465944" y="1054705"/>
                  <a:pt x="1349673" y="1052759"/>
                  <a:pt x="1233715" y="1045029"/>
                </a:cubicBezTo>
                <a:cubicBezTo>
                  <a:pt x="1204351" y="1043071"/>
                  <a:pt x="1174548" y="1039821"/>
                  <a:pt x="1146629" y="1030515"/>
                </a:cubicBezTo>
                <a:cubicBezTo>
                  <a:pt x="1130080" y="1024999"/>
                  <a:pt x="1117600" y="1011162"/>
                  <a:pt x="1103086" y="1001486"/>
                </a:cubicBezTo>
                <a:cubicBezTo>
                  <a:pt x="1098248" y="986972"/>
                  <a:pt x="1095414" y="971627"/>
                  <a:pt x="1088572" y="957943"/>
                </a:cubicBezTo>
                <a:cubicBezTo>
                  <a:pt x="1015681" y="812161"/>
                  <a:pt x="1106861" y="1034483"/>
                  <a:pt x="1030515" y="856343"/>
                </a:cubicBezTo>
                <a:cubicBezTo>
                  <a:pt x="1024488" y="842281"/>
                  <a:pt x="1022842" y="826484"/>
                  <a:pt x="1016000" y="812800"/>
                </a:cubicBezTo>
                <a:cubicBezTo>
                  <a:pt x="1008199" y="797198"/>
                  <a:pt x="994057" y="785197"/>
                  <a:pt x="986972" y="769257"/>
                </a:cubicBezTo>
                <a:cubicBezTo>
                  <a:pt x="970265" y="731666"/>
                  <a:pt x="964746" y="669982"/>
                  <a:pt x="928915" y="638629"/>
                </a:cubicBezTo>
                <a:cubicBezTo>
                  <a:pt x="902659" y="615655"/>
                  <a:pt x="870858" y="599924"/>
                  <a:pt x="841829" y="580572"/>
                </a:cubicBezTo>
                <a:lnTo>
                  <a:pt x="798286" y="551543"/>
                </a:lnTo>
                <a:cubicBezTo>
                  <a:pt x="783772" y="541867"/>
                  <a:pt x="772052" y="524679"/>
                  <a:pt x="754743" y="522515"/>
                </a:cubicBezTo>
                <a:lnTo>
                  <a:pt x="638629" y="508000"/>
                </a:lnTo>
                <a:cubicBezTo>
                  <a:pt x="534207" y="473194"/>
                  <a:pt x="664630" y="515430"/>
                  <a:pt x="537029" y="478972"/>
                </a:cubicBezTo>
                <a:cubicBezTo>
                  <a:pt x="522318" y="474769"/>
                  <a:pt x="508761" y="465330"/>
                  <a:pt x="493486" y="464457"/>
                </a:cubicBezTo>
                <a:cubicBezTo>
                  <a:pt x="234206" y="449641"/>
                  <a:pt x="170502" y="449943"/>
                  <a:pt x="0" y="449943"/>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lIns="76197" tIns="38098" rIns="76197" bIns="38098" rtlCol="0" anchor="ctr"/>
          <a:lstStyle/>
          <a:p>
            <a:pPr algn="ctr"/>
            <a:endParaRPr lang="zh-CN" altLang="en-US"/>
          </a:p>
        </p:txBody>
      </p:sp>
    </p:spTree>
    <p:extLst>
      <p:ext uri="{BB962C8B-B14F-4D97-AF65-F5344CB8AC3E}">
        <p14:creationId xmlns:p14="http://schemas.microsoft.com/office/powerpoint/2010/main" val="12646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500"/>
                            </p:stCondLst>
                            <p:childTnLst>
                              <p:par>
                                <p:cTn id="22" presetID="10" presetClass="exit" presetSubtype="0" fill="hold" grpId="1" nodeType="afterEffect">
                                  <p:stCondLst>
                                    <p:cond delay="1500"/>
                                  </p:stCondLst>
                                  <p:childTnLst>
                                    <p:animEffect transition="out" filter="fade">
                                      <p:cBhvr>
                                        <p:cTn id="23" dur="2000"/>
                                        <p:tgtEl>
                                          <p:spTgt spid="18"/>
                                        </p:tgtEl>
                                      </p:cBhvr>
                                    </p:animEffect>
                                    <p:set>
                                      <p:cBhvr>
                                        <p:cTn id="24" dur="1" fill="hold">
                                          <p:stCondLst>
                                            <p:cond delay="1999"/>
                                          </p:stCondLst>
                                        </p:cTn>
                                        <p:tgtEl>
                                          <p:spTgt spid="18"/>
                                        </p:tgtEl>
                                        <p:attrNameLst>
                                          <p:attrName>style.visibility</p:attrName>
                                        </p:attrNameLst>
                                      </p:cBhvr>
                                      <p:to>
                                        <p:strVal val="hidden"/>
                                      </p:to>
                                    </p:set>
                                  </p:childTnLst>
                                </p:cTn>
                              </p:par>
                            </p:childTnLst>
                          </p:cTn>
                        </p:par>
                        <p:par>
                          <p:cTn id="25" fill="hold">
                            <p:stCondLst>
                              <p:cond delay="6000"/>
                            </p:stCondLst>
                            <p:childTnLst>
                              <p:par>
                                <p:cTn id="26" presetID="10" presetClass="exit" presetSubtype="0" fill="hold" nodeType="after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par>
                          <p:cTn id="29" fill="hold">
                            <p:stCondLst>
                              <p:cond delay="6500"/>
                            </p:stCondLst>
                            <p:childTnLst>
                              <p:par>
                                <p:cTn id="30" presetID="23" presetClass="entr" presetSubtype="16"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childTnLst>
                                </p:cTn>
                              </p:par>
                            </p:childTnLst>
                          </p:cTn>
                        </p:par>
                        <p:par>
                          <p:cTn id="34" fill="hold">
                            <p:stCondLst>
                              <p:cond delay="7000"/>
                            </p:stCondLst>
                            <p:childTnLst>
                              <p:par>
                                <p:cTn id="35" presetID="0" presetClass="path" presetSubtype="0" accel="50000" decel="50000" fill="hold" nodeType="afterEffect">
                                  <p:stCondLst>
                                    <p:cond delay="0"/>
                                  </p:stCondLst>
                                  <p:childTnLst>
                                    <p:animMotion origin="layout" path="M -0.02343 0.0108 C -0.02474 0.00964 -0.02589 0.00829 -0.0272 0.00752 C -0.02966 0.00598 -0.03486 0.00405 -0.03486 0.00405 C -0.0651 0.00791 -0.09563 0.00328 -0.12572 0.00926 C -0.12702 0.00984 -0.12847 0.00984 -0.12948 0.0108 C -0.13194 0.01312 -0.13585 0.01929 -0.13585 0.01929 C -0.13874 0.03028 -0.13758 0.03125 -0.13585 0.04282 C -0.13527 0.07504 -0.14655 0.11612 -0.12948 0.13889 C -0.12775 0.14564 -0.12558 0.1466 -0.12066 0.14892 C -0.11646 0.14699 -0.11487 0.14467 -0.11183 0.14043 C -0.11227 0.10957 -0.11241 0.0787 -0.11313 0.04784 C -0.11328 0.04089 -0.11906 0.03626 -0.12326 0.03433 C -0.13339 0.02083 -0.12109 0.03665 -0.13078 0.02604 C -0.13223 0.0245 -0.13426 0.02045 -0.13585 0.01929 C -0.137 0.01832 -0.13845 0.01832 -0.13961 0.01755 C -0.14091 0.01659 -0.14207 0.01543 -0.14337 0.01427 C -0.15972 0.01601 -0.17636 0.01562 -0.1927 0.01755 C -0.19531 0.01794 -0.20023 0.02102 -0.20023 0.02102 C -0.20587 0.01909 -0.20399 0.02102 -0.20659 0.01755 " pathEditMode="relative" ptsTypes="ffffffffffffffffffA">
                                      <p:cBhvr>
                                        <p:cTn id="36" dur="2000" fill="hold"/>
                                        <p:tgtEl>
                                          <p:spTgt spid="9"/>
                                        </p:tgtEl>
                                        <p:attrNameLst>
                                          <p:attrName>ppt_x</p:attrName>
                                          <p:attrName>ppt_y</p:attrName>
                                        </p:attrNameLst>
                                      </p:cBhvr>
                                    </p:animMotion>
                                  </p:childTnLst>
                                </p:cTn>
                              </p:par>
                            </p:childTnLst>
                          </p:cTn>
                        </p:par>
                        <p:par>
                          <p:cTn id="37" fill="hold">
                            <p:stCondLst>
                              <p:cond delay="9000"/>
                            </p:stCondLst>
                            <p:childTnLst>
                              <p:par>
                                <p:cTn id="38" presetID="23" presetClass="entr" presetSubtype="16" fill="hold" nodeType="afterEffect">
                                  <p:stCondLst>
                                    <p:cond delay="0"/>
                                  </p:stCondLst>
                                  <p:childTnLst>
                                    <p:set>
                                      <p:cBhvr>
                                        <p:cTn id="39" dur="1" fill="hold">
                                          <p:stCondLst>
                                            <p:cond delay="0"/>
                                          </p:stCondLst>
                                        </p:cTn>
                                        <p:tgtEl>
                                          <p:spTgt spid="3075"/>
                                        </p:tgtEl>
                                        <p:attrNameLst>
                                          <p:attrName>style.visibility</p:attrName>
                                        </p:attrNameLst>
                                      </p:cBhvr>
                                      <p:to>
                                        <p:strVal val="visible"/>
                                      </p:to>
                                    </p:set>
                                    <p:anim calcmode="lin" valueType="num">
                                      <p:cBhvr>
                                        <p:cTn id="40" dur="500" fill="hold"/>
                                        <p:tgtEl>
                                          <p:spTgt spid="3075"/>
                                        </p:tgtEl>
                                        <p:attrNameLst>
                                          <p:attrName>ppt_w</p:attrName>
                                        </p:attrNameLst>
                                      </p:cBhvr>
                                      <p:tavLst>
                                        <p:tav tm="0">
                                          <p:val>
                                            <p:fltVal val="0"/>
                                          </p:val>
                                        </p:tav>
                                        <p:tav tm="100000">
                                          <p:val>
                                            <p:strVal val="#ppt_w"/>
                                          </p:val>
                                        </p:tav>
                                      </p:tavLst>
                                    </p:anim>
                                    <p:anim calcmode="lin" valueType="num">
                                      <p:cBhvr>
                                        <p:cTn id="41" dur="500" fill="hold"/>
                                        <p:tgtEl>
                                          <p:spTgt spid="3075"/>
                                        </p:tgtEl>
                                        <p:attrNameLst>
                                          <p:attrName>ppt_h</p:attrName>
                                        </p:attrNameLst>
                                      </p:cBhvr>
                                      <p:tavLst>
                                        <p:tav tm="0">
                                          <p:val>
                                            <p:fltVal val="0"/>
                                          </p:val>
                                        </p:tav>
                                        <p:tav tm="100000">
                                          <p:val>
                                            <p:strVal val="#ppt_h"/>
                                          </p:val>
                                        </p:tav>
                                      </p:tavLst>
                                    </p:anim>
                                  </p:childTnLst>
                                </p:cTn>
                              </p:par>
                            </p:childTnLst>
                          </p:cTn>
                        </p:par>
                        <p:par>
                          <p:cTn id="42" fill="hold">
                            <p:stCondLst>
                              <p:cond delay="9500"/>
                            </p:stCondLst>
                            <p:childTnLst>
                              <p:par>
                                <p:cTn id="43" presetID="10" presetClass="exit" presetSubtype="0" fill="hold" nodeType="afterEffect">
                                  <p:stCondLst>
                                    <p:cond delay="1200"/>
                                  </p:stCondLst>
                                  <p:childTnLst>
                                    <p:animEffect transition="out" filter="fade">
                                      <p:cBhvr>
                                        <p:cTn id="44" dur="500"/>
                                        <p:tgtEl>
                                          <p:spTgt spid="3075"/>
                                        </p:tgtEl>
                                      </p:cBhvr>
                                    </p:animEffect>
                                    <p:set>
                                      <p:cBhvr>
                                        <p:cTn id="45" dur="1" fill="hold">
                                          <p:stCondLst>
                                            <p:cond delay="499"/>
                                          </p:stCondLst>
                                        </p:cTn>
                                        <p:tgtEl>
                                          <p:spTgt spid="3075"/>
                                        </p:tgtEl>
                                        <p:attrNameLst>
                                          <p:attrName>style.visibility</p:attrName>
                                        </p:attrNameLst>
                                      </p:cBhvr>
                                      <p:to>
                                        <p:strVal val="hidden"/>
                                      </p:to>
                                    </p:set>
                                  </p:childTnLst>
                                </p:cTn>
                              </p:par>
                            </p:childTnLst>
                          </p:cTn>
                        </p:par>
                        <p:par>
                          <p:cTn id="46" fill="hold">
                            <p:stCondLst>
                              <p:cond delay="11200"/>
                            </p:stCondLst>
                            <p:childTnLst>
                              <p:par>
                                <p:cTn id="47" presetID="0" presetClass="path" presetSubtype="0" accel="50000" decel="50000" fill="hold" nodeType="afterEffect">
                                  <p:stCondLst>
                                    <p:cond delay="0"/>
                                  </p:stCondLst>
                                  <p:childTnLst>
                                    <p:animMotion origin="layout" path="M -0.22482 0.01755 C -0.22381 -0.00482 -0.22772 -0.03492 -0.21614 -0.05826 C -0.21036 -0.09124 -0.21412 -0.12192 -0.21918 -0.15509 C -0.21484 -0.19966 -0.21455 -0.18634 -0.21918 -0.24402 C -0.22077 -0.26505 -0.23047 -0.28318 -0.23047 -0.30401 " pathEditMode="relative" rAng="0" ptsTypes="ffffA">
                                      <p:cBhvr>
                                        <p:cTn id="48" dur="2000" fill="hold"/>
                                        <p:tgtEl>
                                          <p:spTgt spid="9"/>
                                        </p:tgtEl>
                                        <p:attrNameLst>
                                          <p:attrName>ppt_x</p:attrName>
                                          <p:attrName>ppt_y</p:attrName>
                                        </p:attrNameLst>
                                      </p:cBhvr>
                                      <p:rCtr x="400" y="-16100"/>
                                    </p:animMotion>
                                  </p:childTnLst>
                                </p:cTn>
                              </p:par>
                            </p:childTnLst>
                          </p:cTn>
                        </p:par>
                        <p:par>
                          <p:cTn id="49" fill="hold">
                            <p:stCondLst>
                              <p:cond delay="13200"/>
                            </p:stCondLst>
                            <p:childTnLst>
                              <p:par>
                                <p:cTn id="50" presetID="23" presetClass="entr" presetSubtype="16" fill="hold" nodeType="afterEffect">
                                  <p:stCondLst>
                                    <p:cond delay="0"/>
                                  </p:stCondLst>
                                  <p:childTnLst>
                                    <p:set>
                                      <p:cBhvr>
                                        <p:cTn id="51" dur="1" fill="hold">
                                          <p:stCondLst>
                                            <p:cond delay="0"/>
                                          </p:stCondLst>
                                        </p:cTn>
                                        <p:tgtEl>
                                          <p:spTgt spid="3076"/>
                                        </p:tgtEl>
                                        <p:attrNameLst>
                                          <p:attrName>style.visibility</p:attrName>
                                        </p:attrNameLst>
                                      </p:cBhvr>
                                      <p:to>
                                        <p:strVal val="visible"/>
                                      </p:to>
                                    </p:set>
                                    <p:anim calcmode="lin" valueType="num">
                                      <p:cBhvr>
                                        <p:cTn id="52" dur="500" fill="hold"/>
                                        <p:tgtEl>
                                          <p:spTgt spid="3076"/>
                                        </p:tgtEl>
                                        <p:attrNameLst>
                                          <p:attrName>ppt_w</p:attrName>
                                        </p:attrNameLst>
                                      </p:cBhvr>
                                      <p:tavLst>
                                        <p:tav tm="0">
                                          <p:val>
                                            <p:fltVal val="0"/>
                                          </p:val>
                                        </p:tav>
                                        <p:tav tm="100000">
                                          <p:val>
                                            <p:strVal val="#ppt_w"/>
                                          </p:val>
                                        </p:tav>
                                      </p:tavLst>
                                    </p:anim>
                                    <p:anim calcmode="lin" valueType="num">
                                      <p:cBhvr>
                                        <p:cTn id="53" dur="500" fill="hold"/>
                                        <p:tgtEl>
                                          <p:spTgt spid="3076"/>
                                        </p:tgtEl>
                                        <p:attrNameLst>
                                          <p:attrName>ppt_h</p:attrName>
                                        </p:attrNameLst>
                                      </p:cBhvr>
                                      <p:tavLst>
                                        <p:tav tm="0">
                                          <p:val>
                                            <p:fltVal val="0"/>
                                          </p:val>
                                        </p:tav>
                                        <p:tav tm="100000">
                                          <p:val>
                                            <p:strVal val="#ppt_h"/>
                                          </p:val>
                                        </p:tav>
                                      </p:tavLst>
                                    </p:anim>
                                  </p:childTnLst>
                                </p:cTn>
                              </p:par>
                            </p:childTnLst>
                          </p:cTn>
                        </p:par>
                        <p:par>
                          <p:cTn id="54" fill="hold">
                            <p:stCondLst>
                              <p:cond delay="13700"/>
                            </p:stCondLst>
                            <p:childTnLst>
                              <p:par>
                                <p:cTn id="55" presetID="10" presetClass="exit" presetSubtype="0" fill="hold" nodeType="afterEffect">
                                  <p:stCondLst>
                                    <p:cond delay="1000"/>
                                  </p:stCondLst>
                                  <p:childTnLst>
                                    <p:animEffect transition="out" filter="fade">
                                      <p:cBhvr>
                                        <p:cTn id="56" dur="500"/>
                                        <p:tgtEl>
                                          <p:spTgt spid="3076"/>
                                        </p:tgtEl>
                                      </p:cBhvr>
                                    </p:animEffect>
                                    <p:set>
                                      <p:cBhvr>
                                        <p:cTn id="57" dur="1" fill="hold">
                                          <p:stCondLst>
                                            <p:cond delay="499"/>
                                          </p:stCondLst>
                                        </p:cTn>
                                        <p:tgtEl>
                                          <p:spTgt spid="3076"/>
                                        </p:tgtEl>
                                        <p:attrNameLst>
                                          <p:attrName>style.visibility</p:attrName>
                                        </p:attrNameLst>
                                      </p:cBhvr>
                                      <p:to>
                                        <p:strVal val="hidden"/>
                                      </p:to>
                                    </p:set>
                                  </p:childTnLst>
                                </p:cTn>
                              </p:par>
                            </p:childTnLst>
                          </p:cTn>
                        </p:par>
                        <p:par>
                          <p:cTn id="58" fill="hold">
                            <p:stCondLst>
                              <p:cond delay="15200"/>
                            </p:stCondLst>
                            <p:childTnLst>
                              <p:par>
                                <p:cTn id="59" presetID="10" presetClass="exit" presetSubtype="0" fill="hold" nodeType="after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par>
                          <p:cTn id="62" fill="hold">
                            <p:stCondLst>
                              <p:cond delay="15700"/>
                            </p:stCondLst>
                            <p:childTnLst>
                              <p:par>
                                <p:cTn id="63" presetID="10" presetClass="entr" presetSubtype="0"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par>
                          <p:cTn id="66" fill="hold">
                            <p:stCondLst>
                              <p:cond delay="16200"/>
                            </p:stCondLst>
                            <p:childTnLst>
                              <p:par>
                                <p:cTn id="67" presetID="0" presetClass="path" presetSubtype="0" accel="50000" decel="50000" fill="hold" nodeType="afterEffect">
                                  <p:stCondLst>
                                    <p:cond delay="0"/>
                                  </p:stCondLst>
                                  <p:childTnLst>
                                    <p:animMotion origin="layout" path="M 0.00188 -0.0326 C -0.00376 -0.06192 0.00304 -0.0953 0.00565 -0.1252 C 0.00463 -0.14314 0.00709 -0.15008 -0.00318 -0.15895 C -0.00593 -0.16474 -0.00709 -0.16706 -0.012 -0.16898 C -0.01852 -0.17824 -0.03038 -0.17284 -0.03848 -0.17246 C -0.05656 -0.17149 -0.07465 -0.1713 -0.09273 -0.17072 C -0.11299 -0.16165 -0.09129 -0.17091 -0.14713 -0.16744 C -0.15017 -0.16725 -0.15292 -0.16416 -0.15596 -0.16397 C -0.16305 -0.16358 -0.17028 -0.16397 -0.17737 -0.16397 " pathEditMode="relative" ptsTypes="ffffffffA">
                                      <p:cBhvr>
                                        <p:cTn id="68" dur="2000" fill="hold"/>
                                        <p:tgtEl>
                                          <p:spTgt spid="11"/>
                                        </p:tgtEl>
                                        <p:attrNameLst>
                                          <p:attrName>ppt_x</p:attrName>
                                          <p:attrName>ppt_y</p:attrName>
                                        </p:attrNameLst>
                                      </p:cBhvr>
                                    </p:animMotion>
                                  </p:childTnLst>
                                </p:cTn>
                              </p:par>
                            </p:childTnLst>
                          </p:cTn>
                        </p:par>
                        <p:par>
                          <p:cTn id="69" fill="hold">
                            <p:stCondLst>
                              <p:cond delay="18200"/>
                            </p:stCondLst>
                            <p:childTnLst>
                              <p:par>
                                <p:cTn id="70" presetID="23" presetClass="entr" presetSubtype="16" fill="hold" nodeType="afterEffect">
                                  <p:stCondLst>
                                    <p:cond delay="0"/>
                                  </p:stCondLst>
                                  <p:childTnLst>
                                    <p:set>
                                      <p:cBhvr>
                                        <p:cTn id="71" dur="1" fill="hold">
                                          <p:stCondLst>
                                            <p:cond delay="0"/>
                                          </p:stCondLst>
                                        </p:cTn>
                                        <p:tgtEl>
                                          <p:spTgt spid="3078"/>
                                        </p:tgtEl>
                                        <p:attrNameLst>
                                          <p:attrName>style.visibility</p:attrName>
                                        </p:attrNameLst>
                                      </p:cBhvr>
                                      <p:to>
                                        <p:strVal val="visible"/>
                                      </p:to>
                                    </p:set>
                                    <p:anim calcmode="lin" valueType="num">
                                      <p:cBhvr>
                                        <p:cTn id="72" dur="500" fill="hold"/>
                                        <p:tgtEl>
                                          <p:spTgt spid="3078"/>
                                        </p:tgtEl>
                                        <p:attrNameLst>
                                          <p:attrName>ppt_w</p:attrName>
                                        </p:attrNameLst>
                                      </p:cBhvr>
                                      <p:tavLst>
                                        <p:tav tm="0">
                                          <p:val>
                                            <p:fltVal val="0"/>
                                          </p:val>
                                        </p:tav>
                                        <p:tav tm="100000">
                                          <p:val>
                                            <p:strVal val="#ppt_w"/>
                                          </p:val>
                                        </p:tav>
                                      </p:tavLst>
                                    </p:anim>
                                    <p:anim calcmode="lin" valueType="num">
                                      <p:cBhvr>
                                        <p:cTn id="73" dur="500" fill="hold"/>
                                        <p:tgtEl>
                                          <p:spTgt spid="3078"/>
                                        </p:tgtEl>
                                        <p:attrNameLst>
                                          <p:attrName>ppt_h</p:attrName>
                                        </p:attrNameLst>
                                      </p:cBhvr>
                                      <p:tavLst>
                                        <p:tav tm="0">
                                          <p:val>
                                            <p:fltVal val="0"/>
                                          </p:val>
                                        </p:tav>
                                        <p:tav tm="100000">
                                          <p:val>
                                            <p:strVal val="#ppt_h"/>
                                          </p:val>
                                        </p:tav>
                                      </p:tavLst>
                                    </p:anim>
                                  </p:childTnLst>
                                </p:cTn>
                              </p:par>
                            </p:childTnLst>
                          </p:cTn>
                        </p:par>
                        <p:par>
                          <p:cTn id="74" fill="hold">
                            <p:stCondLst>
                              <p:cond delay="18700"/>
                            </p:stCondLst>
                            <p:childTnLst>
                              <p:par>
                                <p:cTn id="75" presetID="23" presetClass="exit" presetSubtype="32" fill="hold" nodeType="afterEffect">
                                  <p:stCondLst>
                                    <p:cond delay="1500"/>
                                  </p:stCondLst>
                                  <p:childTnLst>
                                    <p:anim calcmode="lin" valueType="num">
                                      <p:cBhvr>
                                        <p:cTn id="76" dur="500"/>
                                        <p:tgtEl>
                                          <p:spTgt spid="3078"/>
                                        </p:tgtEl>
                                        <p:attrNameLst>
                                          <p:attrName>ppt_w</p:attrName>
                                        </p:attrNameLst>
                                      </p:cBhvr>
                                      <p:tavLst>
                                        <p:tav tm="0">
                                          <p:val>
                                            <p:strVal val="ppt_w"/>
                                          </p:val>
                                        </p:tav>
                                        <p:tav tm="100000">
                                          <p:val>
                                            <p:fltVal val="0"/>
                                          </p:val>
                                        </p:tav>
                                      </p:tavLst>
                                    </p:anim>
                                    <p:anim calcmode="lin" valueType="num">
                                      <p:cBhvr>
                                        <p:cTn id="77" dur="500"/>
                                        <p:tgtEl>
                                          <p:spTgt spid="3078"/>
                                        </p:tgtEl>
                                        <p:attrNameLst>
                                          <p:attrName>ppt_h</p:attrName>
                                        </p:attrNameLst>
                                      </p:cBhvr>
                                      <p:tavLst>
                                        <p:tav tm="0">
                                          <p:val>
                                            <p:strVal val="ppt_h"/>
                                          </p:val>
                                        </p:tav>
                                        <p:tav tm="100000">
                                          <p:val>
                                            <p:fltVal val="0"/>
                                          </p:val>
                                        </p:tav>
                                      </p:tavLst>
                                    </p:anim>
                                    <p:set>
                                      <p:cBhvr>
                                        <p:cTn id="78" dur="1" fill="hold">
                                          <p:stCondLst>
                                            <p:cond delay="499"/>
                                          </p:stCondLst>
                                        </p:cTn>
                                        <p:tgtEl>
                                          <p:spTgt spid="3078"/>
                                        </p:tgtEl>
                                        <p:attrNameLst>
                                          <p:attrName>style.visibility</p:attrName>
                                        </p:attrNameLst>
                                      </p:cBhvr>
                                      <p:to>
                                        <p:strVal val="hidden"/>
                                      </p:to>
                                    </p:set>
                                  </p:childTnLst>
                                </p:cTn>
                              </p:par>
                            </p:childTnLst>
                          </p:cTn>
                        </p:par>
                        <p:par>
                          <p:cTn id="79" fill="hold">
                            <p:stCondLst>
                              <p:cond delay="20700"/>
                            </p:stCondLst>
                            <p:childTnLst>
                              <p:par>
                                <p:cTn id="80" presetID="0" presetClass="path" presetSubtype="0" accel="50000" decel="50000" fill="hold" nodeType="afterEffect">
                                  <p:stCondLst>
                                    <p:cond delay="0"/>
                                  </p:stCondLst>
                                  <p:childTnLst>
                                    <p:animMotion origin="layout" path="M -0.17737 -0.16397 C -0.19025 -0.17612 -0.20949 -0.16763 -0.2228 -0.16706 C -0.22511 -0.1659 -0.22786 -0.16551 -0.23018 -0.16397 C -0.23524 -0.16088 -0.23842 -0.15297 -0.24305 -0.14854 C -0.24783 -0.13503 -0.24566 -0.13368 -0.24739 -0.11459 C -0.24869 -0.10089 -0.25434 -0.08816 -0.25607 -0.07446 C -0.25723 -0.06501 -0.25651 -0.05479 -0.26345 -0.05131 C -0.26852 -0.0409 -0.26287 -0.05112 -0.2688 -0.04514 C -0.27011 -0.04398 -0.27083 -0.04148 -0.27213 -0.04051 C -0.2743 -0.03897 -0.27864 -0.03743 -0.27864 -0.03723 C -0.27893 -0.03762 -0.28559 -0.03974 -0.28602 -0.04051 C -0.28863 -0.04321 -0.29051 -0.04669 -0.29253 -0.04977 C -0.29354 -0.05112 -0.2947 -0.05189 -0.29586 -0.05286 C -0.30208 -0.06617 -0.29383 -0.05054 -0.30121 -0.05903 C -0.30237 -0.06019 -0.30251 -0.0625 -0.30324 -0.06366 C -0.30801 -0.06945 -0.30859 -0.06925 -0.31308 -0.07138 C -0.31785 -0.08179 -0.31221 -0.07157 -0.31843 -0.07755 C -0.32277 -0.08179 -0.32682 -0.08719 -0.3313 -0.09144 C -0.34172 -0.10128 -0.36574 -0.10012 -0.37427 -0.1007 C -0.38455 -0.10552 -0.37847 -0.1034 -0.39265 -0.10533 C -0.39974 -0.1088 -0.39106 -0.10475 -0.40234 -0.10841 C -0.40335 -0.1088 -0.40538 -0.10996 -0.40538 -0.10976 " pathEditMode="relative" rAng="0" ptsTypes="fffffffffffffffffffffA">
                                      <p:cBhvr>
                                        <p:cTn id="81" dur="2000" fill="hold"/>
                                        <p:tgtEl>
                                          <p:spTgt spid="11"/>
                                        </p:tgtEl>
                                        <p:attrNameLst>
                                          <p:attrName>ppt_x</p:attrName>
                                          <p:attrName>ppt_y</p:attrName>
                                        </p:attrNameLst>
                                      </p:cBhvr>
                                      <p:rCtr x="-11400" y="5700"/>
                                    </p:animMotion>
                                  </p:childTnLst>
                                </p:cTn>
                              </p:par>
                            </p:childTnLst>
                          </p:cTn>
                        </p:par>
                        <p:par>
                          <p:cTn id="82" fill="hold">
                            <p:stCondLst>
                              <p:cond delay="22700"/>
                            </p:stCondLst>
                            <p:childTnLst>
                              <p:par>
                                <p:cTn id="83" presetID="10" presetClass="exit" presetSubtype="0" fill="hold" nodeType="afterEffect">
                                  <p:stCondLst>
                                    <p:cond delay="0"/>
                                  </p:stCondLst>
                                  <p:childTnLst>
                                    <p:animEffect transition="out" filter="fade">
                                      <p:cBhvr>
                                        <p:cTn id="84" dur="2000"/>
                                        <p:tgtEl>
                                          <p:spTgt spid="11"/>
                                        </p:tgtEl>
                                      </p:cBhvr>
                                    </p:animEffect>
                                    <p:set>
                                      <p:cBhvr>
                                        <p:cTn id="85"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21</a:t>
            </a:fld>
            <a:endParaRPr lang="en-US" sz="1200">
              <a:solidFill>
                <a:prstClr val="black">
                  <a:tint val="75000"/>
                </a:prstClr>
              </a:solidFill>
              <a:latin typeface="Calibri"/>
            </a:endParaRPr>
          </a:p>
        </p:txBody>
      </p:sp>
      <p:pic>
        <p:nvPicPr>
          <p:cNvPr id="7" name="Picture 19"/>
          <p:cNvPicPr>
            <a:picLocks noChangeAspect="1" noChangeArrowheads="1"/>
          </p:cNvPicPr>
          <p:nvPr/>
        </p:nvPicPr>
        <p:blipFill rotWithShape="1">
          <a:blip r:embed="rId3">
            <a:extLst>
              <a:ext uri="{28A0092B-C50C-407E-A947-70E740481C1C}">
                <a14:useLocalDpi xmlns:a14="http://schemas.microsoft.com/office/drawing/2010/main" val="0"/>
              </a:ext>
            </a:extLst>
          </a:blip>
          <a:srcRect r="35374" b="8255"/>
          <a:stretch/>
        </p:blipFill>
        <p:spPr bwMode="auto">
          <a:xfrm>
            <a:off x="1230113" y="1962319"/>
            <a:ext cx="5674745" cy="435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p:cNvGrpSpPr/>
          <p:nvPr/>
        </p:nvGrpSpPr>
        <p:grpSpPr>
          <a:xfrm>
            <a:off x="3866402" y="1210199"/>
            <a:ext cx="1135063" cy="773906"/>
            <a:chOff x="3454207" y="1807028"/>
            <a:chExt cx="1362075" cy="928687"/>
          </a:xfrm>
        </p:grpSpPr>
        <p:sp>
          <p:nvSpPr>
            <p:cNvPr id="8" name="Rectangular Callout 7"/>
            <p:cNvSpPr/>
            <p:nvPr/>
          </p:nvSpPr>
          <p:spPr>
            <a:xfrm>
              <a:off x="3611370" y="2664278"/>
              <a:ext cx="1143000" cy="71437"/>
            </a:xfrm>
            <a:prstGeom prst="wedgeRectCallout">
              <a:avLst>
                <a:gd name="adj1" fmla="val 22792"/>
                <a:gd name="adj2" fmla="val 201960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AU">
                <a:solidFill>
                  <a:srgbClr val="FFFFFF"/>
                </a:solidFill>
                <a:cs typeface="Arial" charset="0"/>
              </a:endParaRPr>
            </a:p>
          </p:txBody>
        </p:sp>
        <p:pic>
          <p:nvPicPr>
            <p:cNvPr id="10" name="Picture 21" descr="http://t0.gstatic.com/images?q=tbn:WMnQaqHjSpRi1M:http://daily.swarthmore.edu/static/uploads/what-is-the-new-beijing/800px-beijing_national_stadium.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4207" y="1807028"/>
              <a:ext cx="13620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5"/>
          <p:cNvGrpSpPr/>
          <p:nvPr/>
        </p:nvGrpSpPr>
        <p:grpSpPr>
          <a:xfrm>
            <a:off x="5895472" y="1244879"/>
            <a:ext cx="1083469" cy="745221"/>
            <a:chOff x="5054407" y="1841450"/>
            <a:chExt cx="1300163" cy="894265"/>
          </a:xfrm>
        </p:grpSpPr>
        <p:sp>
          <p:nvSpPr>
            <p:cNvPr id="9" name="Rectangular Callout 8"/>
            <p:cNvSpPr/>
            <p:nvPr/>
          </p:nvSpPr>
          <p:spPr>
            <a:xfrm>
              <a:off x="5211570" y="2664278"/>
              <a:ext cx="1143000" cy="71437"/>
            </a:xfrm>
            <a:prstGeom prst="wedgeRectCallout">
              <a:avLst>
                <a:gd name="adj1" fmla="val -22239"/>
                <a:gd name="adj2" fmla="val 73308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AU">
                <a:solidFill>
                  <a:srgbClr val="FFFFFF"/>
                </a:solidFill>
                <a:cs typeface="Arial" charset="0"/>
              </a:endParaRPr>
            </a:p>
          </p:txBody>
        </p:sp>
        <p:pic>
          <p:nvPicPr>
            <p:cNvPr id="12" name="Picture 31" descr="http://t3.gstatic.com/images?q=tbn:82Tf-S8yuT-7kM:http://eact-china.org/pic/festival/greatwall.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4407" y="1841450"/>
              <a:ext cx="128587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p:cNvGrpSpPr/>
          <p:nvPr/>
        </p:nvGrpSpPr>
        <p:grpSpPr>
          <a:xfrm>
            <a:off x="1745766" y="1247944"/>
            <a:ext cx="1096698" cy="773906"/>
            <a:chOff x="1968307" y="1807028"/>
            <a:chExt cx="1316038" cy="928687"/>
          </a:xfrm>
        </p:grpSpPr>
        <p:pic>
          <p:nvPicPr>
            <p:cNvPr id="11" name="Picture 25" descr="http://t1.gstatic.com/images?q=tbn:OzrZ1ElxB-2tcM:http://flighttochina.net/wp-content/uploads/2007/10/thetempleofheaven.jp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307" y="1807028"/>
              <a:ext cx="1316038"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ular Callout 12"/>
            <p:cNvSpPr/>
            <p:nvPr/>
          </p:nvSpPr>
          <p:spPr>
            <a:xfrm>
              <a:off x="2039745" y="2664278"/>
              <a:ext cx="1143000" cy="71437"/>
            </a:xfrm>
            <a:prstGeom prst="wedgeRectCallout">
              <a:avLst>
                <a:gd name="adj1" fmla="val 107013"/>
                <a:gd name="adj2" fmla="val 226160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AU">
                <a:solidFill>
                  <a:srgbClr val="FFFFFF"/>
                </a:solidFill>
                <a:cs typeface="Arial" charset="0"/>
              </a:endParaRPr>
            </a:p>
          </p:txBody>
        </p:sp>
      </p:grpSp>
      <p:sp>
        <p:nvSpPr>
          <p:cNvPr id="17" name="Rectangle 16"/>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8438162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838200"/>
            <a:ext cx="8380412" cy="553998"/>
          </a:xfrm>
        </p:spPr>
        <p:txBody>
          <a:bodyPr>
            <a:normAutofit fontScale="90000"/>
          </a:bodyPr>
          <a:lstStyle/>
          <a:p>
            <a:r>
              <a:rPr lang="en-US" altLang="zh-CN" dirty="0"/>
              <a:t>Research Philosophy </a:t>
            </a:r>
            <a:endParaRPr lang="zh-CN" altLang="en-US" dirty="0"/>
          </a:p>
        </p:txBody>
      </p:sp>
      <p:sp>
        <p:nvSpPr>
          <p:cNvPr id="6" name="Text Placeholder 5"/>
          <p:cNvSpPr>
            <a:spLocks noGrp="1"/>
          </p:cNvSpPr>
          <p:nvPr>
            <p:ph type="body" idx="1"/>
          </p:nvPr>
        </p:nvSpPr>
        <p:spPr>
          <a:xfrm>
            <a:off x="381000" y="1676400"/>
            <a:ext cx="8380412" cy="4366054"/>
          </a:xfrm>
        </p:spPr>
        <p:txBody>
          <a:bodyPr/>
          <a:lstStyle/>
          <a:p>
            <a:r>
              <a:rPr lang="en-US" altLang="zh-CN" dirty="0" smtClean="0"/>
              <a:t>Understanding</a:t>
            </a:r>
          </a:p>
          <a:p>
            <a:pPr lvl="1"/>
            <a:r>
              <a:rPr lang="en-US" altLang="zh-CN" sz="2300" dirty="0"/>
              <a:t>Understanding users</a:t>
            </a:r>
          </a:p>
          <a:p>
            <a:pPr lvl="1"/>
            <a:r>
              <a:rPr lang="en-US" altLang="zh-CN" sz="2300" dirty="0"/>
              <a:t>Understanding locations</a:t>
            </a:r>
          </a:p>
          <a:p>
            <a:pPr lvl="1"/>
            <a:r>
              <a:rPr lang="en-US" altLang="zh-CN" sz="2300" dirty="0"/>
              <a:t>Understanding events</a:t>
            </a:r>
            <a:endParaRPr lang="zh-CN" altLang="en-US" sz="23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22</a:t>
            </a:fld>
            <a:endParaRPr lang="en-US" sz="1200">
              <a:solidFill>
                <a:prstClr val="black">
                  <a:tint val="75000"/>
                </a:prstClr>
              </a:solidFill>
              <a:latin typeface="Calibri"/>
            </a:endParaRPr>
          </a:p>
        </p:txBody>
      </p:sp>
      <p:pic>
        <p:nvPicPr>
          <p:cNvPr id="12290" name="Picture 2" descr="C:\Users\yuzheng\Desktop\LBSN images\philosophy_brai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8838" y="3886523"/>
            <a:ext cx="1614778" cy="194247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5607652" y="1295400"/>
            <a:ext cx="2828844" cy="2273754"/>
            <a:chOff x="6691082" y="2392870"/>
            <a:chExt cx="3394613" cy="2728505"/>
          </a:xfrm>
        </p:grpSpPr>
        <p:pic>
          <p:nvPicPr>
            <p:cNvPr id="11" name="Picture 10" descr="userRel_3.bmp"/>
            <p:cNvPicPr/>
            <p:nvPr/>
          </p:nvPicPr>
          <p:blipFill>
            <a:blip r:embed="rId3" cstate="print"/>
            <a:stretch>
              <a:fillRect/>
            </a:stretch>
          </p:blipFill>
          <p:spPr>
            <a:xfrm>
              <a:off x="6782937" y="2408639"/>
              <a:ext cx="3302758" cy="2712736"/>
            </a:xfrm>
            <a:prstGeom prst="rect">
              <a:avLst/>
            </a:prstGeom>
            <a:ln w="1905">
              <a:solidFill>
                <a:schemeClr val="tx1"/>
              </a:solidFill>
            </a:ln>
          </p:spPr>
        </p:pic>
        <p:sp>
          <p:nvSpPr>
            <p:cNvPr id="9" name="Rectangle 8"/>
            <p:cNvSpPr/>
            <p:nvPr/>
          </p:nvSpPr>
          <p:spPr>
            <a:xfrm>
              <a:off x="6691082" y="2392870"/>
              <a:ext cx="1625604" cy="387798"/>
            </a:xfrm>
            <a:prstGeom prst="rect">
              <a:avLst/>
            </a:prstGeom>
          </p:spPr>
          <p:txBody>
            <a:bodyPr wrap="square">
              <a:spAutoFit/>
            </a:bodyPr>
            <a:lstStyle/>
            <a:p>
              <a:pPr algn="ctr"/>
              <a:r>
                <a:rPr lang="en-US" sz="1500" dirty="0">
                  <a:latin typeface="Times New Roman" pitchFamily="18" charset="0"/>
                  <a:cs typeface="Times New Roman" pitchFamily="18" charset="0"/>
                </a:rPr>
                <a:t>User Graph</a:t>
              </a:r>
            </a:p>
          </p:txBody>
        </p:sp>
      </p:grpSp>
      <p:grpSp>
        <p:nvGrpSpPr>
          <p:cNvPr id="13" name="Group 12"/>
          <p:cNvGrpSpPr/>
          <p:nvPr/>
        </p:nvGrpSpPr>
        <p:grpSpPr>
          <a:xfrm>
            <a:off x="5676570" y="3884071"/>
            <a:ext cx="2782673" cy="2122518"/>
            <a:chOff x="6773784" y="5327824"/>
            <a:chExt cx="3339208" cy="2547021"/>
          </a:xfrm>
        </p:grpSpPr>
        <p:pic>
          <p:nvPicPr>
            <p:cNvPr id="17" name="Picture 2"/>
            <p:cNvPicPr>
              <a:picLocks noChangeAspect="1" noChangeArrowheads="1"/>
            </p:cNvPicPr>
            <p:nvPr/>
          </p:nvPicPr>
          <p:blipFill>
            <a:blip r:embed="rId4" cstate="print"/>
            <a:srcRect/>
            <a:stretch>
              <a:fillRect/>
            </a:stretch>
          </p:blipFill>
          <p:spPr bwMode="auto">
            <a:xfrm>
              <a:off x="6773784" y="5327824"/>
              <a:ext cx="3339208" cy="2539189"/>
            </a:xfrm>
            <a:prstGeom prst="rect">
              <a:avLst/>
            </a:prstGeom>
            <a:noFill/>
            <a:ln w="9525">
              <a:solidFill>
                <a:schemeClr val="tx1"/>
              </a:solidFill>
              <a:miter lim="800000"/>
              <a:headEnd/>
              <a:tailEnd/>
            </a:ln>
            <a:effectLst/>
          </p:spPr>
        </p:pic>
        <p:sp>
          <p:nvSpPr>
            <p:cNvPr id="15" name="Rectangle 14"/>
            <p:cNvSpPr/>
            <p:nvPr/>
          </p:nvSpPr>
          <p:spPr>
            <a:xfrm>
              <a:off x="6807200" y="7487047"/>
              <a:ext cx="1785256" cy="387798"/>
            </a:xfrm>
            <a:prstGeom prst="rect">
              <a:avLst/>
            </a:prstGeom>
            <a:solidFill>
              <a:srgbClr val="FFFFFF">
                <a:alpha val="38039"/>
              </a:srgbClr>
            </a:solidFill>
          </p:spPr>
          <p:txBody>
            <a:bodyPr wrap="square">
              <a:spAutoFit/>
            </a:bodyPr>
            <a:lstStyle/>
            <a:p>
              <a:pPr algn="ctr"/>
              <a:r>
                <a:rPr lang="en-US" sz="1500" dirty="0">
                  <a:latin typeface="Times New Roman" pitchFamily="18" charset="0"/>
                  <a:cs typeface="Times New Roman" pitchFamily="18" charset="0"/>
                </a:rPr>
                <a:t>Location Graph</a:t>
              </a:r>
            </a:p>
          </p:txBody>
        </p:sp>
      </p:grpSp>
      <p:sp>
        <p:nvSpPr>
          <p:cNvPr id="12" name="Rectangle 11"/>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10250315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ltLang="zh-CN" dirty="0"/>
              <a:t>Understanding </a:t>
            </a:r>
            <a:r>
              <a:rPr lang="en-US" altLang="zh-CN" dirty="0" smtClean="0"/>
              <a:t>Users</a:t>
            </a:r>
            <a:endParaRPr lang="zh-CN" altLang="en-US" dirty="0"/>
          </a:p>
        </p:txBody>
      </p:sp>
      <p:sp>
        <p:nvSpPr>
          <p:cNvPr id="4" name="Slide Number Placeholder 3"/>
          <p:cNvSpPr>
            <a:spLocks noGrp="1"/>
          </p:cNvSpPr>
          <p:nvPr>
            <p:ph type="sldNum" sz="quarter" idx="12"/>
          </p:nvPr>
        </p:nvSpPr>
        <p:spPr>
          <a:xfrm>
            <a:off x="7160108" y="6179080"/>
            <a:ext cx="1905000" cy="457200"/>
          </a:xfrm>
        </p:spPr>
        <p:txBody>
          <a:bodyPr/>
          <a:lstStyle/>
          <a:p>
            <a:pPr defTabSz="914363"/>
            <a:fld id="{B6F15528-21DE-4FAA-801E-634DDDAF4B2B}" type="slidenum">
              <a:rPr lang="en-US" sz="1200">
                <a:solidFill>
                  <a:prstClr val="black">
                    <a:tint val="75000"/>
                  </a:prstClr>
                </a:solidFill>
                <a:latin typeface="Calibri"/>
              </a:rPr>
              <a:pPr defTabSz="914363"/>
              <a:t>23</a:t>
            </a:fld>
            <a:endParaRPr lang="en-US" sz="1200">
              <a:solidFill>
                <a:prstClr val="black">
                  <a:tint val="75000"/>
                </a:prstClr>
              </a:solidFill>
              <a:latin typeface="Calibri"/>
            </a:endParaRPr>
          </a:p>
        </p:txBody>
      </p:sp>
      <p:pic>
        <p:nvPicPr>
          <p:cNvPr id="8" name="Picture 4" descr="C:\Users\yuzheng\Desktop\LBSN images\social-network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992" y="3797920"/>
            <a:ext cx="2258668" cy="16940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2762" y="2714075"/>
            <a:ext cx="2248079" cy="692498"/>
          </a:xfrm>
          <a:prstGeom prst="rect">
            <a:avLst/>
          </a:prstGeom>
        </p:spPr>
        <p:txBody>
          <a:bodyPr wrap="square" lIns="76197" tIns="38098" rIns="76197" bIns="38098">
            <a:spAutoFit/>
          </a:bodyPr>
          <a:lstStyle/>
          <a:p>
            <a:pPr algn="ctr"/>
            <a:r>
              <a:rPr lang="en-US" altLang="zh-CN" sz="2000" dirty="0">
                <a:solidFill>
                  <a:srgbClr val="3451E0"/>
                </a:solidFill>
              </a:rPr>
              <a:t>User similarity/</a:t>
            </a:r>
          </a:p>
          <a:p>
            <a:pPr algn="ctr"/>
            <a:r>
              <a:rPr lang="en-US" altLang="zh-CN" sz="2000" dirty="0">
                <a:solidFill>
                  <a:srgbClr val="3451E0"/>
                </a:solidFill>
              </a:rPr>
              <a:t>link prediction</a:t>
            </a:r>
          </a:p>
        </p:txBody>
      </p:sp>
      <p:sp>
        <p:nvSpPr>
          <p:cNvPr id="12" name="Rectangle 11"/>
          <p:cNvSpPr/>
          <p:nvPr/>
        </p:nvSpPr>
        <p:spPr>
          <a:xfrm>
            <a:off x="2881228" y="2742992"/>
            <a:ext cx="2637228" cy="692498"/>
          </a:xfrm>
          <a:prstGeom prst="rect">
            <a:avLst/>
          </a:prstGeom>
        </p:spPr>
        <p:txBody>
          <a:bodyPr wrap="square" lIns="76197" tIns="38098" rIns="76197" bIns="38098">
            <a:spAutoFit/>
          </a:bodyPr>
          <a:lstStyle/>
          <a:p>
            <a:pPr algn="ctr"/>
            <a:r>
              <a:rPr lang="en-US" altLang="zh-CN" sz="2000" dirty="0">
                <a:solidFill>
                  <a:srgbClr val="3451E0"/>
                </a:solidFill>
              </a:rPr>
              <a:t>Experts/Influencers detection</a:t>
            </a:r>
          </a:p>
        </p:txBody>
      </p:sp>
      <p:sp>
        <p:nvSpPr>
          <p:cNvPr id="13" name="Rectangle 12"/>
          <p:cNvSpPr/>
          <p:nvPr/>
        </p:nvSpPr>
        <p:spPr>
          <a:xfrm>
            <a:off x="5932251" y="2777765"/>
            <a:ext cx="2637228" cy="384721"/>
          </a:xfrm>
          <a:prstGeom prst="rect">
            <a:avLst/>
          </a:prstGeom>
        </p:spPr>
        <p:txBody>
          <a:bodyPr wrap="square" lIns="76197" tIns="38098" rIns="76197" bIns="38098">
            <a:spAutoFit/>
          </a:bodyPr>
          <a:lstStyle/>
          <a:p>
            <a:pPr algn="ctr"/>
            <a:r>
              <a:rPr lang="en-US" altLang="zh-CN" sz="2000" dirty="0">
                <a:solidFill>
                  <a:srgbClr val="3451E0"/>
                </a:solidFill>
              </a:rPr>
              <a:t>Community Discovery</a:t>
            </a:r>
          </a:p>
        </p:txBody>
      </p:sp>
      <p:pic>
        <p:nvPicPr>
          <p:cNvPr id="11270" name="Picture 6" descr="C:\Users\yuzheng\Desktop\LBSN images\community-2.gif"/>
          <p:cNvPicPr>
            <a:picLocks noChangeAspect="1" noChangeArrowheads="1"/>
          </p:cNvPicPr>
          <p:nvPr/>
        </p:nvPicPr>
        <p:blipFill rotWithShape="1">
          <a:blip r:embed="rId4">
            <a:extLst>
              <a:ext uri="{28A0092B-C50C-407E-A947-70E740481C1C}">
                <a14:useLocalDpi xmlns:a14="http://schemas.microsoft.com/office/drawing/2010/main" val="0"/>
              </a:ext>
            </a:extLst>
          </a:blip>
          <a:srcRect t="8332" b="4167"/>
          <a:stretch/>
        </p:blipFill>
        <p:spPr bwMode="auto">
          <a:xfrm>
            <a:off x="5637896" y="3734420"/>
            <a:ext cx="324097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yuzheng\Desktop\LBSN images\socialnetwork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1197" y="3792425"/>
            <a:ext cx="2389695" cy="179227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30045490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838200"/>
            <a:ext cx="8380412" cy="553998"/>
          </a:xfrm>
        </p:spPr>
        <p:txBody>
          <a:bodyPr>
            <a:normAutofit fontScale="90000"/>
          </a:bodyPr>
          <a:lstStyle/>
          <a:p>
            <a:r>
              <a:rPr lang="en-US" altLang="zh-CN" dirty="0" smtClean="0"/>
              <a:t>Understanding</a:t>
            </a:r>
            <a:r>
              <a:rPr lang="zh-CN" altLang="en-US" dirty="0" smtClean="0"/>
              <a:t> </a:t>
            </a:r>
            <a:r>
              <a:rPr lang="en-US" altLang="zh-CN" dirty="0" smtClean="0"/>
              <a:t>Locations </a:t>
            </a:r>
            <a:endParaRPr lang="zh-CN" altLang="en-US" dirty="0"/>
          </a:p>
        </p:txBody>
      </p:sp>
      <p:sp>
        <p:nvSpPr>
          <p:cNvPr id="6" name="Text Placeholder 5"/>
          <p:cNvSpPr>
            <a:spLocks noGrp="1"/>
          </p:cNvSpPr>
          <p:nvPr>
            <p:ph type="body" idx="1"/>
          </p:nvPr>
        </p:nvSpPr>
        <p:spPr>
          <a:xfrm>
            <a:off x="381000" y="1730596"/>
            <a:ext cx="8380412" cy="4366054"/>
          </a:xfrm>
        </p:spPr>
        <p:txBody>
          <a:bodyPr>
            <a:normAutofit/>
          </a:bodyPr>
          <a:lstStyle/>
          <a:p>
            <a:r>
              <a:rPr lang="en-US" altLang="zh-CN" sz="3000" dirty="0"/>
              <a:t>Generic recommendation</a:t>
            </a:r>
          </a:p>
          <a:p>
            <a:pPr lvl="1"/>
            <a:r>
              <a:rPr lang="en-US" altLang="zh-CN" sz="2300" dirty="0"/>
              <a:t>Most interesting locations and travel routes/sequences</a:t>
            </a:r>
          </a:p>
          <a:p>
            <a:pPr lvl="1"/>
            <a:r>
              <a:rPr lang="en-US" altLang="zh-CN" sz="2300" dirty="0"/>
              <a:t>Itinerary planning</a:t>
            </a:r>
          </a:p>
          <a:p>
            <a:pPr lvl="1"/>
            <a:r>
              <a:rPr lang="en-US" altLang="zh-CN" sz="2300" dirty="0"/>
              <a:t>Location-activity recommenders</a:t>
            </a:r>
          </a:p>
          <a:p>
            <a:r>
              <a:rPr lang="en-US" altLang="zh-CN" sz="2700" dirty="0"/>
              <a:t>Personalized recommendation</a:t>
            </a:r>
          </a:p>
          <a:p>
            <a:pPr lvl="1"/>
            <a:r>
              <a:rPr lang="en-US" altLang="zh-CN" sz="2300" dirty="0"/>
              <a:t>Location recommendations</a:t>
            </a:r>
          </a:p>
          <a:p>
            <a:pPr lvl="2"/>
            <a:r>
              <a:rPr lang="en-US" altLang="zh-CN" sz="1900" dirty="0"/>
              <a:t>User-based collaborative filtering model</a:t>
            </a:r>
          </a:p>
          <a:p>
            <a:pPr lvl="2"/>
            <a:r>
              <a:rPr lang="en-US" altLang="zh-CN" sz="1900" dirty="0"/>
              <a:t>Item-based collaborative filtering model</a:t>
            </a:r>
          </a:p>
          <a:p>
            <a:pPr lvl="1"/>
            <a:r>
              <a:rPr lang="en-US" altLang="zh-CN" sz="2300" dirty="0" smtClean="0"/>
              <a:t>Open challenges </a:t>
            </a:r>
            <a:endParaRPr lang="en-US" altLang="zh-CN" sz="23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24</a:t>
            </a:fld>
            <a:endParaRPr lang="en-US" sz="1200">
              <a:solidFill>
                <a:prstClr val="black">
                  <a:tint val="75000"/>
                </a:prstClr>
              </a:solidFill>
              <a:latin typeface="Calibri"/>
            </a:endParaRPr>
          </a:p>
        </p:txBody>
      </p:sp>
      <p:pic>
        <p:nvPicPr>
          <p:cNvPr id="10242" name="Picture 2" descr="C:\Users\yuzheng\Desktop\LBSN images\social-network-loca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2306" y="3823794"/>
            <a:ext cx="2063139" cy="20631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77086690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0184" y="838200"/>
            <a:ext cx="8380412" cy="553998"/>
          </a:xfrm>
        </p:spPr>
        <p:txBody>
          <a:bodyPr>
            <a:normAutofit fontScale="90000"/>
          </a:bodyPr>
          <a:lstStyle/>
          <a:p>
            <a:r>
              <a:rPr lang="en-US" altLang="zh-CN" dirty="0" smtClean="0"/>
              <a:t>Understanding Events</a:t>
            </a:r>
            <a:endParaRPr lang="zh-CN" altLang="en-US" dirty="0"/>
          </a:p>
        </p:txBody>
      </p:sp>
      <p:sp>
        <p:nvSpPr>
          <p:cNvPr id="6" name="Text Placeholder 5"/>
          <p:cNvSpPr>
            <a:spLocks noGrp="1"/>
          </p:cNvSpPr>
          <p:nvPr>
            <p:ph type="body" idx="1"/>
          </p:nvPr>
        </p:nvSpPr>
        <p:spPr>
          <a:xfrm>
            <a:off x="349589" y="1730596"/>
            <a:ext cx="8380412" cy="4366054"/>
          </a:xfrm>
        </p:spPr>
        <p:txBody>
          <a:bodyPr>
            <a:normAutofit/>
          </a:bodyPr>
          <a:lstStyle/>
          <a:p>
            <a:r>
              <a:rPr lang="en-US" altLang="zh-CN" sz="3000" dirty="0"/>
              <a:t>Anomaly </a:t>
            </a:r>
          </a:p>
          <a:p>
            <a:r>
              <a:rPr lang="en-US" altLang="zh-CN" sz="3000" dirty="0"/>
              <a:t>Crowd Behavioral Patterns</a:t>
            </a:r>
            <a:endParaRPr lang="zh-CN" altLang="en-US" sz="30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25</a:t>
            </a:fld>
            <a:endParaRPr lang="en-US" sz="1200">
              <a:solidFill>
                <a:prstClr val="black">
                  <a:tint val="75000"/>
                </a:prstClr>
              </a:solidFill>
              <a:latin typeface="Calibri"/>
            </a:endParaRP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84732"/>
            <a:ext cx="4453984" cy="256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697" y="993114"/>
            <a:ext cx="3692678" cy="2177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4922" y="3363780"/>
            <a:ext cx="4020228" cy="272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55367969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1137693"/>
            <a:ext cx="8380412" cy="553998"/>
          </a:xfrm>
        </p:spPr>
        <p:txBody>
          <a:bodyPr>
            <a:normAutofit fontScale="90000"/>
          </a:bodyPr>
          <a:lstStyle/>
          <a:p>
            <a:r>
              <a:rPr lang="en-US" altLang="zh-CN" dirty="0" smtClean="0"/>
              <a:t>New Challenges </a:t>
            </a:r>
            <a:r>
              <a:rPr lang="en-US" altLang="zh-CN" smtClean="0"/>
              <a:t>in LBSNs</a:t>
            </a:r>
            <a:endParaRPr lang="zh-CN" altLang="en-US" dirty="0"/>
          </a:p>
        </p:txBody>
      </p:sp>
      <p:sp>
        <p:nvSpPr>
          <p:cNvPr id="6" name="Text Placeholder 5"/>
          <p:cNvSpPr>
            <a:spLocks noGrp="1"/>
          </p:cNvSpPr>
          <p:nvPr>
            <p:ph type="body" idx="1"/>
          </p:nvPr>
        </p:nvSpPr>
        <p:spPr>
          <a:xfrm>
            <a:off x="381000" y="1948722"/>
            <a:ext cx="8380412" cy="4497387"/>
          </a:xfrm>
        </p:spPr>
        <p:txBody>
          <a:bodyPr>
            <a:normAutofit/>
          </a:bodyPr>
          <a:lstStyle/>
          <a:p>
            <a:r>
              <a:rPr lang="en-US" altLang="zh-CN" sz="2700" dirty="0"/>
              <a:t>Heterogeneous networks</a:t>
            </a:r>
          </a:p>
          <a:p>
            <a:pPr lvl="1"/>
            <a:r>
              <a:rPr lang="en-US" altLang="zh-CN" sz="2000" dirty="0"/>
              <a:t>Locations and users </a:t>
            </a:r>
          </a:p>
          <a:p>
            <a:pPr lvl="1"/>
            <a:r>
              <a:rPr lang="en-US" altLang="zh-CN" sz="2000" dirty="0"/>
              <a:t>Geo-tagged media and trajectories</a:t>
            </a:r>
          </a:p>
          <a:p>
            <a:r>
              <a:rPr lang="en-US" altLang="zh-CN" sz="2300" dirty="0"/>
              <a:t>Special properties</a:t>
            </a:r>
          </a:p>
          <a:p>
            <a:pPr lvl="1"/>
            <a:r>
              <a:rPr lang="en-US" altLang="zh-CN" sz="2000" dirty="0"/>
              <a:t>Hierarchy / granularity</a:t>
            </a:r>
          </a:p>
          <a:p>
            <a:pPr lvl="1"/>
            <a:r>
              <a:rPr lang="en-US" altLang="zh-CN" sz="2000" dirty="0"/>
              <a:t>Sequential property</a:t>
            </a:r>
          </a:p>
          <a:p>
            <a:r>
              <a:rPr lang="en-US" altLang="zh-CN" sz="2300" dirty="0"/>
              <a:t>Fast evolving </a:t>
            </a:r>
          </a:p>
          <a:p>
            <a:pPr lvl="1"/>
            <a:r>
              <a:rPr lang="en-US" altLang="zh-CN" sz="2000" dirty="0"/>
              <a:t>Easy to access a new location</a:t>
            </a:r>
          </a:p>
          <a:p>
            <a:pPr lvl="1"/>
            <a:r>
              <a:rPr lang="en-US" altLang="zh-CN" sz="2000" dirty="0"/>
              <a:t>User experience/knowledge changes</a:t>
            </a:r>
          </a:p>
          <a:p>
            <a:endParaRPr lang="en-US" altLang="zh-CN" sz="2700" dirty="0"/>
          </a:p>
          <a:p>
            <a:pPr lvl="1"/>
            <a:endParaRPr lang="zh-CN" altLang="en-US" sz="23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26</a:t>
            </a:fld>
            <a:endParaRPr lang="en-US" sz="1200">
              <a:solidFill>
                <a:prstClr val="black">
                  <a:tint val="75000"/>
                </a:prstClr>
              </a:solidFill>
              <a:latin typeface="Calibri"/>
            </a:endParaRPr>
          </a:p>
        </p:txBody>
      </p:sp>
      <p:graphicFrame>
        <p:nvGraphicFramePr>
          <p:cNvPr id="58" name="Diagram 57"/>
          <p:cNvGraphicFramePr/>
          <p:nvPr>
            <p:extLst>
              <p:ext uri="{D42A27DB-BD31-4B8C-83A1-F6EECF244321}">
                <p14:modId xmlns:p14="http://schemas.microsoft.com/office/powerpoint/2010/main" val="1269278775"/>
              </p:ext>
            </p:extLst>
          </p:nvPr>
        </p:nvGraphicFramePr>
        <p:xfrm>
          <a:off x="4572000" y="1260423"/>
          <a:ext cx="4547016" cy="2701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9" name="Diagram 58"/>
          <p:cNvGraphicFramePr/>
          <p:nvPr>
            <p:extLst>
              <p:ext uri="{D42A27DB-BD31-4B8C-83A1-F6EECF244321}">
                <p14:modId xmlns:p14="http://schemas.microsoft.com/office/powerpoint/2010/main" val="1837469782"/>
              </p:ext>
            </p:extLst>
          </p:nvPr>
        </p:nvGraphicFramePr>
        <p:xfrm>
          <a:off x="5146623" y="4084822"/>
          <a:ext cx="3747540" cy="23484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tangle 6"/>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29884506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762000"/>
            <a:ext cx="8380412" cy="553998"/>
          </a:xfrm>
        </p:spPr>
        <p:txBody>
          <a:bodyPr>
            <a:normAutofit fontScale="90000"/>
          </a:bodyPr>
          <a:lstStyle/>
          <a:p>
            <a:r>
              <a:rPr lang="en-US" altLang="zh-CN" dirty="0" smtClean="0"/>
              <a:t>Summary of Part I  (Questions 1-5)</a:t>
            </a:r>
            <a:endParaRPr lang="zh-CN" altLang="en-US" dirty="0"/>
          </a:p>
        </p:txBody>
      </p:sp>
      <p:sp>
        <p:nvSpPr>
          <p:cNvPr id="6" name="Text Placeholder 5"/>
          <p:cNvSpPr>
            <a:spLocks noGrp="1"/>
          </p:cNvSpPr>
          <p:nvPr>
            <p:ph type="body" idx="1"/>
          </p:nvPr>
        </p:nvSpPr>
        <p:spPr>
          <a:xfrm>
            <a:off x="381000" y="1752600"/>
            <a:ext cx="8380412" cy="4366054"/>
          </a:xfrm>
        </p:spPr>
        <p:txBody>
          <a:bodyPr>
            <a:normAutofit/>
          </a:bodyPr>
          <a:lstStyle/>
          <a:p>
            <a:r>
              <a:rPr lang="en-US" altLang="zh-CN" sz="2700" dirty="0" smtClean="0"/>
              <a:t>Location is not only a dimension but also an object </a:t>
            </a:r>
          </a:p>
          <a:p>
            <a:r>
              <a:rPr lang="en-US" altLang="zh-CN" sz="2700" dirty="0" smtClean="0"/>
              <a:t>Two major tasks: Sharing </a:t>
            </a:r>
            <a:r>
              <a:rPr lang="en-US" altLang="zh-CN" sz="2700" dirty="0"/>
              <a:t>and </a:t>
            </a:r>
            <a:r>
              <a:rPr lang="en-US" altLang="zh-CN" sz="2700" dirty="0" smtClean="0"/>
              <a:t>understanding</a:t>
            </a:r>
          </a:p>
          <a:p>
            <a:r>
              <a:rPr lang="en-US" altLang="zh-CN" sz="2700" dirty="0" smtClean="0"/>
              <a:t>Three kinds of location-based social networking services</a:t>
            </a:r>
          </a:p>
          <a:p>
            <a:r>
              <a:rPr lang="en-US" altLang="zh-CN" sz="2700" dirty="0" smtClean="0"/>
              <a:t>Unique challenges</a:t>
            </a:r>
            <a:endParaRPr lang="en-US" altLang="zh-CN" sz="27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27</a:t>
            </a:fld>
            <a:endParaRPr lang="en-US" sz="1200">
              <a:solidFill>
                <a:prstClr val="black">
                  <a:tint val="75000"/>
                </a:prstClr>
              </a:solidFill>
              <a:latin typeface="Calibri"/>
            </a:endParaRPr>
          </a:p>
        </p:txBody>
      </p:sp>
      <p:pic>
        <p:nvPicPr>
          <p:cNvPr id="7" name="Picture 2" descr="C:\Users\yuzheng\Desktop\LBSN images\location-us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4343400"/>
            <a:ext cx="2133599" cy="1600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7927285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7" descr="C:\Users\yuzheng\Desktop\building\yiheyua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28" y="-14515"/>
            <a:ext cx="9220200" cy="6915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8761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447800"/>
            <a:ext cx="8229600" cy="1143000"/>
          </a:xfrm>
        </p:spPr>
        <p:txBody>
          <a:bodyPr/>
          <a:lstStyle/>
          <a:p>
            <a:r>
              <a:rPr lang="en-US" altLang="zh-CN" b="1" dirty="0" smtClean="0">
                <a:solidFill>
                  <a:srgbClr val="0C0CCA"/>
                </a:solidFill>
              </a:rPr>
              <a:t>Part II</a:t>
            </a:r>
            <a:r>
              <a:rPr lang="en-US" altLang="zh-CN" b="1" dirty="0" smtClean="0"/>
              <a:t>: </a:t>
            </a:r>
            <a:r>
              <a:rPr lang="en-US" altLang="zh-CN" b="1" dirty="0" smtClean="0">
                <a:solidFill>
                  <a:srgbClr val="0C0CCA"/>
                </a:solidFill>
              </a:rPr>
              <a:t>Understanding Users</a:t>
            </a:r>
            <a:endParaRPr lang="zh-CN" altLang="en-US" b="1" dirty="0">
              <a:solidFill>
                <a:srgbClr val="0C0CCA"/>
              </a:solidFill>
            </a:endParaRPr>
          </a:p>
        </p:txBody>
      </p:sp>
      <p:sp>
        <p:nvSpPr>
          <p:cNvPr id="6" name="Content Placeholder 5"/>
          <p:cNvSpPr>
            <a:spLocks noGrp="1"/>
          </p:cNvSpPr>
          <p:nvPr>
            <p:ph idx="1"/>
          </p:nvPr>
        </p:nvSpPr>
        <p:spPr>
          <a:xfrm>
            <a:off x="609600" y="3124200"/>
            <a:ext cx="8229600" cy="2514600"/>
          </a:xfrm>
        </p:spPr>
        <p:txBody>
          <a:bodyPr>
            <a:normAutofit/>
          </a:bodyPr>
          <a:lstStyle/>
          <a:p>
            <a:r>
              <a:rPr lang="en-US" altLang="zh-CN" sz="2800" dirty="0" smtClean="0"/>
              <a:t>Modeling user location history in geographic spaces</a:t>
            </a:r>
          </a:p>
          <a:p>
            <a:r>
              <a:rPr lang="en-US" altLang="zh-CN" sz="2800" dirty="0" smtClean="0"/>
              <a:t>Computing user similarity in LBSNs</a:t>
            </a:r>
          </a:p>
          <a:p>
            <a:pPr lvl="1"/>
            <a:r>
              <a:rPr lang="en-US" altLang="zh-CN" sz="2000" dirty="0" smtClean="0"/>
              <a:t>Friend recommendations</a:t>
            </a:r>
          </a:p>
          <a:p>
            <a:pPr lvl="1"/>
            <a:r>
              <a:rPr lang="en-US" altLang="zh-CN" sz="2000" dirty="0" smtClean="0"/>
              <a:t>Community discovery</a:t>
            </a:r>
          </a:p>
          <a:p>
            <a:r>
              <a:rPr lang="en-US" altLang="zh-CN" sz="2800" dirty="0" smtClean="0"/>
              <a:t>Modeling user location history in semantic spaces</a:t>
            </a:r>
            <a:endParaRPr lang="zh-CN" altLang="en-US" sz="2800" dirty="0"/>
          </a:p>
        </p:txBody>
      </p:sp>
    </p:spTree>
    <p:extLst>
      <p:ext uri="{BB962C8B-B14F-4D97-AF65-F5344CB8AC3E}">
        <p14:creationId xmlns:p14="http://schemas.microsoft.com/office/powerpoint/2010/main" val="13876138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altLang="zh-CN" dirty="0" smtClean="0"/>
              <a:t>Outline </a:t>
            </a:r>
            <a:endParaRPr lang="en-US" dirty="0"/>
          </a:p>
        </p:txBody>
      </p:sp>
      <p:sp>
        <p:nvSpPr>
          <p:cNvPr id="3" name="Content Placeholder 2"/>
          <p:cNvSpPr>
            <a:spLocks noGrp="1"/>
          </p:cNvSpPr>
          <p:nvPr>
            <p:ph idx="1"/>
          </p:nvPr>
        </p:nvSpPr>
        <p:spPr>
          <a:xfrm>
            <a:off x="457200" y="1371600"/>
            <a:ext cx="8229600" cy="5105400"/>
          </a:xfrm>
        </p:spPr>
        <p:txBody>
          <a:bodyPr>
            <a:normAutofit/>
          </a:bodyPr>
          <a:lstStyle/>
          <a:p>
            <a:r>
              <a:rPr lang="en-US" sz="2400" b="1" dirty="0">
                <a:solidFill>
                  <a:srgbClr val="0C0CCA"/>
                </a:solidFill>
              </a:rPr>
              <a:t>Chapter </a:t>
            </a:r>
            <a:r>
              <a:rPr lang="en-US" sz="2400" b="1" dirty="0" smtClean="0">
                <a:solidFill>
                  <a:srgbClr val="0C0CCA"/>
                </a:solidFill>
              </a:rPr>
              <a:t>8 </a:t>
            </a:r>
            <a:r>
              <a:rPr lang="en-US" sz="2400" b="1" dirty="0">
                <a:solidFill>
                  <a:srgbClr val="0C0CCA"/>
                </a:solidFill>
              </a:rPr>
              <a:t>(Location-based social networks: Users)</a:t>
            </a:r>
          </a:p>
          <a:p>
            <a:pPr lvl="1"/>
            <a:r>
              <a:rPr lang="en-US" sz="2000" dirty="0" smtClean="0"/>
              <a:t>Concepts, definition, and research philosophy </a:t>
            </a:r>
          </a:p>
          <a:p>
            <a:pPr lvl="1"/>
            <a:r>
              <a:rPr lang="en-US" sz="2000" dirty="0" smtClean="0"/>
              <a:t>Modeling user location history</a:t>
            </a:r>
          </a:p>
          <a:p>
            <a:pPr lvl="1"/>
            <a:r>
              <a:rPr lang="en-US" sz="2000" dirty="0" smtClean="0"/>
              <a:t>Computing user similarity based on location history</a:t>
            </a:r>
          </a:p>
          <a:p>
            <a:pPr lvl="1"/>
            <a:r>
              <a:rPr lang="en-US" sz="2000" dirty="0" smtClean="0"/>
              <a:t>Friend recommendation and community discovery</a:t>
            </a:r>
          </a:p>
          <a:p>
            <a:r>
              <a:rPr lang="en-US" sz="2400" b="1" dirty="0">
                <a:solidFill>
                  <a:srgbClr val="0C0CCA"/>
                </a:solidFill>
              </a:rPr>
              <a:t>Chapter </a:t>
            </a:r>
            <a:r>
              <a:rPr lang="en-US" sz="2400" b="1" dirty="0" smtClean="0">
                <a:solidFill>
                  <a:srgbClr val="0C0CCA"/>
                </a:solidFill>
              </a:rPr>
              <a:t>9 </a:t>
            </a:r>
            <a:r>
              <a:rPr lang="en-US" sz="2400" b="1" dirty="0">
                <a:solidFill>
                  <a:srgbClr val="0C0CCA"/>
                </a:solidFill>
              </a:rPr>
              <a:t>(Location-based social networks: Locations)</a:t>
            </a:r>
          </a:p>
          <a:p>
            <a:pPr lvl="1"/>
            <a:r>
              <a:rPr lang="en-US" sz="2000" dirty="0" smtClean="0"/>
              <a:t>Generic travel recommendations</a:t>
            </a:r>
          </a:p>
          <a:p>
            <a:pPr lvl="2"/>
            <a:r>
              <a:rPr lang="en-US" sz="1600" dirty="0" smtClean="0"/>
              <a:t>Mining interesting locations and travel sequences</a:t>
            </a:r>
          </a:p>
          <a:p>
            <a:pPr lvl="2"/>
            <a:r>
              <a:rPr lang="en-US" sz="1600" dirty="0" smtClean="0"/>
              <a:t>Trip planning and itinerary recommendation </a:t>
            </a:r>
          </a:p>
          <a:p>
            <a:pPr lvl="2"/>
            <a:r>
              <a:rPr lang="en-US" sz="1600" dirty="0" smtClean="0"/>
              <a:t>Location-activity recommendation</a:t>
            </a:r>
          </a:p>
          <a:p>
            <a:pPr lvl="1"/>
            <a:r>
              <a:rPr lang="en-US" sz="2000" dirty="0" smtClean="0"/>
              <a:t>Personalized travel recommendation</a:t>
            </a:r>
          </a:p>
          <a:p>
            <a:pPr lvl="2"/>
            <a:r>
              <a:rPr lang="en-US" sz="1600" dirty="0" smtClean="0"/>
              <a:t>User-based collaborative filtering</a:t>
            </a:r>
          </a:p>
          <a:p>
            <a:pPr lvl="2"/>
            <a:r>
              <a:rPr lang="en-US" sz="1600" dirty="0" smtClean="0"/>
              <a:t>Item-based collaborative filtering</a:t>
            </a:r>
          </a:p>
          <a:p>
            <a:pPr lvl="2"/>
            <a:r>
              <a:rPr lang="en-US" sz="1600" dirty="0" smtClean="0"/>
              <a:t>Open challenges</a:t>
            </a:r>
          </a:p>
          <a:p>
            <a:pPr lvl="2"/>
            <a:endParaRPr lang="en-US" sz="1600"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4234599"/>
            <a:ext cx="1447800" cy="193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2025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 User Location History</a:t>
            </a:r>
            <a:endParaRPr lang="zh-CN" altLang="en-US" dirty="0"/>
          </a:p>
        </p:txBody>
      </p:sp>
      <p:sp>
        <p:nvSpPr>
          <p:cNvPr id="3" name="Content Placeholder 2"/>
          <p:cNvSpPr>
            <a:spLocks noGrp="1"/>
          </p:cNvSpPr>
          <p:nvPr>
            <p:ph idx="1"/>
          </p:nvPr>
        </p:nvSpPr>
        <p:spPr/>
        <p:txBody>
          <a:bodyPr>
            <a:normAutofit/>
          </a:bodyPr>
          <a:lstStyle/>
          <a:p>
            <a:r>
              <a:rPr lang="en-US" altLang="zh-CN" sz="2800" dirty="0" smtClean="0"/>
              <a:t>Make a user’s location data computable</a:t>
            </a:r>
          </a:p>
          <a:p>
            <a:pPr lvl="1"/>
            <a:r>
              <a:rPr lang="en-US" altLang="zh-CN" sz="2000" dirty="0" smtClean="0"/>
              <a:t>Study a user’s preferences and interests</a:t>
            </a:r>
          </a:p>
          <a:p>
            <a:pPr lvl="1"/>
            <a:r>
              <a:rPr lang="en-US" altLang="zh-CN" sz="2000" dirty="0" smtClean="0"/>
              <a:t>Enable recommendations</a:t>
            </a:r>
          </a:p>
          <a:p>
            <a:r>
              <a:rPr lang="en-US" altLang="zh-CN" sz="2800" dirty="0" smtClean="0"/>
              <a:t>Make different users’ data comparable</a:t>
            </a:r>
          </a:p>
          <a:p>
            <a:endParaRPr lang="zh-CN" altLang="en-US" sz="2800" dirty="0"/>
          </a:p>
        </p:txBody>
      </p:sp>
      <p:pic>
        <p:nvPicPr>
          <p:cNvPr id="4" name="Picture 3"/>
          <p:cNvPicPr/>
          <p:nvPr/>
        </p:nvPicPr>
        <p:blipFill rotWithShape="1">
          <a:blip r:embed="rId2" cstate="print"/>
          <a:srcRect r="63747"/>
          <a:stretch/>
        </p:blipFill>
        <p:spPr bwMode="auto">
          <a:xfrm>
            <a:off x="3124200" y="3810000"/>
            <a:ext cx="2895600" cy="2133600"/>
          </a:xfrm>
          <a:prstGeom prst="rect">
            <a:avLst/>
          </a:prstGeom>
          <a:noFill/>
          <a:ln w="9525">
            <a:noFill/>
            <a:miter lim="800000"/>
            <a:headEnd/>
            <a:tailEnd/>
          </a:ln>
        </p:spPr>
      </p:pic>
      <p:sp>
        <p:nvSpPr>
          <p:cNvPr id="5" name="Rectangle 4"/>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640592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Model User Location History</a:t>
            </a:r>
            <a:endParaRPr lang="zh-CN" altLang="en-US" dirty="0"/>
          </a:p>
        </p:txBody>
      </p:sp>
      <p:sp>
        <p:nvSpPr>
          <p:cNvPr id="3" name="Content Placeholder 2"/>
          <p:cNvSpPr>
            <a:spLocks noGrp="1"/>
          </p:cNvSpPr>
          <p:nvPr>
            <p:ph idx="1"/>
          </p:nvPr>
        </p:nvSpPr>
        <p:spPr/>
        <p:txBody>
          <a:bodyPr/>
          <a:lstStyle/>
          <a:p>
            <a:r>
              <a:rPr lang="en-US" altLang="zh-CN" dirty="0" smtClean="0"/>
              <a:t>Different types of data in different LBSNs</a:t>
            </a:r>
            <a:endParaRPr lang="zh-CN" altLang="en-US" dirty="0"/>
          </a:p>
        </p:txBody>
      </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868" t="4545" r="4364" b="5152"/>
          <a:stretch/>
        </p:blipFill>
        <p:spPr bwMode="auto">
          <a:xfrm>
            <a:off x="728757" y="3471333"/>
            <a:ext cx="2700243" cy="186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C:\Users\yuzheng\Desktop\LBSN images\google-latitude-check-in-rm-eng%20(1).jpg"/>
          <p:cNvPicPr>
            <a:picLocks noChangeAspect="1" noChangeArrowheads="1"/>
          </p:cNvPicPr>
          <p:nvPr/>
        </p:nvPicPr>
        <p:blipFill rotWithShape="1">
          <a:blip r:embed="rId3">
            <a:extLst>
              <a:ext uri="{28A0092B-C50C-407E-A947-70E740481C1C}">
                <a14:useLocalDpi xmlns:a14="http://schemas.microsoft.com/office/drawing/2010/main" val="0"/>
              </a:ext>
            </a:extLst>
          </a:blip>
          <a:srcRect t="15865" r="50000" b="13180"/>
          <a:stretch/>
        </p:blipFill>
        <p:spPr bwMode="auto">
          <a:xfrm>
            <a:off x="3962400" y="3471333"/>
            <a:ext cx="1669074" cy="18626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5800" y="3069203"/>
            <a:ext cx="2716706" cy="246221"/>
          </a:xfrm>
          <a:prstGeom prst="rect">
            <a:avLst/>
          </a:prstGeom>
        </p:spPr>
        <p:txBody>
          <a:bodyPr wrap="none">
            <a:spAutoFit/>
          </a:bodyPr>
          <a:lstStyle/>
          <a:p>
            <a:pPr indent="151130" algn="just" hangingPunct="0">
              <a:lnSpc>
                <a:spcPts val="1200"/>
              </a:lnSpc>
              <a:spcAft>
                <a:spcPts val="0"/>
              </a:spcAft>
            </a:pPr>
            <a:r>
              <a:rPr lang="en-US" altLang="zh-CN" dirty="0"/>
              <a:t>Geo-tagged-media-based</a:t>
            </a:r>
            <a:endParaRPr lang="zh-CN" altLang="zh-CN" sz="2000" dirty="0">
              <a:latin typeface="Times"/>
              <a:cs typeface="Times New Roman"/>
            </a:endParaRPr>
          </a:p>
        </p:txBody>
      </p:sp>
      <p:sp>
        <p:nvSpPr>
          <p:cNvPr id="5" name="Rectangle 4"/>
          <p:cNvSpPr/>
          <p:nvPr/>
        </p:nvSpPr>
        <p:spPr>
          <a:xfrm>
            <a:off x="3557024" y="3059669"/>
            <a:ext cx="2310376" cy="267189"/>
          </a:xfrm>
          <a:prstGeom prst="rect">
            <a:avLst/>
          </a:prstGeom>
        </p:spPr>
        <p:txBody>
          <a:bodyPr wrap="none">
            <a:spAutoFit/>
          </a:bodyPr>
          <a:lstStyle/>
          <a:p>
            <a:pPr indent="151130" algn="just" hangingPunct="0">
              <a:lnSpc>
                <a:spcPts val="1200"/>
              </a:lnSpc>
              <a:spcAft>
                <a:spcPts val="0"/>
              </a:spcAft>
            </a:pPr>
            <a:r>
              <a:rPr lang="en-US" altLang="zh-CN" dirty="0"/>
              <a:t>Point-location-driven</a:t>
            </a:r>
            <a:endParaRPr lang="zh-CN" altLang="zh-CN" sz="2000" dirty="0">
              <a:latin typeface="Times"/>
              <a:cs typeface="Times New Roman"/>
            </a:endParaRPr>
          </a:p>
        </p:txBody>
      </p:sp>
      <p:sp>
        <p:nvSpPr>
          <p:cNvPr id="6" name="Rectangle 5"/>
          <p:cNvSpPr/>
          <p:nvPr/>
        </p:nvSpPr>
        <p:spPr>
          <a:xfrm>
            <a:off x="6392090" y="3070578"/>
            <a:ext cx="1964512" cy="267189"/>
          </a:xfrm>
          <a:prstGeom prst="rect">
            <a:avLst/>
          </a:prstGeom>
        </p:spPr>
        <p:txBody>
          <a:bodyPr wrap="none">
            <a:spAutoFit/>
          </a:bodyPr>
          <a:lstStyle/>
          <a:p>
            <a:pPr indent="151130" algn="just" hangingPunct="0">
              <a:lnSpc>
                <a:spcPts val="1200"/>
              </a:lnSpc>
              <a:spcAft>
                <a:spcPts val="0"/>
              </a:spcAft>
            </a:pPr>
            <a:r>
              <a:rPr lang="en-US" altLang="zh-CN" dirty="0" smtClean="0"/>
              <a:t>Trajectory centric</a:t>
            </a:r>
            <a:endParaRPr lang="zh-CN" altLang="zh-CN" sz="2000" dirty="0">
              <a:latin typeface="Times"/>
              <a:cs typeface="Times New Roman"/>
            </a:endParaRPr>
          </a:p>
        </p:txBody>
      </p:sp>
      <p:pic>
        <p:nvPicPr>
          <p:cNvPr id="2056"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18136" r="16170"/>
          <a:stretch/>
        </p:blipFill>
        <p:spPr bwMode="auto">
          <a:xfrm>
            <a:off x="6392090" y="3471333"/>
            <a:ext cx="2063288" cy="1938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3774152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 User Location History</a:t>
            </a:r>
            <a:endParaRPr lang="zh-CN" altLang="en-US" dirty="0"/>
          </a:p>
        </p:txBody>
      </p:sp>
      <p:sp>
        <p:nvSpPr>
          <p:cNvPr id="3" name="Content Placeholder 2"/>
          <p:cNvSpPr>
            <a:spLocks noGrp="1"/>
          </p:cNvSpPr>
          <p:nvPr>
            <p:ph idx="1"/>
          </p:nvPr>
        </p:nvSpPr>
        <p:spPr/>
        <p:txBody>
          <a:bodyPr/>
          <a:lstStyle/>
          <a:p>
            <a:r>
              <a:rPr lang="en-US" altLang="zh-CN" dirty="0" smtClean="0"/>
              <a:t>User-Location Matrix</a:t>
            </a:r>
          </a:p>
          <a:p>
            <a:pPr lvl="1"/>
            <a:r>
              <a:rPr lang="en-US" altLang="zh-CN" sz="2000" dirty="0" smtClean="0"/>
              <a:t>Works for the point-location-driven LBSNs</a:t>
            </a:r>
          </a:p>
          <a:p>
            <a:pPr lvl="1"/>
            <a:r>
              <a:rPr lang="en-US" altLang="zh-CN" sz="2000" dirty="0" smtClean="0"/>
              <a:t>A point of interest (POI) is a location</a:t>
            </a:r>
          </a:p>
          <a:p>
            <a:pPr lvl="1"/>
            <a:r>
              <a:rPr lang="en-US" altLang="zh-CN" sz="2000" dirty="0" smtClean="0"/>
              <a:t>An entry denotes the number of visits to a locations</a:t>
            </a:r>
          </a:p>
        </p:txBody>
      </p:sp>
      <mc:AlternateContent xmlns:mc="http://schemas.openxmlformats.org/markup-compatibility/2006" xmlns:a14="http://schemas.microsoft.com/office/drawing/2010/main">
        <mc:Choice Requires="a14">
          <p:sp>
            <p:nvSpPr>
              <p:cNvPr id="5" name="Rectangle 4"/>
              <p:cNvSpPr/>
              <p:nvPr/>
            </p:nvSpPr>
            <p:spPr>
              <a:xfrm>
                <a:off x="1219200" y="4300574"/>
                <a:ext cx="3200400" cy="14144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𝑀</m:t>
                      </m:r>
                      <m:r>
                        <a:rPr lang="en-US" altLang="zh-CN">
                          <a:latin typeface="Cambria Math"/>
                        </a:rPr>
                        <m:t>=</m:t>
                      </m:r>
                      <m:m>
                        <m:mPr>
                          <m:mcs>
                            <m:mc>
                              <m:mcPr>
                                <m:count m:val="2"/>
                                <m:mcJc m:val="center"/>
                              </m:mcPr>
                            </m:mc>
                          </m:mcs>
                          <m:ctrlPr>
                            <a:rPr lang="zh-CN" altLang="zh-CN" i="1">
                              <a:latin typeface="Cambria Math"/>
                            </a:rPr>
                          </m:ctrlPr>
                        </m:mPr>
                        <m:mr>
                          <m:e/>
                          <m:e>
                            <m:sSub>
                              <m:sSubPr>
                                <m:ctrlPr>
                                  <a:rPr lang="zh-CN" altLang="zh-CN" i="1">
                                    <a:latin typeface="Cambria Math"/>
                                  </a:rPr>
                                </m:ctrlPr>
                              </m:sSubPr>
                              <m:e>
                                <m:r>
                                  <a:rPr lang="en-US" altLang="zh-CN" i="1">
                                    <a:latin typeface="Cambria Math"/>
                                  </a:rPr>
                                  <m:t>𝑙</m:t>
                                </m:r>
                              </m:e>
                              <m:sub>
                                <m:r>
                                  <a:rPr lang="en-US" altLang="zh-CN" i="1">
                                    <a:latin typeface="Cambria Math"/>
                                  </a:rPr>
                                  <m:t>0</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1</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2</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3</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4</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0</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1</m:t>
                                            </m:r>
                                          </m:sub>
                                        </m:sSub>
                                      </m:e>
                                    </m:mr>
                                    <m:mr>
                                      <m:e>
                                        <m:sSub>
                                          <m:sSubPr>
                                            <m:ctrlPr>
                                              <a:rPr lang="zh-CN" altLang="zh-CN" i="1">
                                                <a:latin typeface="Cambria Math"/>
                                              </a:rPr>
                                            </m:ctrlPr>
                                          </m:sSubPr>
                                          <m:e>
                                            <m:r>
                                              <a:rPr lang="en-US" altLang="zh-CN" i="1">
                                                <a:latin typeface="Cambria Math"/>
                                              </a:rPr>
                                              <m:t>𝑢</m:t>
                                            </m:r>
                                          </m:e>
                                          <m:sub>
                                            <m:r>
                                              <a:rPr lang="en-US" altLang="zh-CN" i="1">
                                                <a:latin typeface="Cambria Math"/>
                                              </a:rPr>
                                              <m:t>2</m:t>
                                            </m:r>
                                          </m:sub>
                                        </m:sSub>
                                      </m:e>
                                    </m:mr>
                                  </m:m>
                                </m:e>
                              </m:mr>
                              <m:mr>
                                <m:e>
                                  <m:sSub>
                                    <m:sSubPr>
                                      <m:ctrlPr>
                                        <a:rPr lang="zh-CN" altLang="zh-CN" i="1">
                                          <a:latin typeface="Cambria Math"/>
                                        </a:rPr>
                                      </m:ctrlPr>
                                    </m:sSubPr>
                                    <m:e>
                                      <m:r>
                                        <a:rPr lang="en-US" altLang="zh-CN" i="1">
                                          <a:latin typeface="Cambria Math"/>
                                        </a:rPr>
                                        <m:t>𝑢</m:t>
                                      </m:r>
                                    </m:e>
                                    <m:sub>
                                      <m:r>
                                        <a:rPr lang="en-US" altLang="zh-CN" i="1">
                                          <a:latin typeface="Cambria Math"/>
                                        </a:rPr>
                                        <m:t>3</m:t>
                                      </m:r>
                                    </m:sub>
                                  </m:sSub>
                                </m:e>
                              </m:mr>
                            </m:m>
                          </m:e>
                          <m:e>
                            <m:d>
                              <m:dPr>
                                <m:begChr m:val="["/>
                                <m:endChr m:val="]"/>
                                <m:ctrlPr>
                                  <a:rPr lang="zh-CN" altLang="zh-CN" i="1">
                                    <a:latin typeface="Cambria Math"/>
                                  </a:rPr>
                                </m:ctrlPr>
                              </m:dPr>
                              <m:e>
                                <m:eqArr>
                                  <m:eqArrPr>
                                    <m:ctrlPr>
                                      <a:rPr lang="zh-CN" altLang="zh-CN" i="1">
                                        <a:latin typeface="Cambria Math"/>
                                      </a:rPr>
                                    </m:ctrlPr>
                                  </m:eqArrPr>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r>
                                                  <a:rPr lang="en-US" altLang="zh-CN">
                                                    <a:latin typeface="Cambria Math"/>
                                                  </a:rPr>
                                                  <m:t>0</m:t>
                                                </m:r>
                                              </m:e>
                                            </m:mr>
                                          </m:m>
                                        </m:e>
                                      </m:m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2</m:t>
                                                </m:r>
                                              </m:e>
                                              <m:e>
                                                <m:r>
                                                  <a:rPr lang="en-US" altLang="zh-CN">
                                                    <a:latin typeface="Cambria Math"/>
                                                  </a:rPr>
                                                  <m:t>0</m:t>
                                                </m:r>
                                              </m:e>
                                              <m:e>
                                                <m:r>
                                                  <a:rPr lang="en-US" altLang="zh-CN">
                                                    <a:latin typeface="Cambria Math"/>
                                                  </a:rPr>
                                                  <m:t>0</m:t>
                                                </m:r>
                                              </m:e>
                                            </m:mr>
                                          </m:m>
                                        </m:e>
                                      </m:mr>
                                    </m:m>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0</m:t>
                                                </m:r>
                                              </m:e>
                                              <m:e>
                                                <m:r>
                                                  <a:rPr lang="en-US" altLang="zh-CN">
                                                    <a:latin typeface="Cambria Math"/>
                                                  </a:rPr>
                                                  <m:t>2</m:t>
                                                </m:r>
                                              </m:e>
                                            </m:mr>
                                          </m:m>
                                        </m:e>
                                      </m:m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1</m:t>
                                                </m:r>
                                              </m:e>
                                              <m:e>
                                                <m:r>
                                                  <a:rPr lang="en-US" altLang="zh-CN">
                                                    <a:latin typeface="Cambria Math"/>
                                                  </a:rPr>
                                                  <m:t>1</m:t>
                                                </m:r>
                                              </m:e>
                                            </m:mr>
                                          </m:m>
                                        </m:e>
                                      </m:mr>
                                    </m:m>
                                  </m:e>
                                </m:eqArr>
                              </m:e>
                            </m:d>
                          </m:e>
                        </m:mr>
                      </m:m>
                    </m:oMath>
                  </m:oMathPara>
                </a14:m>
                <a:endParaRPr lang="zh-CN" altLang="en-US" dirty="0"/>
              </a:p>
            </p:txBody>
          </p:sp>
        </mc:Choice>
        <mc:Fallback xmlns="">
          <p:sp>
            <p:nvSpPr>
              <p:cNvPr id="5" name="Rectangle 4"/>
              <p:cNvSpPr>
                <a:spLocks noRot="1" noChangeAspect="1" noMove="1" noResize="1" noEditPoints="1" noAdjustHandles="1" noChangeArrowheads="1" noChangeShapeType="1" noTextEdit="1"/>
              </p:cNvSpPr>
              <p:nvPr/>
            </p:nvSpPr>
            <p:spPr>
              <a:xfrm>
                <a:off x="1219200" y="4300574"/>
                <a:ext cx="3200400" cy="1414426"/>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8" name="Group 7"/>
          <p:cNvGrpSpPr/>
          <p:nvPr/>
        </p:nvGrpSpPr>
        <p:grpSpPr>
          <a:xfrm>
            <a:off x="5562600" y="3581400"/>
            <a:ext cx="2310376" cy="2274331"/>
            <a:chOff x="5894848" y="3467054"/>
            <a:chExt cx="2310376" cy="2274331"/>
          </a:xfrm>
        </p:grpSpPr>
        <p:pic>
          <p:nvPicPr>
            <p:cNvPr id="6" name="Picture 4" descr="C:\Users\yuzheng\Desktop\LBSN images\google-latitude-check-in-rm-eng%20(1).jpg"/>
            <p:cNvPicPr>
              <a:picLocks noChangeAspect="1" noChangeArrowheads="1"/>
            </p:cNvPicPr>
            <p:nvPr/>
          </p:nvPicPr>
          <p:blipFill rotWithShape="1">
            <a:blip r:embed="rId4">
              <a:extLst>
                <a:ext uri="{28A0092B-C50C-407E-A947-70E740481C1C}">
                  <a14:useLocalDpi xmlns:a14="http://schemas.microsoft.com/office/drawing/2010/main" val="0"/>
                </a:ext>
              </a:extLst>
            </a:blip>
            <a:srcRect t="15865" r="50000" b="13180"/>
            <a:stretch/>
          </p:blipFill>
          <p:spPr bwMode="auto">
            <a:xfrm>
              <a:off x="6300224" y="3878718"/>
              <a:ext cx="1669074" cy="18626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94848" y="3467054"/>
              <a:ext cx="2310376" cy="267189"/>
            </a:xfrm>
            <a:prstGeom prst="rect">
              <a:avLst/>
            </a:prstGeom>
          </p:spPr>
          <p:txBody>
            <a:bodyPr wrap="none">
              <a:spAutoFit/>
            </a:bodyPr>
            <a:lstStyle/>
            <a:p>
              <a:pPr indent="151130" algn="just" hangingPunct="0">
                <a:lnSpc>
                  <a:spcPts val="1200"/>
                </a:lnSpc>
                <a:spcAft>
                  <a:spcPts val="0"/>
                </a:spcAft>
              </a:pPr>
              <a:r>
                <a:rPr lang="en-US" altLang="zh-CN" dirty="0"/>
                <a:t>Point-location-driven</a:t>
              </a:r>
              <a:endParaRPr lang="zh-CN" altLang="zh-CN" sz="2000" dirty="0">
                <a:latin typeface="Times"/>
                <a:cs typeface="Times New Roman"/>
              </a:endParaRPr>
            </a:p>
          </p:txBody>
        </p:sp>
      </p:grpSp>
      <p:sp>
        <p:nvSpPr>
          <p:cNvPr id="9" name="Rectangle 8"/>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6458631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 User Location History</a:t>
            </a:r>
            <a:endParaRPr lang="zh-CN" altLang="en-US" dirty="0"/>
          </a:p>
        </p:txBody>
      </p:sp>
      <p:sp>
        <p:nvSpPr>
          <p:cNvPr id="3" name="Content Placeholder 2"/>
          <p:cNvSpPr>
            <a:spLocks noGrp="1"/>
          </p:cNvSpPr>
          <p:nvPr>
            <p:ph idx="1"/>
          </p:nvPr>
        </p:nvSpPr>
        <p:spPr/>
        <p:txBody>
          <a:bodyPr/>
          <a:lstStyle/>
          <a:p>
            <a:r>
              <a:rPr lang="en-US" altLang="zh-CN" sz="2400" dirty="0"/>
              <a:t>How to define a location in the other two LBSNs</a:t>
            </a:r>
          </a:p>
          <a:p>
            <a:pPr lvl="1"/>
            <a:r>
              <a:rPr lang="en-US" altLang="zh-CN" sz="2000" dirty="0" smtClean="0"/>
              <a:t>Granularity: a community, a building, a parking place, GPS coordinates </a:t>
            </a:r>
            <a:endParaRPr lang="en-US" altLang="zh-CN" sz="2000" dirty="0"/>
          </a:p>
          <a:p>
            <a:pPr lvl="1"/>
            <a:r>
              <a:rPr lang="en-US" altLang="zh-CN" sz="2000" dirty="0"/>
              <a:t>Imprecise </a:t>
            </a:r>
            <a:r>
              <a:rPr lang="en-US" altLang="zh-CN" sz="2000" dirty="0" smtClean="0"/>
              <a:t>locality: </a:t>
            </a:r>
          </a:p>
          <a:p>
            <a:pPr lvl="2"/>
            <a:r>
              <a:rPr lang="en-US" altLang="zh-CN" sz="1600" dirty="0" smtClean="0"/>
              <a:t>Different sampling rate</a:t>
            </a:r>
          </a:p>
          <a:p>
            <a:pPr lvl="2"/>
            <a:r>
              <a:rPr lang="en-US" altLang="zh-CN" sz="1600" dirty="0" smtClean="0"/>
              <a:t>Positioning errors</a:t>
            </a:r>
          </a:p>
          <a:p>
            <a:pPr lvl="2"/>
            <a:r>
              <a:rPr lang="en-US" altLang="zh-CN" sz="1600" dirty="0" smtClean="0"/>
              <a:t>Different access points</a:t>
            </a:r>
          </a:p>
          <a:p>
            <a:endParaRPr lang="zh-CN" altLang="en-US" dirty="0"/>
          </a:p>
        </p:txBody>
      </p:sp>
      <p:pic>
        <p:nvPicPr>
          <p:cNvPr id="4" name="Picture 3"/>
          <p:cNvPicPr/>
          <p:nvPr/>
        </p:nvPicPr>
        <p:blipFill rotWithShape="1">
          <a:blip r:embed="rId2" cstate="print"/>
          <a:srcRect r="63747"/>
          <a:stretch/>
        </p:blipFill>
        <p:spPr bwMode="auto">
          <a:xfrm>
            <a:off x="1524000" y="4267200"/>
            <a:ext cx="2209800" cy="1676400"/>
          </a:xfrm>
          <a:prstGeom prst="rect">
            <a:avLst/>
          </a:prstGeom>
          <a:noFill/>
          <a:ln w="9525">
            <a:noFill/>
            <a:miter lim="800000"/>
            <a:headEnd/>
            <a:tailEnd/>
          </a:ln>
        </p:spPr>
      </p:pic>
      <p:grpSp>
        <p:nvGrpSpPr>
          <p:cNvPr id="6" name="Group 5"/>
          <p:cNvGrpSpPr/>
          <p:nvPr/>
        </p:nvGrpSpPr>
        <p:grpSpPr>
          <a:xfrm>
            <a:off x="5791200" y="4415820"/>
            <a:ext cx="1514475" cy="1451580"/>
            <a:chOff x="2638425" y="4463445"/>
            <a:chExt cx="1514475" cy="1451580"/>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520595"/>
              <a:ext cx="1257300" cy="1270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image.png"/>
            <p:cNvPicPr>
              <a:picLocks noChangeAspect="1"/>
            </p:cNvPicPr>
            <p:nvPr/>
          </p:nvPicPr>
          <p:blipFill>
            <a:blip r:embed="rId4" cstate="print"/>
            <a:stretch>
              <a:fillRect/>
            </a:stretch>
          </p:blipFill>
          <p:spPr>
            <a:xfrm>
              <a:off x="2638425" y="4861257"/>
              <a:ext cx="304800" cy="294640"/>
            </a:xfrm>
            <a:prstGeom prst="rect">
              <a:avLst/>
            </a:prstGeom>
            <a:ln>
              <a:noFill/>
            </a:ln>
          </p:spPr>
        </p:pic>
        <p:pic>
          <p:nvPicPr>
            <p:cNvPr id="10" name="Picture 9" descr="image.png"/>
            <p:cNvPicPr>
              <a:picLocks noChangeAspect="1"/>
            </p:cNvPicPr>
            <p:nvPr/>
          </p:nvPicPr>
          <p:blipFill>
            <a:blip r:embed="rId4" cstate="print"/>
            <a:stretch>
              <a:fillRect/>
            </a:stretch>
          </p:blipFill>
          <p:spPr>
            <a:xfrm>
              <a:off x="2971800" y="4463445"/>
              <a:ext cx="304800" cy="294640"/>
            </a:xfrm>
            <a:prstGeom prst="rect">
              <a:avLst/>
            </a:prstGeom>
            <a:ln>
              <a:noFill/>
            </a:ln>
          </p:spPr>
        </p:pic>
        <p:pic>
          <p:nvPicPr>
            <p:cNvPr id="11" name="Picture 10" descr="image.png"/>
            <p:cNvPicPr>
              <a:picLocks noChangeAspect="1"/>
            </p:cNvPicPr>
            <p:nvPr/>
          </p:nvPicPr>
          <p:blipFill>
            <a:blip r:embed="rId4" cstate="print"/>
            <a:stretch>
              <a:fillRect/>
            </a:stretch>
          </p:blipFill>
          <p:spPr>
            <a:xfrm>
              <a:off x="3762375" y="4724400"/>
              <a:ext cx="304800" cy="294640"/>
            </a:xfrm>
            <a:prstGeom prst="rect">
              <a:avLst/>
            </a:prstGeom>
            <a:ln>
              <a:noFill/>
            </a:ln>
          </p:spPr>
        </p:pic>
        <p:pic>
          <p:nvPicPr>
            <p:cNvPr id="12" name="Picture 11" descr="image.png"/>
            <p:cNvPicPr>
              <a:picLocks noChangeAspect="1"/>
            </p:cNvPicPr>
            <p:nvPr/>
          </p:nvPicPr>
          <p:blipFill>
            <a:blip r:embed="rId4" cstate="print"/>
            <a:stretch>
              <a:fillRect/>
            </a:stretch>
          </p:blipFill>
          <p:spPr>
            <a:xfrm>
              <a:off x="3609975" y="5620385"/>
              <a:ext cx="304800" cy="294640"/>
            </a:xfrm>
            <a:prstGeom prst="rect">
              <a:avLst/>
            </a:prstGeom>
            <a:ln>
              <a:noFill/>
            </a:ln>
          </p:spPr>
        </p:pic>
        <p:pic>
          <p:nvPicPr>
            <p:cNvPr id="13" name="Picture 12" descr="image.png"/>
            <p:cNvPicPr>
              <a:picLocks noChangeAspect="1"/>
            </p:cNvPicPr>
            <p:nvPr/>
          </p:nvPicPr>
          <p:blipFill>
            <a:blip r:embed="rId4" cstate="print"/>
            <a:stretch>
              <a:fillRect/>
            </a:stretch>
          </p:blipFill>
          <p:spPr>
            <a:xfrm>
              <a:off x="2743200" y="5548630"/>
              <a:ext cx="304800" cy="294640"/>
            </a:xfrm>
            <a:prstGeom prst="rect">
              <a:avLst/>
            </a:prstGeom>
            <a:ln>
              <a:noFill/>
            </a:ln>
          </p:spPr>
        </p:pic>
        <p:pic>
          <p:nvPicPr>
            <p:cNvPr id="14" name="Picture 13" descr="image.png"/>
            <p:cNvPicPr>
              <a:picLocks noChangeAspect="1"/>
            </p:cNvPicPr>
            <p:nvPr/>
          </p:nvPicPr>
          <p:blipFill>
            <a:blip r:embed="rId4" cstate="print"/>
            <a:stretch>
              <a:fillRect/>
            </a:stretch>
          </p:blipFill>
          <p:spPr>
            <a:xfrm>
              <a:off x="3848100" y="5220364"/>
              <a:ext cx="304800" cy="294640"/>
            </a:xfrm>
            <a:prstGeom prst="rect">
              <a:avLst/>
            </a:prstGeom>
            <a:ln>
              <a:noFill/>
            </a:ln>
          </p:spPr>
        </p:pic>
      </p:grpSp>
      <p:grpSp>
        <p:nvGrpSpPr>
          <p:cNvPr id="8" name="Group 7"/>
          <p:cNvGrpSpPr/>
          <p:nvPr/>
        </p:nvGrpSpPr>
        <p:grpSpPr>
          <a:xfrm>
            <a:off x="4802920" y="2964667"/>
            <a:ext cx="3121880" cy="845333"/>
            <a:chOff x="4726720" y="3117067"/>
            <a:chExt cx="3121880" cy="845333"/>
          </a:xfrm>
        </p:grpSpPr>
        <p:sp>
          <p:nvSpPr>
            <p:cNvPr id="16" name="Rectangle 15"/>
            <p:cNvSpPr/>
            <p:nvPr/>
          </p:nvSpPr>
          <p:spPr>
            <a:xfrm>
              <a:off x="4726720" y="3117067"/>
              <a:ext cx="3121880" cy="253980"/>
            </a:xfrm>
            <a:prstGeom prst="rect">
              <a:avLst/>
            </a:prstGeom>
          </p:spPr>
          <p:txBody>
            <a:bodyPr wrap="none">
              <a:spAutoFit/>
            </a:bodyPr>
            <a:lstStyle/>
            <a:p>
              <a:pPr indent="151130" algn="just" hangingPunct="0">
                <a:lnSpc>
                  <a:spcPts val="1200"/>
                </a:lnSpc>
                <a:spcAft>
                  <a:spcPts val="0"/>
                </a:spcAft>
              </a:pPr>
              <a:r>
                <a:rPr lang="en-US" altLang="zh-CN" sz="1400" dirty="0" smtClean="0"/>
                <a:t>Two users traveling on the same route</a:t>
              </a:r>
              <a:endParaRPr lang="zh-CN" altLang="zh-CN" sz="1600" dirty="0">
                <a:latin typeface="Times"/>
                <a:cs typeface="Times New Roman"/>
              </a:endParaRPr>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263" y="3417887"/>
              <a:ext cx="2751137"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Rectangle 16"/>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224906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 User Location History</a:t>
            </a:r>
            <a:endParaRPr lang="zh-CN" altLang="en-US" dirty="0"/>
          </a:p>
        </p:txBody>
      </p:sp>
      <p:sp>
        <p:nvSpPr>
          <p:cNvPr id="3" name="Content Placeholder 2"/>
          <p:cNvSpPr>
            <a:spLocks noGrp="1"/>
          </p:cNvSpPr>
          <p:nvPr>
            <p:ph idx="1"/>
          </p:nvPr>
        </p:nvSpPr>
        <p:spPr>
          <a:xfrm>
            <a:off x="4296437" y="1608137"/>
            <a:ext cx="4314163" cy="4525963"/>
          </a:xfrm>
        </p:spPr>
        <p:txBody>
          <a:bodyPr>
            <a:normAutofit/>
          </a:bodyPr>
          <a:lstStyle/>
          <a:p>
            <a:r>
              <a:rPr lang="en-US" altLang="zh-CN" sz="2000" dirty="0" smtClean="0"/>
              <a:t>User locations </a:t>
            </a:r>
            <a:r>
              <a:rPr lang="en-US" altLang="zh-CN" sz="2000" dirty="0" smtClean="0">
                <a:sym typeface="Wingdings" pitchFamily="2" charset="2"/>
              </a:rPr>
              <a:t> </a:t>
            </a:r>
            <a:r>
              <a:rPr lang="en-US" altLang="zh-CN" sz="2000" dirty="0" smtClean="0"/>
              <a:t>Trajectory data</a:t>
            </a:r>
          </a:p>
          <a:p>
            <a:r>
              <a:rPr lang="en-US" altLang="zh-CN" sz="2000" dirty="0" smtClean="0"/>
              <a:t>Detect stay points from trajectories</a:t>
            </a:r>
          </a:p>
          <a:p>
            <a:pPr lvl="1"/>
            <a:r>
              <a:rPr lang="en-US" altLang="zh-CN" sz="1600" dirty="0" smtClean="0"/>
              <a:t>Using spatial and temporal thresholds</a:t>
            </a:r>
          </a:p>
          <a:p>
            <a:r>
              <a:rPr lang="en-US" altLang="zh-CN" sz="2000" dirty="0" smtClean="0"/>
              <a:t>A sequence of stay points</a:t>
            </a:r>
          </a:p>
          <a:p>
            <a:pPr lvl="1"/>
            <a:r>
              <a:rPr lang="en-US" altLang="zh-CN" sz="1600" dirty="0" smtClean="0"/>
              <a:t>Reduce computing complexity</a:t>
            </a:r>
          </a:p>
          <a:p>
            <a:pPr lvl="1"/>
            <a:r>
              <a:rPr lang="en-US" altLang="zh-CN" sz="1600" dirty="0" smtClean="0"/>
              <a:t>Carry more semantic meanings </a:t>
            </a:r>
            <a:endParaRPr lang="zh-CN" altLang="en-US" sz="1600"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66" y="3619500"/>
            <a:ext cx="4043934"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p:nvPr/>
        </p:nvPicPr>
        <p:blipFill>
          <a:blip r:embed="rId3" cstate="print"/>
          <a:srcRect/>
          <a:stretch>
            <a:fillRect/>
          </a:stretch>
        </p:blipFill>
        <p:spPr bwMode="auto">
          <a:xfrm>
            <a:off x="1752600" y="4857750"/>
            <a:ext cx="5486400" cy="1600200"/>
          </a:xfrm>
          <a:prstGeom prst="rect">
            <a:avLst/>
          </a:prstGeom>
          <a:noFill/>
          <a:ln w="9525">
            <a:noFill/>
            <a:miter lim="800000"/>
            <a:headEnd/>
            <a:tailEnd/>
          </a:ln>
        </p:spPr>
      </p:pic>
      <p:grpSp>
        <p:nvGrpSpPr>
          <p:cNvPr id="25" name="Group 24"/>
          <p:cNvGrpSpPr/>
          <p:nvPr/>
        </p:nvGrpSpPr>
        <p:grpSpPr>
          <a:xfrm>
            <a:off x="304798" y="1714500"/>
            <a:ext cx="3604462" cy="1752600"/>
            <a:chOff x="304798" y="1714500"/>
            <a:chExt cx="3604462" cy="1752600"/>
          </a:xfrm>
        </p:grpSpPr>
        <p:grpSp>
          <p:nvGrpSpPr>
            <p:cNvPr id="10" name="Group 9"/>
            <p:cNvGrpSpPr/>
            <p:nvPr/>
          </p:nvGrpSpPr>
          <p:grpSpPr>
            <a:xfrm>
              <a:off x="304798" y="1714500"/>
              <a:ext cx="3604462" cy="1295400"/>
              <a:chOff x="5125241" y="1600200"/>
              <a:chExt cx="3740775" cy="1319236"/>
            </a:xfrm>
          </p:grpSpPr>
          <p:pic>
            <p:nvPicPr>
              <p:cNvPr id="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868" t="4545" r="4364" b="5152"/>
              <a:stretch/>
            </p:blipFill>
            <p:spPr bwMode="auto">
              <a:xfrm>
                <a:off x="5520649" y="1916090"/>
                <a:ext cx="1452895" cy="97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125241" y="1600200"/>
                <a:ext cx="2189958" cy="253980"/>
              </a:xfrm>
              <a:prstGeom prst="rect">
                <a:avLst/>
              </a:prstGeom>
            </p:spPr>
            <p:txBody>
              <a:bodyPr wrap="none">
                <a:spAutoFit/>
              </a:bodyPr>
              <a:lstStyle/>
              <a:p>
                <a:pPr indent="151130" algn="just" hangingPunct="0">
                  <a:lnSpc>
                    <a:spcPts val="1200"/>
                  </a:lnSpc>
                  <a:spcAft>
                    <a:spcPts val="0"/>
                  </a:spcAft>
                </a:pPr>
                <a:r>
                  <a:rPr lang="en-US" altLang="zh-CN" sz="1400" dirty="0"/>
                  <a:t>Geo-tagged-media-based</a:t>
                </a:r>
                <a:endParaRPr lang="zh-CN" altLang="zh-CN" sz="1600" dirty="0">
                  <a:latin typeface="Times"/>
                  <a:cs typeface="Times New Roman"/>
                </a:endParaRPr>
              </a:p>
            </p:txBody>
          </p:sp>
          <p:grpSp>
            <p:nvGrpSpPr>
              <p:cNvPr id="8" name="Group 7"/>
              <p:cNvGrpSpPr/>
              <p:nvPr/>
            </p:nvGrpSpPr>
            <p:grpSpPr>
              <a:xfrm>
                <a:off x="7260449" y="1600200"/>
                <a:ext cx="1605567" cy="1319236"/>
                <a:chOff x="7199020" y="2342445"/>
                <a:chExt cx="2070209" cy="1542521"/>
              </a:xfrm>
            </p:grpSpPr>
            <p:sp>
              <p:nvSpPr>
                <p:cNvPr id="6" name="Rectangle 5"/>
                <p:cNvSpPr/>
                <p:nvPr/>
              </p:nvSpPr>
              <p:spPr>
                <a:xfrm>
                  <a:off x="7199020" y="2342445"/>
                  <a:ext cx="2070209" cy="298316"/>
                </a:xfrm>
                <a:prstGeom prst="rect">
                  <a:avLst/>
                </a:prstGeom>
              </p:spPr>
              <p:txBody>
                <a:bodyPr wrap="none">
                  <a:spAutoFit/>
                </a:bodyPr>
                <a:lstStyle/>
                <a:p>
                  <a:pPr indent="151130" algn="just" hangingPunct="0">
                    <a:lnSpc>
                      <a:spcPts val="1200"/>
                    </a:lnSpc>
                  </a:pPr>
                  <a:r>
                    <a:rPr lang="en-US" altLang="zh-CN" sz="1400" dirty="0"/>
                    <a:t>Trajectory centric</a:t>
                  </a:r>
                  <a:endParaRPr lang="zh-CN" altLang="zh-CN" sz="1400" dirty="0"/>
                </a:p>
              </p:txBody>
            </p:sp>
            <p:pic>
              <p:nvPicPr>
                <p:cNvPr id="7" name="Picture 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136" r="16170" b="5060"/>
                <a:stretch/>
              </p:blipFill>
              <p:spPr bwMode="auto">
                <a:xfrm>
                  <a:off x="7708858" y="2632836"/>
                  <a:ext cx="1403504" cy="125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1" name="Down Arrow 10"/>
            <p:cNvSpPr/>
            <p:nvPr/>
          </p:nvSpPr>
          <p:spPr>
            <a:xfrm>
              <a:off x="1600200" y="3162300"/>
              <a:ext cx="260667" cy="304800"/>
            </a:xfrm>
            <a:prstGeom prst="downArrow">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Group 25"/>
          <p:cNvGrpSpPr/>
          <p:nvPr/>
        </p:nvGrpSpPr>
        <p:grpSpPr>
          <a:xfrm>
            <a:off x="5105400" y="3848100"/>
            <a:ext cx="3305175" cy="760906"/>
            <a:chOff x="5105400" y="3848100"/>
            <a:chExt cx="3305175" cy="760906"/>
          </a:xfrm>
        </p:grpSpPr>
        <p:sp>
          <p:nvSpPr>
            <p:cNvPr id="16" name="Down Arrow 15"/>
            <p:cNvSpPr/>
            <p:nvPr/>
          </p:nvSpPr>
          <p:spPr>
            <a:xfrm rot="16200000">
              <a:off x="5127466" y="3946366"/>
              <a:ext cx="260667" cy="304800"/>
            </a:xfrm>
            <a:prstGeom prst="downArrow">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Group 22"/>
            <p:cNvGrpSpPr/>
            <p:nvPr/>
          </p:nvGrpSpPr>
          <p:grpSpPr>
            <a:xfrm>
              <a:off x="5514974" y="3848100"/>
              <a:ext cx="2895601" cy="760906"/>
              <a:chOff x="5514974" y="3968432"/>
              <a:chExt cx="2895601" cy="760906"/>
            </a:xfrm>
          </p:grpSpPr>
          <p:sp>
            <p:nvSpPr>
              <p:cNvPr id="12" name="Oval 11"/>
              <p:cNvSpPr/>
              <p:nvPr/>
            </p:nvSpPr>
            <p:spPr>
              <a:xfrm>
                <a:off x="5791200" y="4114800"/>
                <a:ext cx="76200" cy="7620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3"/>
              <p:cNvPicPr>
                <a:picLocks noChangeAspect="1" noChangeArrowheads="1"/>
              </p:cNvPicPr>
              <p:nvPr/>
            </p:nvPicPr>
            <p:blipFill>
              <a:blip r:embed="rId6"/>
              <a:srcRect l="29698" r="23411" b="-53846"/>
              <a:stretch>
                <a:fillRect/>
              </a:stretch>
            </p:blipFill>
            <p:spPr bwMode="auto">
              <a:xfrm>
                <a:off x="5514974" y="4300361"/>
                <a:ext cx="2895601" cy="428977"/>
              </a:xfrm>
              <a:prstGeom prst="rect">
                <a:avLst/>
              </a:prstGeom>
              <a:noFill/>
              <a:ln w="9525">
                <a:noFill/>
                <a:miter lim="800000"/>
                <a:headEnd/>
                <a:tailEnd/>
              </a:ln>
              <a:effectLst/>
            </p:spPr>
          </p:pic>
          <p:sp>
            <p:nvSpPr>
              <p:cNvPr id="19" name="Oval 18"/>
              <p:cNvSpPr/>
              <p:nvPr/>
            </p:nvSpPr>
            <p:spPr>
              <a:xfrm>
                <a:off x="6705600" y="3968432"/>
                <a:ext cx="76200" cy="7620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Oval 19"/>
              <p:cNvSpPr/>
              <p:nvPr/>
            </p:nvSpPr>
            <p:spPr>
              <a:xfrm>
                <a:off x="7620000" y="4152900"/>
                <a:ext cx="76200" cy="7620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Straight Arrow Connector 14"/>
              <p:cNvCxnSpPr>
                <a:stCxn id="12" idx="6"/>
                <a:endCxn id="19" idx="2"/>
              </p:cNvCxnSpPr>
              <p:nvPr/>
            </p:nvCxnSpPr>
            <p:spPr>
              <a:xfrm flipV="1">
                <a:off x="5867400" y="4006532"/>
                <a:ext cx="838200" cy="14636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6"/>
                <a:endCxn id="20" idx="2"/>
              </p:cNvCxnSpPr>
              <p:nvPr/>
            </p:nvCxnSpPr>
            <p:spPr>
              <a:xfrm>
                <a:off x="6781800" y="4006532"/>
                <a:ext cx="838200" cy="18446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27" name="Rectangle 26"/>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15375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7"/>
          <p:cNvGrpSpPr/>
          <p:nvPr/>
        </p:nvGrpSpPr>
        <p:grpSpPr>
          <a:xfrm>
            <a:off x="357159" y="3633766"/>
            <a:ext cx="2514600" cy="3071834"/>
            <a:chOff x="357158" y="3643314"/>
            <a:chExt cx="2514600" cy="3071834"/>
          </a:xfrm>
        </p:grpSpPr>
        <p:pic>
          <p:nvPicPr>
            <p:cNvPr id="24" name="Picture 3"/>
            <p:cNvPicPr>
              <a:picLocks noChangeAspect="1" noChangeArrowheads="1"/>
            </p:cNvPicPr>
            <p:nvPr/>
          </p:nvPicPr>
          <p:blipFill>
            <a:blip r:embed="rId3"/>
            <a:srcRect/>
            <a:stretch>
              <a:fillRect/>
            </a:stretch>
          </p:blipFill>
          <p:spPr bwMode="auto">
            <a:xfrm>
              <a:off x="357158" y="3643314"/>
              <a:ext cx="2514600" cy="2619628"/>
            </a:xfrm>
            <a:prstGeom prst="rect">
              <a:avLst/>
            </a:prstGeom>
            <a:noFill/>
            <a:ln w="9525">
              <a:noFill/>
              <a:miter lim="800000"/>
              <a:headEnd/>
              <a:tailEnd/>
            </a:ln>
            <a:effectLst/>
          </p:spPr>
        </p:pic>
        <p:sp>
          <p:nvSpPr>
            <p:cNvPr id="85" name="Rectangle 84"/>
            <p:cNvSpPr/>
            <p:nvPr/>
          </p:nvSpPr>
          <p:spPr>
            <a:xfrm>
              <a:off x="357158" y="6376594"/>
              <a:ext cx="2432654" cy="338554"/>
            </a:xfrm>
            <a:prstGeom prst="rect">
              <a:avLst/>
            </a:prstGeom>
          </p:spPr>
          <p:txBody>
            <a:bodyPr wrap="none">
              <a:spAutoFit/>
            </a:bodyPr>
            <a:lstStyle/>
            <a:p>
              <a:r>
                <a:rPr lang="en-US" altLang="zh-CN" sz="1600" dirty="0">
                  <a:solidFill>
                    <a:srgbClr val="0000FF"/>
                  </a:solidFill>
                </a:rPr>
                <a:t>3. Individual graph building</a:t>
              </a:r>
            </a:p>
          </p:txBody>
        </p:sp>
      </p:grpSp>
      <p:pic>
        <p:nvPicPr>
          <p:cNvPr id="2050" name="Picture 2"/>
          <p:cNvPicPr>
            <a:picLocks noChangeAspect="1" noChangeArrowheads="1"/>
          </p:cNvPicPr>
          <p:nvPr/>
        </p:nvPicPr>
        <p:blipFill>
          <a:blip r:embed="rId4"/>
          <a:srcRect/>
          <a:stretch>
            <a:fillRect/>
          </a:stretch>
        </p:blipFill>
        <p:spPr bwMode="auto">
          <a:xfrm>
            <a:off x="714348" y="1061997"/>
            <a:ext cx="7664748" cy="714380"/>
          </a:xfrm>
          <a:prstGeom prst="rect">
            <a:avLst/>
          </a:prstGeom>
          <a:noFill/>
          <a:ln w="9525">
            <a:noFill/>
            <a:miter lim="800000"/>
            <a:headEnd/>
            <a:tailEnd/>
          </a:ln>
          <a:effectLst/>
        </p:spPr>
      </p:pic>
      <p:sp>
        <p:nvSpPr>
          <p:cNvPr id="8" name="Oval 7"/>
          <p:cNvSpPr/>
          <p:nvPr/>
        </p:nvSpPr>
        <p:spPr>
          <a:xfrm>
            <a:off x="3370255" y="2090700"/>
            <a:ext cx="2000264" cy="125731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grpSp>
        <p:nvGrpSpPr>
          <p:cNvPr id="4" name="Group 78"/>
          <p:cNvGrpSpPr/>
          <p:nvPr/>
        </p:nvGrpSpPr>
        <p:grpSpPr>
          <a:xfrm>
            <a:off x="3529486" y="2164917"/>
            <a:ext cx="1576629" cy="1018142"/>
            <a:chOff x="3529485" y="2174466"/>
            <a:chExt cx="1576629" cy="1018142"/>
          </a:xfrm>
        </p:grpSpPr>
        <p:sp>
          <p:nvSpPr>
            <p:cNvPr id="11" name="Oval 10"/>
            <p:cNvSpPr/>
            <p:nvPr/>
          </p:nvSpPr>
          <p:spPr>
            <a:xfrm rot="1316892">
              <a:off x="3529485" y="2681536"/>
              <a:ext cx="360055" cy="295748"/>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316892">
              <a:off x="3900822" y="2896860"/>
              <a:ext cx="383750" cy="295748"/>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316892">
              <a:off x="4245799" y="2174466"/>
              <a:ext cx="471701" cy="384704"/>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316892">
              <a:off x="4822722" y="2415881"/>
              <a:ext cx="283392" cy="255019"/>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316892">
              <a:off x="4681514" y="2702067"/>
              <a:ext cx="321091" cy="238780"/>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67"/>
          <p:cNvGrpSpPr/>
          <p:nvPr/>
        </p:nvGrpSpPr>
        <p:grpSpPr>
          <a:xfrm>
            <a:off x="3285890" y="3307056"/>
            <a:ext cx="2357681" cy="3327106"/>
            <a:chOff x="3285889" y="3245166"/>
            <a:chExt cx="2357681" cy="3327106"/>
          </a:xfrm>
        </p:grpSpPr>
        <p:pic>
          <p:nvPicPr>
            <p:cNvPr id="2056" name="Picture 8"/>
            <p:cNvPicPr>
              <a:picLocks noChangeAspect="1" noChangeArrowheads="1"/>
            </p:cNvPicPr>
            <p:nvPr/>
          </p:nvPicPr>
          <p:blipFill>
            <a:blip r:embed="rId5"/>
            <a:srcRect/>
            <a:stretch>
              <a:fillRect/>
            </a:stretch>
          </p:blipFill>
          <p:spPr bwMode="auto">
            <a:xfrm>
              <a:off x="3285889" y="3643314"/>
              <a:ext cx="2357681" cy="2928958"/>
            </a:xfrm>
            <a:prstGeom prst="rect">
              <a:avLst/>
            </a:prstGeom>
            <a:noFill/>
            <a:ln w="9525">
              <a:noFill/>
              <a:miter lim="800000"/>
              <a:headEnd/>
              <a:tailEnd/>
            </a:ln>
            <a:effectLst/>
          </p:spPr>
        </p:pic>
        <p:sp>
          <p:nvSpPr>
            <p:cNvPr id="23" name="Down Arrow 22"/>
            <p:cNvSpPr/>
            <p:nvPr/>
          </p:nvSpPr>
          <p:spPr>
            <a:xfrm>
              <a:off x="4319586" y="3245166"/>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31"/>
          <p:cNvGrpSpPr/>
          <p:nvPr/>
        </p:nvGrpSpPr>
        <p:grpSpPr>
          <a:xfrm>
            <a:off x="875318" y="4929165"/>
            <a:ext cx="1066800" cy="899160"/>
            <a:chOff x="1661160" y="4800600"/>
            <a:chExt cx="1066800" cy="899160"/>
          </a:xfrm>
        </p:grpSpPr>
        <p:cxnSp>
          <p:nvCxnSpPr>
            <p:cNvPr id="26" name="Straight Arrow Connector 25"/>
            <p:cNvCxnSpPr/>
            <p:nvPr/>
          </p:nvCxnSpPr>
          <p:spPr>
            <a:xfrm flipV="1">
              <a:off x="1661160" y="5547360"/>
              <a:ext cx="457200" cy="152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423160" y="5486400"/>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981200" y="4800600"/>
              <a:ext cx="304800" cy="152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9"/>
          <p:cNvGrpSpPr/>
          <p:nvPr/>
        </p:nvGrpSpPr>
        <p:grpSpPr>
          <a:xfrm>
            <a:off x="738158" y="3938567"/>
            <a:ext cx="1447800" cy="1969647"/>
            <a:chOff x="1524000" y="3810000"/>
            <a:chExt cx="1447800" cy="1969647"/>
          </a:xfrm>
        </p:grpSpPr>
        <p:grpSp>
          <p:nvGrpSpPr>
            <p:cNvPr id="17" name="Group 65"/>
            <p:cNvGrpSpPr/>
            <p:nvPr/>
          </p:nvGrpSpPr>
          <p:grpSpPr>
            <a:xfrm>
              <a:off x="1524000" y="5421351"/>
              <a:ext cx="1371600" cy="358296"/>
              <a:chOff x="1524000" y="5421351"/>
              <a:chExt cx="1371600" cy="358296"/>
            </a:xfrm>
          </p:grpSpPr>
          <p:sp>
            <p:nvSpPr>
              <p:cNvPr id="38" name="Oval 37"/>
              <p:cNvSpPr/>
              <p:nvPr/>
            </p:nvSpPr>
            <p:spPr>
              <a:xfrm>
                <a:off x="1524000" y="5705002"/>
                <a:ext cx="68580" cy="74645"/>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Oval 38"/>
              <p:cNvSpPr/>
              <p:nvPr/>
            </p:nvSpPr>
            <p:spPr>
              <a:xfrm>
                <a:off x="2230374" y="5421351"/>
                <a:ext cx="68580" cy="74645"/>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Oval 39"/>
              <p:cNvSpPr/>
              <p:nvPr/>
            </p:nvSpPr>
            <p:spPr>
              <a:xfrm>
                <a:off x="2827020" y="5421351"/>
                <a:ext cx="68580" cy="74645"/>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Group 64"/>
            <p:cNvGrpSpPr/>
            <p:nvPr/>
          </p:nvGrpSpPr>
          <p:grpSpPr>
            <a:xfrm>
              <a:off x="1600200" y="3810000"/>
              <a:ext cx="1371600" cy="1219200"/>
              <a:chOff x="1600200" y="3810000"/>
              <a:chExt cx="1371600" cy="1219200"/>
            </a:xfrm>
          </p:grpSpPr>
          <p:sp>
            <p:nvSpPr>
              <p:cNvPr id="32" name="Oval 31"/>
              <p:cNvSpPr/>
              <p:nvPr/>
            </p:nvSpPr>
            <p:spPr>
              <a:xfrm>
                <a:off x="1600200" y="4954555"/>
                <a:ext cx="68580" cy="74645"/>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32"/>
              <p:cNvSpPr/>
              <p:nvPr/>
            </p:nvSpPr>
            <p:spPr>
              <a:xfrm>
                <a:off x="2306574" y="4670904"/>
                <a:ext cx="68580" cy="74645"/>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Oval 33"/>
              <p:cNvSpPr/>
              <p:nvPr/>
            </p:nvSpPr>
            <p:spPr>
              <a:xfrm>
                <a:off x="2903220" y="4670904"/>
                <a:ext cx="68580" cy="74645"/>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p:cNvSpPr/>
              <p:nvPr/>
            </p:nvSpPr>
            <p:spPr>
              <a:xfrm>
                <a:off x="1676400" y="3941251"/>
                <a:ext cx="68580" cy="74645"/>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35"/>
              <p:cNvSpPr/>
              <p:nvPr/>
            </p:nvSpPr>
            <p:spPr>
              <a:xfrm>
                <a:off x="2286000" y="3810000"/>
                <a:ext cx="68580" cy="74645"/>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Oval 36"/>
              <p:cNvSpPr/>
              <p:nvPr/>
            </p:nvSpPr>
            <p:spPr>
              <a:xfrm>
                <a:off x="2827020" y="3810000"/>
                <a:ext cx="68580" cy="74645"/>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Group 68"/>
          <p:cNvGrpSpPr/>
          <p:nvPr/>
        </p:nvGrpSpPr>
        <p:grpSpPr>
          <a:xfrm>
            <a:off x="758732" y="3982421"/>
            <a:ext cx="1375410" cy="1933257"/>
            <a:chOff x="1544574" y="3853854"/>
            <a:chExt cx="1375410" cy="1933257"/>
          </a:xfrm>
        </p:grpSpPr>
        <p:sp>
          <p:nvSpPr>
            <p:cNvPr id="42" name="Freeform 41"/>
            <p:cNvSpPr/>
            <p:nvPr/>
          </p:nvSpPr>
          <p:spPr>
            <a:xfrm>
              <a:off x="1544574" y="5449965"/>
              <a:ext cx="1289304" cy="337146"/>
            </a:xfrm>
            <a:custGeom>
              <a:avLst/>
              <a:gdLst>
                <a:gd name="connsiteX0" fmla="*/ 0 w 1432560"/>
                <a:gd name="connsiteY0" fmla="*/ 344170 h 344170"/>
                <a:gd name="connsiteX1" fmla="*/ 251460 w 1432560"/>
                <a:gd name="connsiteY1" fmla="*/ 54610 h 344170"/>
                <a:gd name="connsiteX2" fmla="*/ 1432560 w 1432560"/>
                <a:gd name="connsiteY2" fmla="*/ 16510 h 344170"/>
                <a:gd name="connsiteX3" fmla="*/ 1432560 w 1432560"/>
                <a:gd name="connsiteY3" fmla="*/ 16510 h 344170"/>
              </a:gdLst>
              <a:ahLst/>
              <a:cxnLst>
                <a:cxn ang="0">
                  <a:pos x="connsiteX0" y="connsiteY0"/>
                </a:cxn>
                <a:cxn ang="0">
                  <a:pos x="connsiteX1" y="connsiteY1"/>
                </a:cxn>
                <a:cxn ang="0">
                  <a:pos x="connsiteX2" y="connsiteY2"/>
                </a:cxn>
                <a:cxn ang="0">
                  <a:pos x="connsiteX3" y="connsiteY3"/>
                </a:cxn>
              </a:cxnLst>
              <a:rect l="l" t="t" r="r" b="b"/>
              <a:pathLst>
                <a:path w="1432560" h="344170">
                  <a:moveTo>
                    <a:pt x="0" y="344170"/>
                  </a:moveTo>
                  <a:cubicBezTo>
                    <a:pt x="6350" y="226695"/>
                    <a:pt x="12700" y="109220"/>
                    <a:pt x="251460" y="54610"/>
                  </a:cubicBezTo>
                  <a:cubicBezTo>
                    <a:pt x="490220" y="0"/>
                    <a:pt x="1432560" y="16510"/>
                    <a:pt x="1432560" y="16510"/>
                  </a:cubicBezTo>
                  <a:lnTo>
                    <a:pt x="1432560" y="16510"/>
                  </a:ln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Freeform 42"/>
            <p:cNvSpPr/>
            <p:nvPr/>
          </p:nvSpPr>
          <p:spPr>
            <a:xfrm>
              <a:off x="1630680" y="4699674"/>
              <a:ext cx="1289304" cy="337146"/>
            </a:xfrm>
            <a:custGeom>
              <a:avLst/>
              <a:gdLst>
                <a:gd name="connsiteX0" fmla="*/ 0 w 1432560"/>
                <a:gd name="connsiteY0" fmla="*/ 344170 h 344170"/>
                <a:gd name="connsiteX1" fmla="*/ 251460 w 1432560"/>
                <a:gd name="connsiteY1" fmla="*/ 54610 h 344170"/>
                <a:gd name="connsiteX2" fmla="*/ 1432560 w 1432560"/>
                <a:gd name="connsiteY2" fmla="*/ 16510 h 344170"/>
                <a:gd name="connsiteX3" fmla="*/ 1432560 w 1432560"/>
                <a:gd name="connsiteY3" fmla="*/ 16510 h 344170"/>
              </a:gdLst>
              <a:ahLst/>
              <a:cxnLst>
                <a:cxn ang="0">
                  <a:pos x="connsiteX0" y="connsiteY0"/>
                </a:cxn>
                <a:cxn ang="0">
                  <a:pos x="connsiteX1" y="connsiteY1"/>
                </a:cxn>
                <a:cxn ang="0">
                  <a:pos x="connsiteX2" y="connsiteY2"/>
                </a:cxn>
                <a:cxn ang="0">
                  <a:pos x="connsiteX3" y="connsiteY3"/>
                </a:cxn>
              </a:cxnLst>
              <a:rect l="l" t="t" r="r" b="b"/>
              <a:pathLst>
                <a:path w="1432560" h="344170">
                  <a:moveTo>
                    <a:pt x="0" y="344170"/>
                  </a:moveTo>
                  <a:cubicBezTo>
                    <a:pt x="6350" y="226695"/>
                    <a:pt x="12700" y="109220"/>
                    <a:pt x="251460" y="54610"/>
                  </a:cubicBezTo>
                  <a:cubicBezTo>
                    <a:pt x="490220" y="0"/>
                    <a:pt x="1432560" y="16510"/>
                    <a:pt x="1432560" y="16510"/>
                  </a:cubicBezTo>
                  <a:lnTo>
                    <a:pt x="1432560" y="16510"/>
                  </a:ln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Freeform 43"/>
            <p:cNvSpPr/>
            <p:nvPr/>
          </p:nvSpPr>
          <p:spPr>
            <a:xfrm>
              <a:off x="1696974" y="3853854"/>
              <a:ext cx="1198626" cy="184746"/>
            </a:xfrm>
            <a:custGeom>
              <a:avLst/>
              <a:gdLst>
                <a:gd name="connsiteX0" fmla="*/ 0 w 1432560"/>
                <a:gd name="connsiteY0" fmla="*/ 344170 h 344170"/>
                <a:gd name="connsiteX1" fmla="*/ 251460 w 1432560"/>
                <a:gd name="connsiteY1" fmla="*/ 54610 h 344170"/>
                <a:gd name="connsiteX2" fmla="*/ 1432560 w 1432560"/>
                <a:gd name="connsiteY2" fmla="*/ 16510 h 344170"/>
                <a:gd name="connsiteX3" fmla="*/ 1432560 w 1432560"/>
                <a:gd name="connsiteY3" fmla="*/ 16510 h 344170"/>
              </a:gdLst>
              <a:ahLst/>
              <a:cxnLst>
                <a:cxn ang="0">
                  <a:pos x="connsiteX0" y="connsiteY0"/>
                </a:cxn>
                <a:cxn ang="0">
                  <a:pos x="connsiteX1" y="connsiteY1"/>
                </a:cxn>
                <a:cxn ang="0">
                  <a:pos x="connsiteX2" y="connsiteY2"/>
                </a:cxn>
                <a:cxn ang="0">
                  <a:pos x="connsiteX3" y="connsiteY3"/>
                </a:cxn>
              </a:cxnLst>
              <a:rect l="l" t="t" r="r" b="b"/>
              <a:pathLst>
                <a:path w="1432560" h="344170">
                  <a:moveTo>
                    <a:pt x="0" y="344170"/>
                  </a:moveTo>
                  <a:cubicBezTo>
                    <a:pt x="6350" y="226695"/>
                    <a:pt x="12700" y="109220"/>
                    <a:pt x="251460" y="54610"/>
                  </a:cubicBezTo>
                  <a:cubicBezTo>
                    <a:pt x="490220" y="0"/>
                    <a:pt x="1432560" y="16510"/>
                    <a:pt x="1432560" y="16510"/>
                  </a:cubicBezTo>
                  <a:lnTo>
                    <a:pt x="1432560" y="16510"/>
                  </a:ln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45" name="Picture 5"/>
          <p:cNvPicPr>
            <a:picLocks noChangeAspect="1" noChangeArrowheads="1"/>
          </p:cNvPicPr>
          <p:nvPr/>
        </p:nvPicPr>
        <p:blipFill>
          <a:blip r:embed="rId6"/>
          <a:srcRect l="11183"/>
          <a:stretch>
            <a:fillRect/>
          </a:stretch>
        </p:blipFill>
        <p:spPr bwMode="auto">
          <a:xfrm>
            <a:off x="6429388" y="3705204"/>
            <a:ext cx="2571768" cy="2656006"/>
          </a:xfrm>
          <a:prstGeom prst="rect">
            <a:avLst/>
          </a:prstGeom>
          <a:noFill/>
          <a:ln w="9525">
            <a:noFill/>
            <a:miter lim="800000"/>
            <a:headEnd/>
            <a:tailEnd/>
          </a:ln>
          <a:effectLst/>
        </p:spPr>
      </p:pic>
      <p:grpSp>
        <p:nvGrpSpPr>
          <p:cNvPr id="20" name="Group 56"/>
          <p:cNvGrpSpPr/>
          <p:nvPr/>
        </p:nvGrpSpPr>
        <p:grpSpPr>
          <a:xfrm>
            <a:off x="7305700" y="5000604"/>
            <a:ext cx="838200" cy="1100347"/>
            <a:chOff x="4724400" y="4800600"/>
            <a:chExt cx="838200" cy="1100347"/>
          </a:xfrm>
        </p:grpSpPr>
        <p:cxnSp>
          <p:nvCxnSpPr>
            <p:cNvPr id="47" name="Straight Arrow Connector 46"/>
            <p:cNvCxnSpPr/>
            <p:nvPr/>
          </p:nvCxnSpPr>
          <p:spPr>
            <a:xfrm flipV="1">
              <a:off x="4800600" y="5791200"/>
              <a:ext cx="479454" cy="10974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5448300" y="5600700"/>
              <a:ext cx="152400" cy="762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4724400" y="4800600"/>
              <a:ext cx="304800" cy="152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72"/>
          <p:cNvGrpSpPr/>
          <p:nvPr/>
        </p:nvGrpSpPr>
        <p:grpSpPr>
          <a:xfrm>
            <a:off x="7016133" y="3953132"/>
            <a:ext cx="1142999" cy="2171142"/>
            <a:chOff x="4419600" y="3753129"/>
            <a:chExt cx="1142999" cy="2171142"/>
          </a:xfrm>
        </p:grpSpPr>
        <p:sp>
          <p:nvSpPr>
            <p:cNvPr id="51" name="Freeform 50"/>
            <p:cNvSpPr/>
            <p:nvPr/>
          </p:nvSpPr>
          <p:spPr>
            <a:xfrm>
              <a:off x="4560848" y="5562600"/>
              <a:ext cx="1001751" cy="361671"/>
            </a:xfrm>
            <a:custGeom>
              <a:avLst/>
              <a:gdLst>
                <a:gd name="connsiteX0" fmla="*/ 0 w 1188720"/>
                <a:gd name="connsiteY0" fmla="*/ 426720 h 426720"/>
                <a:gd name="connsiteX1" fmla="*/ 853440 w 1188720"/>
                <a:gd name="connsiteY1" fmla="*/ 320040 h 426720"/>
                <a:gd name="connsiteX2" fmla="*/ 1188720 w 1188720"/>
                <a:gd name="connsiteY2" fmla="*/ 0 h 426720"/>
              </a:gdLst>
              <a:ahLst/>
              <a:cxnLst>
                <a:cxn ang="0">
                  <a:pos x="connsiteX0" y="connsiteY0"/>
                </a:cxn>
                <a:cxn ang="0">
                  <a:pos x="connsiteX1" y="connsiteY1"/>
                </a:cxn>
                <a:cxn ang="0">
                  <a:pos x="connsiteX2" y="connsiteY2"/>
                </a:cxn>
              </a:cxnLst>
              <a:rect l="l" t="t" r="r" b="b"/>
              <a:pathLst>
                <a:path w="1188720" h="426720">
                  <a:moveTo>
                    <a:pt x="0" y="426720"/>
                  </a:moveTo>
                  <a:cubicBezTo>
                    <a:pt x="327660" y="408940"/>
                    <a:pt x="655320" y="391160"/>
                    <a:pt x="853440" y="320040"/>
                  </a:cubicBezTo>
                  <a:cubicBezTo>
                    <a:pt x="1051560" y="248920"/>
                    <a:pt x="1120140" y="124460"/>
                    <a:pt x="1188720" y="0"/>
                  </a:cubicBez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Freeform 51"/>
            <p:cNvSpPr/>
            <p:nvPr/>
          </p:nvSpPr>
          <p:spPr>
            <a:xfrm>
              <a:off x="4495800" y="3753129"/>
              <a:ext cx="1001751" cy="361671"/>
            </a:xfrm>
            <a:custGeom>
              <a:avLst/>
              <a:gdLst>
                <a:gd name="connsiteX0" fmla="*/ 0 w 1188720"/>
                <a:gd name="connsiteY0" fmla="*/ 426720 h 426720"/>
                <a:gd name="connsiteX1" fmla="*/ 853440 w 1188720"/>
                <a:gd name="connsiteY1" fmla="*/ 320040 h 426720"/>
                <a:gd name="connsiteX2" fmla="*/ 1188720 w 1188720"/>
                <a:gd name="connsiteY2" fmla="*/ 0 h 426720"/>
              </a:gdLst>
              <a:ahLst/>
              <a:cxnLst>
                <a:cxn ang="0">
                  <a:pos x="connsiteX0" y="connsiteY0"/>
                </a:cxn>
                <a:cxn ang="0">
                  <a:pos x="connsiteX1" y="connsiteY1"/>
                </a:cxn>
                <a:cxn ang="0">
                  <a:pos x="connsiteX2" y="connsiteY2"/>
                </a:cxn>
              </a:cxnLst>
              <a:rect l="l" t="t" r="r" b="b"/>
              <a:pathLst>
                <a:path w="1188720" h="426720">
                  <a:moveTo>
                    <a:pt x="0" y="426720"/>
                  </a:moveTo>
                  <a:cubicBezTo>
                    <a:pt x="327660" y="408940"/>
                    <a:pt x="655320" y="391160"/>
                    <a:pt x="853440" y="320040"/>
                  </a:cubicBezTo>
                  <a:cubicBezTo>
                    <a:pt x="1051560" y="248920"/>
                    <a:pt x="1120140" y="124460"/>
                    <a:pt x="1188720" y="0"/>
                  </a:cubicBez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Freeform 52"/>
            <p:cNvSpPr/>
            <p:nvPr/>
          </p:nvSpPr>
          <p:spPr>
            <a:xfrm>
              <a:off x="4419600" y="4648200"/>
              <a:ext cx="1001751" cy="361671"/>
            </a:xfrm>
            <a:custGeom>
              <a:avLst/>
              <a:gdLst>
                <a:gd name="connsiteX0" fmla="*/ 0 w 1188720"/>
                <a:gd name="connsiteY0" fmla="*/ 426720 h 426720"/>
                <a:gd name="connsiteX1" fmla="*/ 853440 w 1188720"/>
                <a:gd name="connsiteY1" fmla="*/ 320040 h 426720"/>
                <a:gd name="connsiteX2" fmla="*/ 1188720 w 1188720"/>
                <a:gd name="connsiteY2" fmla="*/ 0 h 426720"/>
              </a:gdLst>
              <a:ahLst/>
              <a:cxnLst>
                <a:cxn ang="0">
                  <a:pos x="connsiteX0" y="connsiteY0"/>
                </a:cxn>
                <a:cxn ang="0">
                  <a:pos x="connsiteX1" y="connsiteY1"/>
                </a:cxn>
                <a:cxn ang="0">
                  <a:pos x="connsiteX2" y="connsiteY2"/>
                </a:cxn>
              </a:cxnLst>
              <a:rect l="l" t="t" r="r" b="b"/>
              <a:pathLst>
                <a:path w="1188720" h="426720">
                  <a:moveTo>
                    <a:pt x="0" y="426720"/>
                  </a:moveTo>
                  <a:cubicBezTo>
                    <a:pt x="327660" y="408940"/>
                    <a:pt x="655320" y="391160"/>
                    <a:pt x="853440" y="320040"/>
                  </a:cubicBezTo>
                  <a:cubicBezTo>
                    <a:pt x="1051560" y="248920"/>
                    <a:pt x="1120140" y="124460"/>
                    <a:pt x="1188720" y="0"/>
                  </a:cubicBez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2" name="Group 57"/>
          <p:cNvGrpSpPr/>
          <p:nvPr/>
        </p:nvGrpSpPr>
        <p:grpSpPr>
          <a:xfrm>
            <a:off x="6929454" y="3968372"/>
            <a:ext cx="1295400" cy="2194002"/>
            <a:chOff x="4343400" y="3768369"/>
            <a:chExt cx="1295400" cy="2194002"/>
          </a:xfrm>
        </p:grpSpPr>
        <p:sp>
          <p:nvSpPr>
            <p:cNvPr id="55" name="Oval 54"/>
            <p:cNvSpPr/>
            <p:nvPr/>
          </p:nvSpPr>
          <p:spPr>
            <a:xfrm>
              <a:off x="4560849" y="5886171"/>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Oval 55"/>
            <p:cNvSpPr/>
            <p:nvPr/>
          </p:nvSpPr>
          <p:spPr>
            <a:xfrm>
              <a:off x="5376189" y="5726151"/>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Oval 56"/>
            <p:cNvSpPr/>
            <p:nvPr/>
          </p:nvSpPr>
          <p:spPr>
            <a:xfrm>
              <a:off x="5562600" y="548640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Oval 57"/>
            <p:cNvSpPr/>
            <p:nvPr/>
          </p:nvSpPr>
          <p:spPr>
            <a:xfrm>
              <a:off x="4343400" y="495300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Oval 58"/>
            <p:cNvSpPr/>
            <p:nvPr/>
          </p:nvSpPr>
          <p:spPr>
            <a:xfrm>
              <a:off x="5257800" y="4811751"/>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Oval 59"/>
            <p:cNvSpPr/>
            <p:nvPr/>
          </p:nvSpPr>
          <p:spPr>
            <a:xfrm>
              <a:off x="5444211" y="457200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Oval 60"/>
            <p:cNvSpPr/>
            <p:nvPr/>
          </p:nvSpPr>
          <p:spPr>
            <a:xfrm>
              <a:off x="5029200" y="401574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Oval 61"/>
            <p:cNvSpPr/>
            <p:nvPr/>
          </p:nvSpPr>
          <p:spPr>
            <a:xfrm>
              <a:off x="5436591" y="3768369"/>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Oval 62"/>
            <p:cNvSpPr/>
            <p:nvPr/>
          </p:nvSpPr>
          <p:spPr>
            <a:xfrm>
              <a:off x="4495800" y="403860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Right Arrow 65"/>
          <p:cNvSpPr/>
          <p:nvPr/>
        </p:nvSpPr>
        <p:spPr>
          <a:xfrm>
            <a:off x="5786446" y="4705336"/>
            <a:ext cx="428628"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67" name="Right Arrow 66"/>
          <p:cNvSpPr/>
          <p:nvPr/>
        </p:nvSpPr>
        <p:spPr>
          <a:xfrm rot="10800000">
            <a:off x="2786050" y="4776773"/>
            <a:ext cx="428628"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pic>
        <p:nvPicPr>
          <p:cNvPr id="2058" name="Picture 10"/>
          <p:cNvPicPr>
            <a:picLocks noChangeAspect="1" noChangeArrowheads="1"/>
          </p:cNvPicPr>
          <p:nvPr/>
        </p:nvPicPr>
        <p:blipFill>
          <a:blip r:embed="rId7"/>
          <a:srcRect/>
          <a:stretch>
            <a:fillRect/>
          </a:stretch>
        </p:blipFill>
        <p:spPr bwMode="auto">
          <a:xfrm>
            <a:off x="1071539" y="2776510"/>
            <a:ext cx="1005906" cy="928694"/>
          </a:xfrm>
          <a:prstGeom prst="rect">
            <a:avLst/>
          </a:prstGeom>
          <a:noFill/>
          <a:ln w="9525">
            <a:noFill/>
            <a:miter lim="800000"/>
            <a:headEnd/>
            <a:tailEnd/>
          </a:ln>
          <a:effectLst/>
        </p:spPr>
      </p:pic>
      <p:pic>
        <p:nvPicPr>
          <p:cNvPr id="2059" name="Picture 11"/>
          <p:cNvPicPr>
            <a:picLocks noChangeAspect="1" noChangeArrowheads="1"/>
          </p:cNvPicPr>
          <p:nvPr/>
        </p:nvPicPr>
        <p:blipFill>
          <a:blip r:embed="rId8"/>
          <a:srcRect/>
          <a:stretch>
            <a:fillRect/>
          </a:stretch>
        </p:blipFill>
        <p:spPr bwMode="auto">
          <a:xfrm>
            <a:off x="7286644" y="2853279"/>
            <a:ext cx="1000132" cy="923363"/>
          </a:xfrm>
          <a:prstGeom prst="rect">
            <a:avLst/>
          </a:prstGeom>
          <a:noFill/>
          <a:ln w="9525">
            <a:noFill/>
            <a:miter lim="800000"/>
            <a:headEnd/>
            <a:tailEnd/>
          </a:ln>
          <a:effectLst/>
        </p:spPr>
      </p:pic>
      <p:grpSp>
        <p:nvGrpSpPr>
          <p:cNvPr id="25" name="Group 85"/>
          <p:cNvGrpSpPr/>
          <p:nvPr/>
        </p:nvGrpSpPr>
        <p:grpSpPr>
          <a:xfrm>
            <a:off x="3571869" y="1704939"/>
            <a:ext cx="3130936" cy="1430347"/>
            <a:chOff x="3571868" y="1714488"/>
            <a:chExt cx="3130936" cy="1430347"/>
          </a:xfrm>
        </p:grpSpPr>
        <p:grpSp>
          <p:nvGrpSpPr>
            <p:cNvPr id="29" name="Group 81"/>
            <p:cNvGrpSpPr/>
            <p:nvPr/>
          </p:nvGrpSpPr>
          <p:grpSpPr>
            <a:xfrm>
              <a:off x="3571868" y="1714488"/>
              <a:ext cx="1500198" cy="1430347"/>
              <a:chOff x="3571868" y="1714488"/>
              <a:chExt cx="1500198" cy="1430347"/>
            </a:xfrm>
          </p:grpSpPr>
          <p:sp>
            <p:nvSpPr>
              <p:cNvPr id="16" name="Down Arrow 15"/>
              <p:cNvSpPr/>
              <p:nvPr/>
            </p:nvSpPr>
            <p:spPr>
              <a:xfrm>
                <a:off x="4295126" y="1714488"/>
                <a:ext cx="20543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79"/>
              <p:cNvGrpSpPr/>
              <p:nvPr/>
            </p:nvGrpSpPr>
            <p:grpSpPr>
              <a:xfrm>
                <a:off x="3571868" y="2244001"/>
                <a:ext cx="1500198" cy="900834"/>
                <a:chOff x="3571868" y="2244001"/>
                <a:chExt cx="1500198" cy="900834"/>
              </a:xfrm>
            </p:grpSpPr>
            <p:pic>
              <p:nvPicPr>
                <p:cNvPr id="2060" name="Picture 12"/>
                <p:cNvPicPr>
                  <a:picLocks noChangeAspect="1" noChangeArrowheads="1"/>
                </p:cNvPicPr>
                <p:nvPr/>
              </p:nvPicPr>
              <p:blipFill>
                <a:blip r:embed="rId9"/>
                <a:srcRect/>
                <a:stretch>
                  <a:fillRect/>
                </a:stretch>
              </p:blipFill>
              <p:spPr bwMode="auto">
                <a:xfrm>
                  <a:off x="3571868" y="2714620"/>
                  <a:ext cx="230189" cy="214314"/>
                </a:xfrm>
                <a:prstGeom prst="rect">
                  <a:avLst/>
                </a:prstGeom>
                <a:noFill/>
                <a:ln w="9525">
                  <a:noFill/>
                  <a:miter lim="800000"/>
                  <a:headEnd/>
                  <a:tailEnd/>
                </a:ln>
                <a:effectLst/>
              </p:spPr>
            </p:pic>
            <p:pic>
              <p:nvPicPr>
                <p:cNvPr id="2061" name="Picture 13"/>
                <p:cNvPicPr>
                  <a:picLocks noChangeAspect="1" noChangeArrowheads="1"/>
                </p:cNvPicPr>
                <p:nvPr/>
              </p:nvPicPr>
              <p:blipFill>
                <a:blip r:embed="rId10"/>
                <a:srcRect/>
                <a:stretch>
                  <a:fillRect/>
                </a:stretch>
              </p:blipFill>
              <p:spPr bwMode="auto">
                <a:xfrm>
                  <a:off x="3929058" y="2928934"/>
                  <a:ext cx="317104" cy="215901"/>
                </a:xfrm>
                <a:prstGeom prst="rect">
                  <a:avLst/>
                </a:prstGeom>
                <a:noFill/>
                <a:ln w="9525">
                  <a:noFill/>
                  <a:miter lim="800000"/>
                  <a:headEnd/>
                  <a:tailEnd/>
                </a:ln>
                <a:effectLst/>
              </p:spPr>
            </p:pic>
            <p:pic>
              <p:nvPicPr>
                <p:cNvPr id="2063" name="Picture 15"/>
                <p:cNvPicPr>
                  <a:picLocks noChangeAspect="1" noChangeArrowheads="1"/>
                </p:cNvPicPr>
                <p:nvPr/>
              </p:nvPicPr>
              <p:blipFill>
                <a:blip r:embed="rId11"/>
                <a:srcRect/>
                <a:stretch>
                  <a:fillRect/>
                </a:stretch>
              </p:blipFill>
              <p:spPr bwMode="auto">
                <a:xfrm>
                  <a:off x="4286248" y="2244001"/>
                  <a:ext cx="366713" cy="256305"/>
                </a:xfrm>
                <a:prstGeom prst="rect">
                  <a:avLst/>
                </a:prstGeom>
                <a:noFill/>
                <a:ln w="9525">
                  <a:noFill/>
                  <a:miter lim="800000"/>
                  <a:headEnd/>
                  <a:tailEnd/>
                </a:ln>
                <a:effectLst/>
              </p:spPr>
            </p:pic>
            <p:pic>
              <p:nvPicPr>
                <p:cNvPr id="2064" name="Picture 16"/>
                <p:cNvPicPr>
                  <a:picLocks noChangeAspect="1" noChangeArrowheads="1"/>
                </p:cNvPicPr>
                <p:nvPr/>
              </p:nvPicPr>
              <p:blipFill>
                <a:blip r:embed="rId12"/>
                <a:srcRect/>
                <a:stretch>
                  <a:fillRect/>
                </a:stretch>
              </p:blipFill>
              <p:spPr bwMode="auto">
                <a:xfrm>
                  <a:off x="4884743" y="2455859"/>
                  <a:ext cx="187323" cy="187323"/>
                </a:xfrm>
                <a:prstGeom prst="rect">
                  <a:avLst/>
                </a:prstGeom>
                <a:noFill/>
                <a:ln w="9525">
                  <a:noFill/>
                  <a:miter lim="800000"/>
                  <a:headEnd/>
                  <a:tailEnd/>
                </a:ln>
                <a:effectLst/>
              </p:spPr>
            </p:pic>
            <p:pic>
              <p:nvPicPr>
                <p:cNvPr id="2065" name="Picture 17"/>
                <p:cNvPicPr>
                  <a:picLocks noChangeAspect="1" noChangeArrowheads="1"/>
                </p:cNvPicPr>
                <p:nvPr/>
              </p:nvPicPr>
              <p:blipFill>
                <a:blip r:embed="rId13"/>
                <a:srcRect/>
                <a:stretch>
                  <a:fillRect/>
                </a:stretch>
              </p:blipFill>
              <p:spPr bwMode="auto">
                <a:xfrm>
                  <a:off x="4714876" y="2714620"/>
                  <a:ext cx="247363" cy="179385"/>
                </a:xfrm>
                <a:prstGeom prst="rect">
                  <a:avLst/>
                </a:prstGeom>
                <a:noFill/>
                <a:ln w="9525">
                  <a:noFill/>
                  <a:miter lim="800000"/>
                  <a:headEnd/>
                  <a:tailEnd/>
                </a:ln>
                <a:effectLst/>
              </p:spPr>
            </p:pic>
          </p:grpSp>
        </p:grpSp>
        <p:sp>
          <p:nvSpPr>
            <p:cNvPr id="83" name="Rectangle 82"/>
            <p:cNvSpPr/>
            <p:nvPr/>
          </p:nvSpPr>
          <p:spPr>
            <a:xfrm>
              <a:off x="4641278" y="1804562"/>
              <a:ext cx="2061526" cy="338554"/>
            </a:xfrm>
            <a:prstGeom prst="rect">
              <a:avLst/>
            </a:prstGeom>
          </p:spPr>
          <p:txBody>
            <a:bodyPr wrap="none">
              <a:spAutoFit/>
            </a:bodyPr>
            <a:lstStyle/>
            <a:p>
              <a:r>
                <a:rPr lang="en-US" altLang="zh-CN" sz="1600" dirty="0">
                  <a:solidFill>
                    <a:srgbClr val="0000FF"/>
                  </a:solidFill>
                </a:rPr>
                <a:t>1. Stay point detection</a:t>
              </a:r>
            </a:p>
          </p:txBody>
        </p:sp>
      </p:grpSp>
      <p:grpSp>
        <p:nvGrpSpPr>
          <p:cNvPr id="31" name="Group 86"/>
          <p:cNvGrpSpPr/>
          <p:nvPr/>
        </p:nvGrpSpPr>
        <p:grpSpPr>
          <a:xfrm>
            <a:off x="3423199" y="2205844"/>
            <a:ext cx="4577825" cy="970245"/>
            <a:chOff x="3423199" y="2215392"/>
            <a:chExt cx="4577825" cy="970245"/>
          </a:xfrm>
        </p:grpSpPr>
        <p:grpSp>
          <p:nvGrpSpPr>
            <p:cNvPr id="2048" name="Group 80"/>
            <p:cNvGrpSpPr/>
            <p:nvPr/>
          </p:nvGrpSpPr>
          <p:grpSpPr>
            <a:xfrm>
              <a:off x="3423199" y="2215392"/>
              <a:ext cx="1894844" cy="970245"/>
              <a:chOff x="3423199" y="2215392"/>
              <a:chExt cx="1894844" cy="970245"/>
            </a:xfrm>
          </p:grpSpPr>
          <p:sp>
            <p:nvSpPr>
              <p:cNvPr id="9" name="Oval 8"/>
              <p:cNvSpPr/>
              <p:nvPr/>
            </p:nvSpPr>
            <p:spPr>
              <a:xfrm rot="1847652">
                <a:off x="3423199" y="2657752"/>
                <a:ext cx="985641" cy="527885"/>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856219">
                <a:off x="4098439" y="2215392"/>
                <a:ext cx="1219604" cy="745545"/>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83"/>
            <p:cNvSpPr/>
            <p:nvPr/>
          </p:nvSpPr>
          <p:spPr>
            <a:xfrm>
              <a:off x="5357818" y="2518942"/>
              <a:ext cx="2643206" cy="338554"/>
            </a:xfrm>
            <a:prstGeom prst="rect">
              <a:avLst/>
            </a:prstGeom>
          </p:spPr>
          <p:txBody>
            <a:bodyPr wrap="square">
              <a:spAutoFit/>
            </a:bodyPr>
            <a:lstStyle/>
            <a:p>
              <a:r>
                <a:rPr lang="en-US" altLang="zh-CN" sz="1600" dirty="0">
                  <a:solidFill>
                    <a:srgbClr val="0000FF"/>
                  </a:solidFill>
                </a:rPr>
                <a:t>2. Hierarchical clustering</a:t>
              </a:r>
            </a:p>
          </p:txBody>
        </p:sp>
      </p:grpSp>
      <p:sp>
        <p:nvSpPr>
          <p:cNvPr id="74" name="Title 1"/>
          <p:cNvSpPr>
            <a:spLocks noGrp="1"/>
          </p:cNvSpPr>
          <p:nvPr>
            <p:ph type="title"/>
          </p:nvPr>
        </p:nvSpPr>
        <p:spPr>
          <a:xfrm>
            <a:off x="457200" y="0"/>
            <a:ext cx="8229600" cy="914400"/>
          </a:xfrm>
        </p:spPr>
        <p:txBody>
          <a:bodyPr>
            <a:normAutofit/>
          </a:bodyPr>
          <a:lstStyle/>
          <a:p>
            <a:r>
              <a:rPr lang="en-US" altLang="zh-CN" sz="3600" dirty="0"/>
              <a:t>Model User Location History</a:t>
            </a:r>
            <a:endParaRPr lang="zh-CN" altLang="en-US" sz="3600" dirty="0"/>
          </a:p>
        </p:txBody>
      </p:sp>
    </p:spTree>
    <p:extLst>
      <p:ext uri="{BB962C8B-B14F-4D97-AF65-F5344CB8AC3E}">
        <p14:creationId xmlns:p14="http://schemas.microsoft.com/office/powerpoint/2010/main" val="189516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20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ox(in)">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8"/>
                                        </p:tgtEl>
                                        <p:attrNameLst>
                                          <p:attrName>style.visibility</p:attrName>
                                        </p:attrNameLst>
                                      </p:cBhvr>
                                      <p:to>
                                        <p:strVal val="visible"/>
                                      </p:to>
                                    </p:set>
                                    <p:animEffect transition="in" filter="fade">
                                      <p:cBhvr>
                                        <p:cTn id="42" dur="2000"/>
                                        <p:tgtEl>
                                          <p:spTgt spid="20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000"/>
                                        <p:tgtEl>
                                          <p:spTgt spid="19"/>
                                        </p:tgtEl>
                                      </p:cBhvr>
                                    </p:animEffect>
                                  </p:childTnLst>
                                </p:cTn>
                              </p:par>
                              <p:par>
                                <p:cTn id="48" presetID="10"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20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2000"/>
                                        <p:tgtEl>
                                          <p:spTgt spid="19"/>
                                        </p:tgtEl>
                                      </p:cBhvr>
                                    </p:animEffect>
                                    <p:set>
                                      <p:cBhvr>
                                        <p:cTn id="55" dur="1" fill="hold">
                                          <p:stCondLst>
                                            <p:cond delay="1999"/>
                                          </p:stCondLst>
                                        </p:cTn>
                                        <p:tgtEl>
                                          <p:spTgt spid="19"/>
                                        </p:tgtEl>
                                        <p:attrNameLst>
                                          <p:attrName>style.visibility</p:attrName>
                                        </p:attrNameLst>
                                      </p:cBhvr>
                                      <p:to>
                                        <p:strVal val="hidden"/>
                                      </p:to>
                                    </p:se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20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2000"/>
                                        <p:tgtEl>
                                          <p:spTgt spid="66"/>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box(in)">
                                      <p:cBhvr>
                                        <p:cTn id="69" dur="500"/>
                                        <p:tgtEl>
                                          <p:spTgt spid="4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059"/>
                                        </p:tgtEl>
                                        <p:attrNameLst>
                                          <p:attrName>style.visibility</p:attrName>
                                        </p:attrNameLst>
                                      </p:cBhvr>
                                      <p:to>
                                        <p:strVal val="visible"/>
                                      </p:to>
                                    </p:set>
                                    <p:animEffect transition="in" filter="fade">
                                      <p:cBhvr>
                                        <p:cTn id="74" dur="2000"/>
                                        <p:tgtEl>
                                          <p:spTgt spid="205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2000"/>
                                        <p:tgtEl>
                                          <p:spTgt spid="22"/>
                                        </p:tgtEl>
                                      </p:cBhvr>
                                    </p:animEffect>
                                  </p:childTnLst>
                                </p:cTn>
                              </p:par>
                              <p:par>
                                <p:cTn id="80" presetID="10" presetClass="entr" presetSubtype="0" fill="hold"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2000"/>
                                        <p:tgtEl>
                                          <p:spTgt spid="21"/>
                                        </p:tgtEl>
                                      </p:cBhvr>
                                    </p:animEffect>
                                  </p:childTnLst>
                                </p:cTn>
                              </p:par>
                            </p:childTnLst>
                          </p:cTn>
                        </p:par>
                        <p:par>
                          <p:cTn id="83" fill="hold">
                            <p:stCondLst>
                              <p:cond delay="2000"/>
                            </p:stCondLst>
                            <p:childTnLst>
                              <p:par>
                                <p:cTn id="84" presetID="10" presetClass="entr" presetSubtype="0" fill="hold" nodeType="after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20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2000"/>
                                        <p:tgtEl>
                                          <p:spTgt spid="21"/>
                                        </p:tgtEl>
                                      </p:cBhvr>
                                    </p:animEffect>
                                    <p:set>
                                      <p:cBhvr>
                                        <p:cTn id="91" dur="1" fill="hold">
                                          <p:stCondLst>
                                            <p:cond delay="1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P spid="6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http://images.tuniucdn.com/images/2010-09-19/X/X2c0ui65oSG9Y7B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0466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0"/>
            <a:ext cx="7772400" cy="1470025"/>
          </a:xfrm>
        </p:spPr>
        <p:txBody>
          <a:bodyPr>
            <a:normAutofit/>
          </a:bodyPr>
          <a:lstStyle/>
          <a:p>
            <a:r>
              <a:rPr lang="en-US" altLang="zh-CN" sz="4000" dirty="0"/>
              <a:t>Mining User Similarity Based on Location History</a:t>
            </a:r>
            <a:endParaRPr lang="zh-CN" altLang="en-US" sz="40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a:solidFill>
                  <a:prstClr val="black">
                    <a:tint val="75000"/>
                  </a:prstClr>
                </a:solidFill>
                <a:latin typeface="Calibri"/>
              </a:rPr>
              <a:pPr defTabSz="914363"/>
              <a:t>37</a:t>
            </a:fld>
            <a:endParaRPr lang="en-US">
              <a:solidFill>
                <a:prstClr val="black">
                  <a:tint val="75000"/>
                </a:prstClr>
              </a:solidFill>
              <a:latin typeface="Calibri"/>
            </a:endParaRPr>
          </a:p>
        </p:txBody>
      </p:sp>
      <p:sp>
        <p:nvSpPr>
          <p:cNvPr id="5" name="Subtitle 4"/>
          <p:cNvSpPr>
            <a:spLocks noGrp="1"/>
          </p:cNvSpPr>
          <p:nvPr>
            <p:ph type="subTitle" idx="1"/>
          </p:nvPr>
        </p:nvSpPr>
        <p:spPr>
          <a:xfrm>
            <a:off x="838200" y="3886200"/>
            <a:ext cx="7924800" cy="1752600"/>
          </a:xfrm>
        </p:spPr>
        <p:txBody>
          <a:bodyPr>
            <a:normAutofit/>
          </a:bodyPr>
          <a:lstStyle/>
          <a:p>
            <a:pPr algn="l"/>
            <a:r>
              <a:rPr lang="en-US" sz="1600" dirty="0" smtClean="0">
                <a:solidFill>
                  <a:schemeClr val="tx1">
                    <a:lumMod val="75000"/>
                    <a:lumOff val="25000"/>
                  </a:schemeClr>
                </a:solidFill>
              </a:rPr>
              <a:t>References:</a:t>
            </a:r>
          </a:p>
          <a:p>
            <a:pPr algn="l"/>
            <a:r>
              <a:rPr lang="en-US" sz="1600" dirty="0" smtClean="0">
                <a:solidFill>
                  <a:schemeClr val="tx1">
                    <a:lumMod val="75000"/>
                    <a:lumOff val="25000"/>
                  </a:schemeClr>
                </a:solidFill>
              </a:rPr>
              <a:t>[1]</a:t>
            </a:r>
            <a:r>
              <a:rPr lang="en-US" altLang="zh-CN" sz="1600" dirty="0">
                <a:solidFill>
                  <a:schemeClr val="tx1">
                    <a:lumMod val="75000"/>
                    <a:lumOff val="25000"/>
                  </a:schemeClr>
                </a:solidFill>
              </a:rPr>
              <a:t> Quannan </a:t>
            </a:r>
            <a:r>
              <a:rPr lang="en-US" altLang="zh-CN" sz="1600" dirty="0" smtClean="0">
                <a:solidFill>
                  <a:schemeClr val="tx1">
                    <a:lumMod val="75000"/>
                    <a:lumOff val="25000"/>
                  </a:schemeClr>
                </a:solidFill>
              </a:rPr>
              <a:t>Li, </a:t>
            </a:r>
            <a:r>
              <a:rPr lang="en-US" altLang="zh-CN" sz="1600" dirty="0">
                <a:solidFill>
                  <a:schemeClr val="tx1">
                    <a:lumMod val="75000"/>
                    <a:lumOff val="25000"/>
                  </a:schemeClr>
                </a:solidFill>
              </a:rPr>
              <a:t>Yu Zheng, Xing Xie, Yukun Chen, </a:t>
            </a:r>
            <a:r>
              <a:rPr lang="en-US" altLang="zh-CN" sz="1600" dirty="0" err="1">
                <a:solidFill>
                  <a:schemeClr val="tx1">
                    <a:lumMod val="75000"/>
                    <a:lumOff val="25000"/>
                  </a:schemeClr>
                </a:solidFill>
              </a:rPr>
              <a:t>Wenyu</a:t>
            </a:r>
            <a:r>
              <a:rPr lang="en-US" altLang="zh-CN" sz="1600" dirty="0">
                <a:solidFill>
                  <a:schemeClr val="tx1">
                    <a:lumMod val="75000"/>
                    <a:lumOff val="25000"/>
                  </a:schemeClr>
                </a:solidFill>
              </a:rPr>
              <a:t> Liu, Wei-Ying Ma. </a:t>
            </a:r>
            <a:r>
              <a:rPr lang="en-US" altLang="zh-CN" sz="1600" dirty="0">
                <a:solidFill>
                  <a:schemeClr val="tx1">
                    <a:lumMod val="75000"/>
                    <a:lumOff val="25000"/>
                  </a:schemeClr>
                </a:solidFill>
                <a:hlinkClick r:id="rId2" action="ppaction://hlinkfile"/>
              </a:rPr>
              <a:t>Mining user similarity based on location history</a:t>
            </a:r>
            <a:r>
              <a:rPr lang="en-US" altLang="zh-CN" sz="1600" dirty="0">
                <a:solidFill>
                  <a:schemeClr val="tx1">
                    <a:lumMod val="75000"/>
                    <a:lumOff val="25000"/>
                  </a:schemeClr>
                </a:solidFill>
              </a:rPr>
              <a:t>. In </a:t>
            </a:r>
            <a:r>
              <a:rPr lang="en-US" altLang="zh-CN" sz="1600" dirty="0" smtClean="0">
                <a:solidFill>
                  <a:schemeClr val="tx1">
                    <a:lumMod val="75000"/>
                    <a:lumOff val="25000"/>
                  </a:schemeClr>
                </a:solidFill>
              </a:rPr>
              <a:t>ACM </a:t>
            </a:r>
            <a:r>
              <a:rPr lang="en-US" altLang="zh-CN" sz="1600" dirty="0">
                <a:solidFill>
                  <a:schemeClr val="tx1">
                    <a:lumMod val="75000"/>
                    <a:lumOff val="25000"/>
                  </a:schemeClr>
                </a:solidFill>
              </a:rPr>
              <a:t>SIGSPATIAL GIS </a:t>
            </a:r>
            <a:r>
              <a:rPr lang="en-US" altLang="zh-CN" sz="1600" dirty="0" smtClean="0">
                <a:solidFill>
                  <a:schemeClr val="tx1">
                    <a:lumMod val="75000"/>
                    <a:lumOff val="25000"/>
                  </a:schemeClr>
                </a:solidFill>
              </a:rPr>
              <a:t>2008</a:t>
            </a:r>
            <a:r>
              <a:rPr lang="en-US" altLang="zh-CN" sz="1600" dirty="0">
                <a:solidFill>
                  <a:schemeClr val="tx1">
                    <a:lumMod val="75000"/>
                    <a:lumOff val="25000"/>
                  </a:schemeClr>
                </a:solidFill>
              </a:rPr>
              <a:t>.</a:t>
            </a:r>
            <a:r>
              <a:rPr lang="en-US" altLang="zh-CN" sz="1600" dirty="0" smtClean="0">
                <a:solidFill>
                  <a:schemeClr val="tx1">
                    <a:lumMod val="75000"/>
                    <a:lumOff val="25000"/>
                  </a:schemeClr>
                </a:solidFill>
              </a:rPr>
              <a:t> </a:t>
            </a:r>
            <a:r>
              <a:rPr lang="en-US" altLang="zh-CN" sz="1600" dirty="0">
                <a:solidFill>
                  <a:schemeClr val="tx1">
                    <a:lumMod val="75000"/>
                    <a:lumOff val="25000"/>
                  </a:schemeClr>
                </a:solidFill>
              </a:rPr>
              <a:t>ACM Press: 1-10</a:t>
            </a:r>
            <a:r>
              <a:rPr lang="en-US" altLang="zh-CN" sz="1600" dirty="0" smtClean="0">
                <a:solidFill>
                  <a:schemeClr val="tx1">
                    <a:lumMod val="75000"/>
                    <a:lumOff val="25000"/>
                  </a:schemeClr>
                </a:solidFill>
              </a:rPr>
              <a:t>.</a:t>
            </a:r>
          </a:p>
          <a:p>
            <a:pPr algn="l"/>
            <a:endParaRPr lang="en-US" altLang="zh-CN" sz="1600" dirty="0" smtClean="0">
              <a:solidFill>
                <a:schemeClr val="tx1">
                  <a:lumMod val="75000"/>
                  <a:lumOff val="25000"/>
                </a:schemeClr>
              </a:solidFill>
            </a:endParaRPr>
          </a:p>
          <a:p>
            <a:pPr algn="l"/>
            <a:r>
              <a:rPr lang="en-US" altLang="zh-CN" sz="1600" dirty="0" smtClean="0">
                <a:solidFill>
                  <a:schemeClr val="tx1">
                    <a:lumMod val="75000"/>
                    <a:lumOff val="25000"/>
                  </a:schemeClr>
                </a:solidFill>
              </a:rPr>
              <a:t> </a:t>
            </a:r>
            <a:endParaRPr lang="en-US" sz="1600" dirty="0">
              <a:solidFill>
                <a:schemeClr val="tx1">
                  <a:lumMod val="75000"/>
                  <a:lumOff val="25000"/>
                </a:schemeClr>
              </a:solidFill>
            </a:endParaRPr>
          </a:p>
        </p:txBody>
      </p:sp>
      <p:sp>
        <p:nvSpPr>
          <p:cNvPr id="6" name="Rectangle 5"/>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838882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zh-CN" altLang="en-US"/>
          </a:p>
        </p:txBody>
      </p:sp>
      <p:sp>
        <p:nvSpPr>
          <p:cNvPr id="6" name="Text Placeholder 5"/>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38</a:t>
            </a:fld>
            <a:endParaRPr lang="en-US" sz="1200" dirty="0">
              <a:solidFill>
                <a:prstClr val="black">
                  <a:tint val="75000"/>
                </a:prstClr>
              </a:solidFill>
              <a:latin typeface="Calibri"/>
            </a:endParaRPr>
          </a:p>
        </p:txBody>
      </p:sp>
      <p:pic>
        <p:nvPicPr>
          <p:cNvPr id="7" name="Picture 6" descr="C:\Users\yuzheng\Desktop\beijing map.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pic>
        <p:nvPicPr>
          <p:cNvPr id="8" name="Picture 5"/>
          <p:cNvPicPr>
            <a:picLocks noChangeAspect="1" noChangeArrowheads="1"/>
          </p:cNvPicPr>
          <p:nvPr/>
        </p:nvPicPr>
        <p:blipFill>
          <a:blip r:embed="rId4" cstate="print"/>
          <a:srcRect l="25536" r="51717"/>
          <a:stretch>
            <a:fillRect/>
          </a:stretch>
        </p:blipFill>
        <p:spPr bwMode="auto">
          <a:xfrm>
            <a:off x="4815417" y="1402292"/>
            <a:ext cx="560917" cy="582083"/>
          </a:xfrm>
          <a:prstGeom prst="rect">
            <a:avLst/>
          </a:prstGeom>
          <a:noFill/>
          <a:ln w="9525">
            <a:noFill/>
            <a:miter lim="800000"/>
            <a:headEnd/>
            <a:tailEnd/>
          </a:ln>
          <a:effectLst/>
        </p:spPr>
      </p:pic>
      <p:pic>
        <p:nvPicPr>
          <p:cNvPr id="11" name="Picture 10"/>
          <p:cNvPicPr>
            <a:picLocks noChangeAspect="1" noChangeArrowheads="1"/>
          </p:cNvPicPr>
          <p:nvPr/>
        </p:nvPicPr>
        <p:blipFill>
          <a:blip r:embed="rId4" cstate="print"/>
          <a:srcRect l="51287" r="25966"/>
          <a:stretch>
            <a:fillRect/>
          </a:stretch>
        </p:blipFill>
        <p:spPr bwMode="auto">
          <a:xfrm>
            <a:off x="5598583" y="672042"/>
            <a:ext cx="560917" cy="582083"/>
          </a:xfrm>
          <a:prstGeom prst="rect">
            <a:avLst/>
          </a:prstGeom>
          <a:noFill/>
          <a:ln w="9525">
            <a:noFill/>
            <a:miter lim="800000"/>
            <a:headEnd/>
            <a:tailEnd/>
          </a:ln>
          <a:effectLst/>
        </p:spPr>
      </p:pic>
      <p:pic>
        <p:nvPicPr>
          <p:cNvPr id="18" name="Picture 3" descr="C:\Users\yuzheng\AppData\Local\Temp\_TS57D5.tmp\_TS9.tmp\peoplesRed.png"/>
          <p:cNvPicPr>
            <a:picLocks noChangeAspect="1" noChangeArrowheads="1"/>
          </p:cNvPicPr>
          <p:nvPr/>
        </p:nvPicPr>
        <p:blipFill>
          <a:blip r:embed="rId5" cstate="print"/>
          <a:srcRect/>
          <a:stretch>
            <a:fillRect/>
          </a:stretch>
        </p:blipFill>
        <p:spPr bwMode="auto">
          <a:xfrm>
            <a:off x="4991485" y="3490576"/>
            <a:ext cx="338667" cy="338667"/>
          </a:xfrm>
          <a:prstGeom prst="rect">
            <a:avLst/>
          </a:prstGeom>
          <a:noFill/>
        </p:spPr>
      </p:pic>
      <p:pic>
        <p:nvPicPr>
          <p:cNvPr id="19" name="Picture 3" descr="C:\Users\yuzheng\AppData\Local\Temp\_TS57D5.tmp\_TS9.tmp\peoplesRed.png"/>
          <p:cNvPicPr>
            <a:picLocks noChangeAspect="1" noChangeArrowheads="1"/>
          </p:cNvPicPr>
          <p:nvPr/>
        </p:nvPicPr>
        <p:blipFill>
          <a:blip r:embed="rId5" cstate="print"/>
          <a:srcRect/>
          <a:stretch>
            <a:fillRect/>
          </a:stretch>
        </p:blipFill>
        <p:spPr bwMode="auto">
          <a:xfrm>
            <a:off x="4287212" y="3432848"/>
            <a:ext cx="338667" cy="338667"/>
          </a:xfrm>
          <a:prstGeom prst="rect">
            <a:avLst/>
          </a:prstGeom>
          <a:noFill/>
        </p:spPr>
      </p:pic>
      <p:pic>
        <p:nvPicPr>
          <p:cNvPr id="21" name="Picture 3" descr="C:\Users\yuzheng\AppData\Local\Temp\_TS57D5.tmp\_TS9.tmp\peoplesRed.png"/>
          <p:cNvPicPr>
            <a:picLocks noChangeAspect="1" noChangeArrowheads="1"/>
          </p:cNvPicPr>
          <p:nvPr/>
        </p:nvPicPr>
        <p:blipFill>
          <a:blip r:embed="rId5" cstate="print"/>
          <a:srcRect/>
          <a:stretch>
            <a:fillRect/>
          </a:stretch>
        </p:blipFill>
        <p:spPr bwMode="auto">
          <a:xfrm>
            <a:off x="4841394" y="2301394"/>
            <a:ext cx="338667" cy="338667"/>
          </a:xfrm>
          <a:prstGeom prst="rect">
            <a:avLst/>
          </a:prstGeom>
          <a:noFill/>
        </p:spPr>
      </p:pic>
      <p:pic>
        <p:nvPicPr>
          <p:cNvPr id="23" name="Picture 3" descr="C:\Users\yuzheng\AppData\Local\Temp\_TS57D5.tmp\_TS9.tmp\peoplesRed.png"/>
          <p:cNvPicPr>
            <a:picLocks noChangeAspect="1" noChangeArrowheads="1"/>
          </p:cNvPicPr>
          <p:nvPr/>
        </p:nvPicPr>
        <p:blipFill>
          <a:blip r:embed="rId5" cstate="print"/>
          <a:srcRect/>
          <a:stretch>
            <a:fillRect/>
          </a:stretch>
        </p:blipFill>
        <p:spPr bwMode="auto">
          <a:xfrm>
            <a:off x="6515485" y="2497667"/>
            <a:ext cx="338667" cy="338667"/>
          </a:xfrm>
          <a:prstGeom prst="rect">
            <a:avLst/>
          </a:prstGeom>
          <a:noFill/>
        </p:spPr>
      </p:pic>
      <p:pic>
        <p:nvPicPr>
          <p:cNvPr id="24" name="Picture 3" descr="C:\Users\yuzheng\AppData\Local\Temp\_TS57D5.tmp\_TS9.tmp\peoplesRed.png"/>
          <p:cNvPicPr>
            <a:picLocks noChangeAspect="1" noChangeArrowheads="1"/>
          </p:cNvPicPr>
          <p:nvPr/>
        </p:nvPicPr>
        <p:blipFill>
          <a:blip r:embed="rId5" cstate="print"/>
          <a:srcRect/>
          <a:stretch>
            <a:fillRect/>
          </a:stretch>
        </p:blipFill>
        <p:spPr bwMode="auto">
          <a:xfrm>
            <a:off x="3086485" y="2243667"/>
            <a:ext cx="338667" cy="338667"/>
          </a:xfrm>
          <a:prstGeom prst="rect">
            <a:avLst/>
          </a:prstGeom>
          <a:noFill/>
        </p:spPr>
      </p:pic>
      <p:grpSp>
        <p:nvGrpSpPr>
          <p:cNvPr id="126" name="Group 125"/>
          <p:cNvGrpSpPr/>
          <p:nvPr/>
        </p:nvGrpSpPr>
        <p:grpSpPr>
          <a:xfrm>
            <a:off x="4910667" y="373304"/>
            <a:ext cx="812030" cy="4217939"/>
            <a:chOff x="5892800" y="447964"/>
            <a:chExt cx="974436" cy="5061527"/>
          </a:xfrm>
        </p:grpSpPr>
        <p:pic>
          <p:nvPicPr>
            <p:cNvPr id="22" name="Picture 3" descr="C:\Users\yuzheng\AppData\Local\Temp\_TS57D5.tmp\_TS9.tmp\peoplesRed.png"/>
            <p:cNvPicPr>
              <a:picLocks noChangeAspect="1" noChangeArrowheads="1"/>
            </p:cNvPicPr>
            <p:nvPr/>
          </p:nvPicPr>
          <p:blipFill>
            <a:blip r:embed="rId5" cstate="print"/>
            <a:srcRect/>
            <a:stretch>
              <a:fillRect/>
            </a:stretch>
          </p:blipFill>
          <p:spPr bwMode="auto">
            <a:xfrm>
              <a:off x="5892800" y="447964"/>
              <a:ext cx="406400" cy="406400"/>
            </a:xfrm>
            <a:prstGeom prst="rect">
              <a:avLst/>
            </a:prstGeom>
            <a:noFill/>
          </p:spPr>
        </p:pic>
        <p:pic>
          <p:nvPicPr>
            <p:cNvPr id="25" name="Picture 3" descr="C:\Users\yuzheng\AppData\Local\Temp\_TS57D5.tmp\_TS9.tmp\peoplesRed.png"/>
            <p:cNvPicPr>
              <a:picLocks noChangeAspect="1" noChangeArrowheads="1"/>
            </p:cNvPicPr>
            <p:nvPr/>
          </p:nvPicPr>
          <p:blipFill>
            <a:blip r:embed="rId5" cstate="print"/>
            <a:srcRect/>
            <a:stretch>
              <a:fillRect/>
            </a:stretch>
          </p:blipFill>
          <p:spPr bwMode="auto">
            <a:xfrm>
              <a:off x="6460836" y="5103091"/>
              <a:ext cx="406400" cy="406400"/>
            </a:xfrm>
            <a:prstGeom prst="rect">
              <a:avLst/>
            </a:prstGeom>
            <a:noFill/>
          </p:spPr>
        </p:pic>
      </p:grpSp>
      <p:pic>
        <p:nvPicPr>
          <p:cNvPr id="26" name="Picture 3" descr="C:\Users\yuzheng\AppData\Local\Temp\_TS57D5.tmp\_TS9.tmp\peoplesRed.png"/>
          <p:cNvPicPr>
            <a:picLocks noChangeAspect="1" noChangeArrowheads="1"/>
          </p:cNvPicPr>
          <p:nvPr/>
        </p:nvPicPr>
        <p:blipFill>
          <a:blip r:embed="rId5" cstate="print"/>
          <a:srcRect/>
          <a:stretch>
            <a:fillRect/>
          </a:stretch>
        </p:blipFill>
        <p:spPr bwMode="auto">
          <a:xfrm>
            <a:off x="5591849" y="2878665"/>
            <a:ext cx="338667" cy="338667"/>
          </a:xfrm>
          <a:prstGeom prst="rect">
            <a:avLst/>
          </a:prstGeom>
          <a:noFill/>
        </p:spPr>
      </p:pic>
      <p:grpSp>
        <p:nvGrpSpPr>
          <p:cNvPr id="106" name="Group 105"/>
          <p:cNvGrpSpPr/>
          <p:nvPr/>
        </p:nvGrpSpPr>
        <p:grpSpPr>
          <a:xfrm>
            <a:off x="4995335" y="1979083"/>
            <a:ext cx="1460499" cy="1511493"/>
            <a:chOff x="5994401" y="2374899"/>
            <a:chExt cx="1752599" cy="1813791"/>
          </a:xfrm>
        </p:grpSpPr>
        <p:cxnSp>
          <p:nvCxnSpPr>
            <p:cNvPr id="28" name="Straight Arrow Connector 27"/>
            <p:cNvCxnSpPr>
              <a:stCxn id="8" idx="2"/>
            </p:cNvCxnSpPr>
            <p:nvPr/>
          </p:nvCxnSpPr>
          <p:spPr>
            <a:xfrm rot="16200000" flipH="1">
              <a:off x="5943600" y="2552700"/>
              <a:ext cx="1035050" cy="692150"/>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235700" y="2387600"/>
              <a:ext cx="1511300" cy="635000"/>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8" idx="0"/>
            </p:cNvCxnSpPr>
            <p:nvPr/>
          </p:nvCxnSpPr>
          <p:spPr>
            <a:xfrm rot="16200000" flipH="1">
              <a:off x="5186796" y="3182504"/>
              <a:ext cx="1813791" cy="198582"/>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grpSp>
      <p:pic>
        <p:nvPicPr>
          <p:cNvPr id="14" name="Picture 4"/>
          <p:cNvPicPr>
            <a:picLocks noChangeAspect="1" noChangeArrowheads="1"/>
          </p:cNvPicPr>
          <p:nvPr/>
        </p:nvPicPr>
        <p:blipFill>
          <a:blip r:embed="rId6" cstate="print"/>
          <a:srcRect r="77778"/>
          <a:stretch>
            <a:fillRect/>
          </a:stretch>
        </p:blipFill>
        <p:spPr bwMode="auto">
          <a:xfrm>
            <a:off x="6117167" y="3894667"/>
            <a:ext cx="550333" cy="550333"/>
          </a:xfrm>
          <a:prstGeom prst="rect">
            <a:avLst/>
          </a:prstGeom>
          <a:noFill/>
          <a:ln w="9525">
            <a:noFill/>
            <a:miter lim="800000"/>
            <a:headEnd/>
            <a:tailEnd/>
          </a:ln>
          <a:effectLst/>
        </p:spPr>
      </p:pic>
      <p:pic>
        <p:nvPicPr>
          <p:cNvPr id="17" name="Picture 3"/>
          <p:cNvPicPr>
            <a:picLocks noChangeAspect="1" noChangeArrowheads="1"/>
          </p:cNvPicPr>
          <p:nvPr/>
        </p:nvPicPr>
        <p:blipFill>
          <a:blip r:embed="rId7" cstate="print"/>
          <a:srcRect l="76383"/>
          <a:stretch>
            <a:fillRect/>
          </a:stretch>
        </p:blipFill>
        <p:spPr bwMode="auto">
          <a:xfrm>
            <a:off x="4603750" y="4413250"/>
            <a:ext cx="587375" cy="550333"/>
          </a:xfrm>
          <a:prstGeom prst="rect">
            <a:avLst/>
          </a:prstGeom>
          <a:noFill/>
          <a:ln w="9525">
            <a:noFill/>
            <a:miter lim="800000"/>
            <a:headEnd/>
            <a:tailEnd/>
          </a:ln>
          <a:effectLst/>
        </p:spPr>
      </p:pic>
      <p:pic>
        <p:nvPicPr>
          <p:cNvPr id="10" name="Picture 5"/>
          <p:cNvPicPr>
            <a:picLocks noChangeAspect="1" noChangeArrowheads="1"/>
          </p:cNvPicPr>
          <p:nvPr/>
        </p:nvPicPr>
        <p:blipFill>
          <a:blip r:embed="rId4" cstate="print"/>
          <a:srcRect l="77897"/>
          <a:stretch>
            <a:fillRect/>
          </a:stretch>
        </p:blipFill>
        <p:spPr bwMode="auto">
          <a:xfrm>
            <a:off x="6794500" y="1571625"/>
            <a:ext cx="545042" cy="582083"/>
          </a:xfrm>
          <a:prstGeom prst="rect">
            <a:avLst/>
          </a:prstGeom>
          <a:noFill/>
          <a:ln w="9525">
            <a:noFill/>
            <a:miter lim="800000"/>
            <a:headEnd/>
            <a:tailEnd/>
          </a:ln>
          <a:effectLst/>
        </p:spPr>
      </p:pic>
      <p:pic>
        <p:nvPicPr>
          <p:cNvPr id="12" name="Picture 4"/>
          <p:cNvPicPr>
            <a:picLocks noChangeAspect="1" noChangeArrowheads="1"/>
          </p:cNvPicPr>
          <p:nvPr/>
        </p:nvPicPr>
        <p:blipFill>
          <a:blip r:embed="rId6" cstate="print"/>
          <a:srcRect l="24359" r="52137"/>
          <a:stretch>
            <a:fillRect/>
          </a:stretch>
        </p:blipFill>
        <p:spPr bwMode="auto">
          <a:xfrm>
            <a:off x="3598334" y="1079500"/>
            <a:ext cx="582083" cy="550333"/>
          </a:xfrm>
          <a:prstGeom prst="rect">
            <a:avLst/>
          </a:prstGeom>
          <a:noFill/>
          <a:ln w="9525">
            <a:noFill/>
            <a:miter lim="800000"/>
            <a:headEnd/>
            <a:tailEnd/>
          </a:ln>
          <a:effectLst/>
        </p:spPr>
      </p:pic>
      <p:pic>
        <p:nvPicPr>
          <p:cNvPr id="15" name="Picture 4"/>
          <p:cNvPicPr>
            <a:picLocks noChangeAspect="1" noChangeArrowheads="1"/>
          </p:cNvPicPr>
          <p:nvPr/>
        </p:nvPicPr>
        <p:blipFill>
          <a:blip r:embed="rId6" cstate="print"/>
          <a:srcRect l="75641"/>
          <a:stretch>
            <a:fillRect/>
          </a:stretch>
        </p:blipFill>
        <p:spPr bwMode="auto">
          <a:xfrm>
            <a:off x="7080250" y="2804584"/>
            <a:ext cx="603250" cy="550333"/>
          </a:xfrm>
          <a:prstGeom prst="rect">
            <a:avLst/>
          </a:prstGeom>
          <a:noFill/>
          <a:ln w="9525">
            <a:noFill/>
            <a:miter lim="800000"/>
            <a:headEnd/>
            <a:tailEnd/>
          </a:ln>
          <a:effectLst/>
        </p:spPr>
      </p:pic>
      <p:pic>
        <p:nvPicPr>
          <p:cNvPr id="9" name="Picture 5"/>
          <p:cNvPicPr>
            <a:picLocks noChangeAspect="1" noChangeArrowheads="1"/>
          </p:cNvPicPr>
          <p:nvPr/>
        </p:nvPicPr>
        <p:blipFill>
          <a:blip r:embed="rId4" cstate="print"/>
          <a:srcRect r="77039"/>
          <a:stretch>
            <a:fillRect/>
          </a:stretch>
        </p:blipFill>
        <p:spPr bwMode="auto">
          <a:xfrm>
            <a:off x="2778125" y="2915709"/>
            <a:ext cx="566208" cy="582083"/>
          </a:xfrm>
          <a:prstGeom prst="rect">
            <a:avLst/>
          </a:prstGeom>
          <a:noFill/>
          <a:ln w="9525">
            <a:noFill/>
            <a:miter lim="800000"/>
            <a:headEnd/>
            <a:tailEnd/>
          </a:ln>
          <a:effectLst/>
        </p:spPr>
      </p:pic>
      <p:pic>
        <p:nvPicPr>
          <p:cNvPr id="16" name="Picture 3"/>
          <p:cNvPicPr>
            <a:picLocks noChangeAspect="1" noChangeArrowheads="1"/>
          </p:cNvPicPr>
          <p:nvPr/>
        </p:nvPicPr>
        <p:blipFill>
          <a:blip r:embed="rId7" cstate="print"/>
          <a:srcRect l="49574" r="25745"/>
          <a:stretch>
            <a:fillRect/>
          </a:stretch>
        </p:blipFill>
        <p:spPr bwMode="auto">
          <a:xfrm>
            <a:off x="3598334" y="3989917"/>
            <a:ext cx="613833" cy="550333"/>
          </a:xfrm>
          <a:prstGeom prst="rect">
            <a:avLst/>
          </a:prstGeom>
          <a:noFill/>
          <a:ln w="9525">
            <a:noFill/>
            <a:miter lim="800000"/>
            <a:headEnd/>
            <a:tailEnd/>
          </a:ln>
          <a:effectLst/>
        </p:spPr>
      </p:pic>
      <p:grpSp>
        <p:nvGrpSpPr>
          <p:cNvPr id="120" name="Group 119"/>
          <p:cNvGrpSpPr/>
          <p:nvPr/>
        </p:nvGrpSpPr>
        <p:grpSpPr>
          <a:xfrm>
            <a:off x="3255819" y="1629832"/>
            <a:ext cx="1771264" cy="1915587"/>
            <a:chOff x="3906982" y="1955799"/>
            <a:chExt cx="2125517" cy="2298704"/>
          </a:xfrm>
        </p:grpSpPr>
        <p:cxnSp>
          <p:nvCxnSpPr>
            <p:cNvPr id="36" name="Straight Arrow Connector 35"/>
            <p:cNvCxnSpPr>
              <a:endCxn id="24" idx="0"/>
            </p:cNvCxnSpPr>
            <p:nvPr/>
          </p:nvCxnSpPr>
          <p:spPr>
            <a:xfrm rot="5400000">
              <a:off x="3883891" y="2042391"/>
              <a:ext cx="673100" cy="626918"/>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3905250" y="2686050"/>
              <a:ext cx="2057400" cy="673100"/>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4190998" y="2413001"/>
              <a:ext cx="2298704" cy="1384299"/>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5761183" y="2836334"/>
            <a:ext cx="923636" cy="1058333"/>
            <a:chOff x="6913419" y="3403600"/>
            <a:chExt cx="1108363" cy="1270000"/>
          </a:xfrm>
        </p:grpSpPr>
        <p:cxnSp>
          <p:nvCxnSpPr>
            <p:cNvPr id="46" name="Straight Arrow Connector 45"/>
            <p:cNvCxnSpPr>
              <a:stCxn id="14" idx="0"/>
              <a:endCxn id="26" idx="2"/>
            </p:cNvCxnSpPr>
            <p:nvPr/>
          </p:nvCxnSpPr>
          <p:spPr>
            <a:xfrm rot="16200000" flipV="1">
              <a:off x="6885709" y="3888508"/>
              <a:ext cx="812802" cy="757381"/>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0"/>
              <a:endCxn id="23" idx="2"/>
            </p:cNvCxnSpPr>
            <p:nvPr/>
          </p:nvCxnSpPr>
          <p:spPr>
            <a:xfrm rot="5400000" flipH="1" flipV="1">
              <a:off x="7211291" y="3863109"/>
              <a:ext cx="1270000" cy="350982"/>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4456546" y="3771515"/>
            <a:ext cx="704274" cy="662902"/>
            <a:chOff x="5347854" y="4525818"/>
            <a:chExt cx="845129" cy="795482"/>
          </a:xfrm>
        </p:grpSpPr>
        <p:cxnSp>
          <p:nvCxnSpPr>
            <p:cNvPr id="58" name="Straight Arrow Connector 57"/>
            <p:cNvCxnSpPr>
              <a:endCxn id="19" idx="2"/>
            </p:cNvCxnSpPr>
            <p:nvPr/>
          </p:nvCxnSpPr>
          <p:spPr>
            <a:xfrm rot="16200000" flipV="1">
              <a:off x="5241637" y="4632035"/>
              <a:ext cx="795482" cy="583047"/>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18" idx="2"/>
            </p:cNvCxnSpPr>
            <p:nvPr/>
          </p:nvCxnSpPr>
          <p:spPr>
            <a:xfrm rot="5400000" flipH="1" flipV="1">
              <a:off x="5698837" y="4827155"/>
              <a:ext cx="726209" cy="262082"/>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30517" y="2635250"/>
            <a:ext cx="1446068" cy="444500"/>
            <a:chOff x="7116620" y="3162300"/>
            <a:chExt cx="1735282" cy="533400"/>
          </a:xfrm>
        </p:grpSpPr>
        <p:cxnSp>
          <p:nvCxnSpPr>
            <p:cNvPr id="64" name="Straight Arrow Connector 63"/>
            <p:cNvCxnSpPr>
              <a:stCxn id="15" idx="1"/>
              <a:endCxn id="26" idx="3"/>
            </p:cNvCxnSpPr>
            <p:nvPr/>
          </p:nvCxnSpPr>
          <p:spPr>
            <a:xfrm rot="10800000">
              <a:off x="7116620" y="3657598"/>
              <a:ext cx="1379681" cy="38102"/>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0800000">
              <a:off x="8267700" y="3162300"/>
              <a:ext cx="584202" cy="241300"/>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5553364" y="2106083"/>
            <a:ext cx="1272887" cy="2146492"/>
            <a:chOff x="6664037" y="2527300"/>
            <a:chExt cx="1527464" cy="2575790"/>
          </a:xfrm>
        </p:grpSpPr>
        <p:cxnSp>
          <p:nvCxnSpPr>
            <p:cNvPr id="71" name="Straight Arrow Connector 70"/>
            <p:cNvCxnSpPr>
              <a:endCxn id="26" idx="0"/>
            </p:cNvCxnSpPr>
            <p:nvPr/>
          </p:nvCxnSpPr>
          <p:spPr>
            <a:xfrm rot="10800000" flipV="1">
              <a:off x="6913420" y="2527300"/>
              <a:ext cx="1278081" cy="927098"/>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25" idx="0"/>
            </p:cNvCxnSpPr>
            <p:nvPr/>
          </p:nvCxnSpPr>
          <p:spPr>
            <a:xfrm rot="5400000">
              <a:off x="6190673" y="3102263"/>
              <a:ext cx="2474191" cy="1527464"/>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3323167" y="2497667"/>
            <a:ext cx="964045" cy="1492250"/>
            <a:chOff x="3987800" y="2997200"/>
            <a:chExt cx="1156854" cy="1790700"/>
          </a:xfrm>
        </p:grpSpPr>
        <p:cxnSp>
          <p:nvCxnSpPr>
            <p:cNvPr id="90" name="Straight Arrow Connector 89"/>
            <p:cNvCxnSpPr>
              <a:stCxn id="16" idx="0"/>
              <a:endCxn id="19" idx="1"/>
            </p:cNvCxnSpPr>
            <p:nvPr/>
          </p:nvCxnSpPr>
          <p:spPr>
            <a:xfrm rot="5400000" flipH="1" flipV="1">
              <a:off x="4682836" y="4326082"/>
              <a:ext cx="465282" cy="458354"/>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6" idx="0"/>
            </p:cNvCxnSpPr>
            <p:nvPr/>
          </p:nvCxnSpPr>
          <p:spPr>
            <a:xfrm rot="16200000" flipV="1">
              <a:off x="3441700" y="3543300"/>
              <a:ext cx="1790700" cy="698500"/>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3061228" y="2487085"/>
            <a:ext cx="1203855" cy="1015999"/>
            <a:chOff x="3673474" y="2984501"/>
            <a:chExt cx="1444626" cy="1219199"/>
          </a:xfrm>
        </p:grpSpPr>
        <p:cxnSp>
          <p:nvCxnSpPr>
            <p:cNvPr id="96" name="Straight Arrow Connector 95"/>
            <p:cNvCxnSpPr/>
            <p:nvPr/>
          </p:nvCxnSpPr>
          <p:spPr>
            <a:xfrm>
              <a:off x="3975100" y="3848100"/>
              <a:ext cx="1143000" cy="355600"/>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9" idx="0"/>
            </p:cNvCxnSpPr>
            <p:nvPr/>
          </p:nvCxnSpPr>
          <p:spPr>
            <a:xfrm rot="5400000" flipH="1" flipV="1">
              <a:off x="3509962" y="3148013"/>
              <a:ext cx="514350" cy="187325"/>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5122335" y="613833"/>
            <a:ext cx="1562484" cy="2846917"/>
            <a:chOff x="6146801" y="736600"/>
            <a:chExt cx="1874981" cy="3416300"/>
          </a:xfrm>
        </p:grpSpPr>
        <p:cxnSp>
          <p:nvCxnSpPr>
            <p:cNvPr id="86" name="Straight Arrow Connector 85"/>
            <p:cNvCxnSpPr/>
            <p:nvPr/>
          </p:nvCxnSpPr>
          <p:spPr>
            <a:xfrm rot="10800000">
              <a:off x="6146801" y="736600"/>
              <a:ext cx="571501" cy="533400"/>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6286500" y="1498600"/>
              <a:ext cx="1735282" cy="2654300"/>
              <a:chOff x="6286500" y="1498600"/>
              <a:chExt cx="1735282" cy="2654300"/>
            </a:xfrm>
          </p:grpSpPr>
          <p:cxnSp>
            <p:nvCxnSpPr>
              <p:cNvPr id="80" name="Straight Arrow Connector 79"/>
              <p:cNvCxnSpPr>
                <a:stCxn id="11" idx="2"/>
                <a:endCxn id="26" idx="0"/>
              </p:cNvCxnSpPr>
              <p:nvPr/>
            </p:nvCxnSpPr>
            <p:spPr>
              <a:xfrm rot="5400000">
                <a:off x="6009411" y="2408959"/>
                <a:ext cx="1949448" cy="141431"/>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1" idx="2"/>
                <a:endCxn id="23" idx="0"/>
              </p:cNvCxnSpPr>
              <p:nvPr/>
            </p:nvCxnSpPr>
            <p:spPr>
              <a:xfrm rot="16200000" flipH="1">
                <a:off x="6792191" y="1767609"/>
                <a:ext cx="1492250" cy="966932"/>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rot="5400000">
                <a:off x="5314950" y="2470150"/>
                <a:ext cx="2654300" cy="711200"/>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grpSp>
      </p:grpSp>
      <p:grpSp>
        <p:nvGrpSpPr>
          <p:cNvPr id="125" name="Group 124"/>
          <p:cNvGrpSpPr/>
          <p:nvPr/>
        </p:nvGrpSpPr>
        <p:grpSpPr>
          <a:xfrm>
            <a:off x="1285164" y="0"/>
            <a:ext cx="6971732" cy="6107373"/>
            <a:chOff x="1542197" y="0"/>
            <a:chExt cx="8366078" cy="7328848"/>
          </a:xfrm>
        </p:grpSpPr>
        <p:sp>
          <p:nvSpPr>
            <p:cNvPr id="123" name="Oval 122"/>
            <p:cNvSpPr/>
            <p:nvPr/>
          </p:nvSpPr>
          <p:spPr>
            <a:xfrm>
              <a:off x="1542197" y="5445457"/>
              <a:ext cx="2415654" cy="1883391"/>
            </a:xfrm>
            <a:prstGeom prst="ellipse">
              <a:avLst/>
            </a:prstGeom>
            <a:noFill/>
            <a:ln w="38100">
              <a:solidFill>
                <a:srgbClr val="1D3FE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Oval 123"/>
            <p:cNvSpPr/>
            <p:nvPr/>
          </p:nvSpPr>
          <p:spPr>
            <a:xfrm>
              <a:off x="7481247" y="0"/>
              <a:ext cx="2427028" cy="1965278"/>
            </a:xfrm>
            <a:prstGeom prst="ellipse">
              <a:avLst/>
            </a:prstGeom>
            <a:noFill/>
            <a:ln w="38100">
              <a:solidFill>
                <a:srgbClr val="1D3FE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Group 128"/>
          <p:cNvGrpSpPr/>
          <p:nvPr/>
        </p:nvGrpSpPr>
        <p:grpSpPr>
          <a:xfrm>
            <a:off x="4891732" y="352568"/>
            <a:ext cx="859282" cy="4259849"/>
            <a:chOff x="5870078" y="423081"/>
            <a:chExt cx="1031138" cy="5111819"/>
          </a:xfrm>
        </p:grpSpPr>
        <p:pic>
          <p:nvPicPr>
            <p:cNvPr id="127" name="Picture 126" descr="people_blue.png"/>
            <p:cNvPicPr>
              <a:picLocks noChangeAspect="1"/>
            </p:cNvPicPr>
            <p:nvPr/>
          </p:nvPicPr>
          <p:blipFill>
            <a:blip r:embed="rId8" cstate="print"/>
            <a:stretch>
              <a:fillRect/>
            </a:stretch>
          </p:blipFill>
          <p:spPr>
            <a:xfrm>
              <a:off x="5870078" y="423081"/>
              <a:ext cx="496601" cy="496601"/>
            </a:xfrm>
            <a:prstGeom prst="rect">
              <a:avLst/>
            </a:prstGeom>
          </p:spPr>
        </p:pic>
        <p:pic>
          <p:nvPicPr>
            <p:cNvPr id="128" name="Picture 127" descr="people_blue.png"/>
            <p:cNvPicPr>
              <a:picLocks noChangeAspect="1"/>
            </p:cNvPicPr>
            <p:nvPr/>
          </p:nvPicPr>
          <p:blipFill>
            <a:blip r:embed="rId8" cstate="print"/>
            <a:stretch>
              <a:fillRect/>
            </a:stretch>
          </p:blipFill>
          <p:spPr>
            <a:xfrm>
              <a:off x="6404615" y="5038299"/>
              <a:ext cx="496601" cy="496601"/>
            </a:xfrm>
            <a:prstGeom prst="rect">
              <a:avLst/>
            </a:prstGeom>
          </p:spPr>
        </p:pic>
      </p:grpSp>
      <p:grpSp>
        <p:nvGrpSpPr>
          <p:cNvPr id="137" name="Group 136"/>
          <p:cNvGrpSpPr/>
          <p:nvPr/>
        </p:nvGrpSpPr>
        <p:grpSpPr>
          <a:xfrm>
            <a:off x="3650776" y="559484"/>
            <a:ext cx="1893321" cy="3639098"/>
            <a:chOff x="4380931" y="671381"/>
            <a:chExt cx="2271985" cy="4366918"/>
          </a:xfrm>
        </p:grpSpPr>
        <p:cxnSp>
          <p:nvCxnSpPr>
            <p:cNvPr id="130" name="Straight Arrow Connector 129"/>
            <p:cNvCxnSpPr>
              <a:stCxn id="128" idx="0"/>
            </p:cNvCxnSpPr>
            <p:nvPr/>
          </p:nvCxnSpPr>
          <p:spPr>
            <a:xfrm rot="16200000" flipV="1">
              <a:off x="3611924" y="1997306"/>
              <a:ext cx="3810000" cy="2271985"/>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27" idx="1"/>
            </p:cNvCxnSpPr>
            <p:nvPr/>
          </p:nvCxnSpPr>
          <p:spPr>
            <a:xfrm rot="10800000" flipV="1">
              <a:off x="4585648" y="671381"/>
              <a:ext cx="1284430" cy="202077"/>
            </a:xfrm>
            <a:prstGeom prst="straightConnector1">
              <a:avLst/>
            </a:prstGeom>
            <a:ln w="28575">
              <a:solidFill>
                <a:srgbClr val="1D3FE9"/>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138" name="Rectangle 137"/>
          <p:cNvSpPr/>
          <p:nvPr/>
        </p:nvSpPr>
        <p:spPr>
          <a:xfrm>
            <a:off x="1774521" y="6210996"/>
            <a:ext cx="7346737" cy="641201"/>
          </a:xfrm>
          <a:prstGeom prst="rect">
            <a:avLst/>
          </a:prstGeom>
          <a:solidFill>
            <a:schemeClr val="bg1"/>
          </a:solidFill>
        </p:spPr>
        <p:txBody>
          <a:bodyPr wrap="square" lIns="76197" tIns="38098" rIns="76197" bIns="38098">
            <a:spAutoFit/>
          </a:bodyPr>
          <a:lstStyle/>
          <a:p>
            <a:r>
              <a:rPr lang="en-US" altLang="zh-CN" dirty="0">
                <a:solidFill>
                  <a:srgbClr val="1D3FE9"/>
                </a:solidFill>
              </a:rPr>
              <a:t>Grouping users in terms of the similarity between their location histories, and conduct personalized location recommendations.</a:t>
            </a:r>
            <a:endParaRPr lang="zh-CN" altLang="en-US" dirty="0">
              <a:solidFill>
                <a:srgbClr val="1D3FE9"/>
              </a:solidFill>
            </a:endParaRPr>
          </a:p>
        </p:txBody>
      </p:sp>
      <p:sp>
        <p:nvSpPr>
          <p:cNvPr id="66" name="Rectangle 65"/>
          <p:cNvSpPr/>
          <p:nvPr/>
        </p:nvSpPr>
        <p:spPr>
          <a:xfrm>
            <a:off x="5930517" y="10269"/>
            <a:ext cx="3213483" cy="384721"/>
          </a:xfrm>
          <a:prstGeom prst="rect">
            <a:avLst/>
          </a:prstGeom>
          <a:solidFill>
            <a:schemeClr val="bg1"/>
          </a:solidFill>
        </p:spPr>
        <p:txBody>
          <a:bodyPr wrap="square" lIns="76197" tIns="38098" rIns="76197" bIns="38098">
            <a:spAutoFit/>
          </a:bodyPr>
          <a:lstStyle/>
          <a:p>
            <a:r>
              <a:rPr lang="en-US" altLang="zh-CN" sz="2000" dirty="0">
                <a:solidFill>
                  <a:srgbClr val="1D3FE9"/>
                </a:solidFill>
              </a:rPr>
              <a:t>GIS </a:t>
            </a:r>
            <a:r>
              <a:rPr lang="en-US" altLang="zh-CN" sz="2000" dirty="0" smtClean="0">
                <a:solidFill>
                  <a:srgbClr val="1D3FE9"/>
                </a:solidFill>
              </a:rPr>
              <a:t>’08 / ACM TWEB 2011</a:t>
            </a:r>
            <a:endParaRPr lang="zh-CN" altLang="en-US" sz="2000" dirty="0">
              <a:solidFill>
                <a:srgbClr val="1D3FE9"/>
              </a:solidFill>
            </a:endParaRPr>
          </a:p>
        </p:txBody>
      </p:sp>
    </p:spTree>
    <p:extLst>
      <p:ext uri="{BB962C8B-B14F-4D97-AF65-F5344CB8AC3E}">
        <p14:creationId xmlns:p14="http://schemas.microsoft.com/office/powerpoint/2010/main" val="371375056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500"/>
                                        <p:tgtEl>
                                          <p:spTgt spid="106"/>
                                        </p:tgtEl>
                                      </p:cBhvr>
                                    </p:animEffect>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up)">
                                      <p:cBhvr>
                                        <p:cTn id="21" dur="500"/>
                                        <p:tgtEl>
                                          <p:spTgt spid="112"/>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2000"/>
                                        <p:tgtEl>
                                          <p:spTgt spid="115"/>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17"/>
                                        </p:tgtEl>
                                        <p:attrNameLst>
                                          <p:attrName>style.visibility</p:attrName>
                                        </p:attrNameLst>
                                      </p:cBhvr>
                                      <p:to>
                                        <p:strVal val="visible"/>
                                      </p:to>
                                    </p:set>
                                    <p:animEffect transition="in" filter="fade">
                                      <p:cBhvr>
                                        <p:cTn id="33" dur="2000"/>
                                        <p:tgtEl>
                                          <p:spTgt spid="117"/>
                                        </p:tgtEl>
                                      </p:cBhvr>
                                    </p:animEffect>
                                  </p:childTnLst>
                                </p:cTn>
                              </p:par>
                              <p:par>
                                <p:cTn id="34" presetID="10" presetClass="entr" presetSubtype="0" fill="hold" nodeType="with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fade">
                                      <p:cBhvr>
                                        <p:cTn id="36" dur="2000"/>
                                        <p:tgtEl>
                                          <p:spTgt spid="116"/>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0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0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2000"/>
                                        <p:tgtEl>
                                          <p:spTgt spid="114"/>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20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animEffect transition="in" filter="fade">
                                      <p:cBhvr>
                                        <p:cTn id="51" dur="2000"/>
                                        <p:tgtEl>
                                          <p:spTgt spid="118"/>
                                        </p:tgtEl>
                                      </p:cBhvr>
                                    </p:animEffect>
                                  </p:childTnLst>
                                </p:cTn>
                              </p:par>
                              <p:par>
                                <p:cTn id="52" presetID="10"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2000"/>
                                        <p:tgtEl>
                                          <p:spTgt spid="9"/>
                                        </p:tgtEl>
                                      </p:cBhvr>
                                    </p:animEffect>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20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20"/>
                                        </p:tgtEl>
                                        <p:attrNameLst>
                                          <p:attrName>style.visibility</p:attrName>
                                        </p:attrNameLst>
                                      </p:cBhvr>
                                      <p:to>
                                        <p:strVal val="visible"/>
                                      </p:to>
                                    </p:set>
                                    <p:animEffect transition="in" filter="fade">
                                      <p:cBhvr>
                                        <p:cTn id="60" dur="2000"/>
                                        <p:tgtEl>
                                          <p:spTgt spid="120"/>
                                        </p:tgtEl>
                                      </p:cBhvr>
                                    </p:animEffect>
                                  </p:childTnLst>
                                </p:cTn>
                              </p:par>
                              <p:par>
                                <p:cTn id="61" presetID="10" presetClass="entr" presetSubtype="0" fill="hold" nodeType="withEffect">
                                  <p:stCondLst>
                                    <p:cond delay="0"/>
                                  </p:stCondLst>
                                  <p:childTnLst>
                                    <p:set>
                                      <p:cBhvr>
                                        <p:cTn id="62" dur="1" fill="hold">
                                          <p:stCondLst>
                                            <p:cond delay="0"/>
                                          </p:stCondLst>
                                        </p:cTn>
                                        <p:tgtEl>
                                          <p:spTgt spid="119"/>
                                        </p:tgtEl>
                                        <p:attrNameLst>
                                          <p:attrName>style.visibility</p:attrName>
                                        </p:attrNameLst>
                                      </p:cBhvr>
                                      <p:to>
                                        <p:strVal val="visible"/>
                                      </p:to>
                                    </p:set>
                                    <p:animEffect transition="in" filter="fade">
                                      <p:cBhvr>
                                        <p:cTn id="63" dur="2000"/>
                                        <p:tgtEl>
                                          <p:spTgt spid="119"/>
                                        </p:tgtEl>
                                      </p:cBhvr>
                                    </p:animEffect>
                                  </p:childTnLst>
                                </p:cTn>
                              </p:par>
                            </p:childTnLst>
                          </p:cTn>
                        </p:par>
                        <p:par>
                          <p:cTn id="64" fill="hold">
                            <p:stCondLst>
                              <p:cond delay="3500"/>
                            </p:stCondLst>
                            <p:childTnLst>
                              <p:par>
                                <p:cTn id="65" presetID="10" presetClass="exit" presetSubtype="0" fill="hold" nodeType="afterEffect">
                                  <p:stCondLst>
                                    <p:cond delay="1000"/>
                                  </p:stCondLst>
                                  <p:childTnLst>
                                    <p:animEffect transition="out" filter="fade">
                                      <p:cBhvr>
                                        <p:cTn id="66" dur="2000"/>
                                        <p:tgtEl>
                                          <p:spTgt spid="114"/>
                                        </p:tgtEl>
                                      </p:cBhvr>
                                    </p:animEffect>
                                    <p:set>
                                      <p:cBhvr>
                                        <p:cTn id="67" dur="1" fill="hold">
                                          <p:stCondLst>
                                            <p:cond delay="1999"/>
                                          </p:stCondLst>
                                        </p:cTn>
                                        <p:tgtEl>
                                          <p:spTgt spid="11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000"/>
                                        <p:tgtEl>
                                          <p:spTgt spid="118"/>
                                        </p:tgtEl>
                                      </p:cBhvr>
                                    </p:animEffect>
                                    <p:set>
                                      <p:cBhvr>
                                        <p:cTn id="70" dur="1" fill="hold">
                                          <p:stCondLst>
                                            <p:cond delay="1999"/>
                                          </p:stCondLst>
                                        </p:cTn>
                                        <p:tgtEl>
                                          <p:spTgt spid="118"/>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000"/>
                                        <p:tgtEl>
                                          <p:spTgt spid="120"/>
                                        </p:tgtEl>
                                      </p:cBhvr>
                                    </p:animEffect>
                                    <p:set>
                                      <p:cBhvr>
                                        <p:cTn id="73" dur="1" fill="hold">
                                          <p:stCondLst>
                                            <p:cond delay="1999"/>
                                          </p:stCondLst>
                                        </p:cTn>
                                        <p:tgtEl>
                                          <p:spTgt spid="12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000"/>
                                        <p:tgtEl>
                                          <p:spTgt spid="106"/>
                                        </p:tgtEl>
                                      </p:cBhvr>
                                    </p:animEffect>
                                    <p:set>
                                      <p:cBhvr>
                                        <p:cTn id="76" dur="1" fill="hold">
                                          <p:stCondLst>
                                            <p:cond delay="1999"/>
                                          </p:stCondLst>
                                        </p:cTn>
                                        <p:tgtEl>
                                          <p:spTgt spid="10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000"/>
                                        <p:tgtEl>
                                          <p:spTgt spid="112"/>
                                        </p:tgtEl>
                                      </p:cBhvr>
                                    </p:animEffect>
                                    <p:set>
                                      <p:cBhvr>
                                        <p:cTn id="79" dur="1" fill="hold">
                                          <p:stCondLst>
                                            <p:cond delay="1999"/>
                                          </p:stCondLst>
                                        </p:cTn>
                                        <p:tgtEl>
                                          <p:spTgt spid="1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000"/>
                                        <p:tgtEl>
                                          <p:spTgt spid="117"/>
                                        </p:tgtEl>
                                      </p:cBhvr>
                                    </p:animEffect>
                                    <p:set>
                                      <p:cBhvr>
                                        <p:cTn id="82" dur="1" fill="hold">
                                          <p:stCondLst>
                                            <p:cond delay="1999"/>
                                          </p:stCondLst>
                                        </p:cTn>
                                        <p:tgtEl>
                                          <p:spTgt spid="11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000"/>
                                        <p:tgtEl>
                                          <p:spTgt spid="116"/>
                                        </p:tgtEl>
                                      </p:cBhvr>
                                    </p:animEffect>
                                    <p:set>
                                      <p:cBhvr>
                                        <p:cTn id="85" dur="1" fill="hold">
                                          <p:stCondLst>
                                            <p:cond delay="1999"/>
                                          </p:stCondLst>
                                        </p:cTn>
                                        <p:tgtEl>
                                          <p:spTgt spid="1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2000"/>
                                        <p:tgtEl>
                                          <p:spTgt spid="115"/>
                                        </p:tgtEl>
                                      </p:cBhvr>
                                    </p:animEffect>
                                    <p:set>
                                      <p:cBhvr>
                                        <p:cTn id="88" dur="1" fill="hold">
                                          <p:stCondLst>
                                            <p:cond delay="1999"/>
                                          </p:stCondLst>
                                        </p:cTn>
                                        <p:tgtEl>
                                          <p:spTgt spid="1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000"/>
                                        <p:tgtEl>
                                          <p:spTgt spid="119"/>
                                        </p:tgtEl>
                                      </p:cBhvr>
                                    </p:animEffect>
                                    <p:set>
                                      <p:cBhvr>
                                        <p:cTn id="91" dur="1" fill="hold">
                                          <p:stCondLst>
                                            <p:cond delay="1999"/>
                                          </p:stCondLst>
                                        </p:cTn>
                                        <p:tgtEl>
                                          <p:spTgt spid="119"/>
                                        </p:tgtEl>
                                        <p:attrNameLst>
                                          <p:attrName>style.visibility</p:attrName>
                                        </p:attrNameLst>
                                      </p:cBhvr>
                                      <p:to>
                                        <p:strVal val="hidden"/>
                                      </p:to>
                                    </p:set>
                                  </p:childTnLst>
                                </p:cTn>
                              </p:par>
                            </p:childTnLst>
                          </p:cTn>
                        </p:par>
                        <p:par>
                          <p:cTn id="92" fill="hold">
                            <p:stCondLst>
                              <p:cond delay="6500"/>
                            </p:stCondLst>
                            <p:childTnLst>
                              <p:par>
                                <p:cTn id="93" presetID="0" presetClass="path" presetSubtype="0" accel="50000" decel="50000" fill="hold" nodeType="afterEffect">
                                  <p:stCondLst>
                                    <p:cond delay="0"/>
                                  </p:stCondLst>
                                  <p:childTnLst>
                                    <p:animMotion origin="layout" path="M -0.04051 0.00618 C -0.0502 0.00946 -0.06062 0.00946 -0.0706 0.01081 C -0.07566 0.01409 -0.08073 0.01679 -0.08564 0.02007 C -0.09129 0.02392 -0.09519 0.03106 -0.10069 0.0355 C -0.10373 0.04148 -0.10908 0.04804 -0.11342 0.05247 C -0.11733 0.06308 -0.11328 0.05575 -0.11921 0.06019 C -0.12167 0.06192 -0.12615 0.06636 -0.12615 0.06636 C -0.12775 0.06945 -0.12919 0.07253 -0.13078 0.07562 C -0.13151 0.07697 -0.1331 0.07639 -0.13426 0.07716 C -0.13758 0.07929 -0.13975 0.08295 -0.14236 0.08642 " pathEditMode="relative" ptsTypes="fffffffffA">
                                      <p:cBhvr>
                                        <p:cTn id="94" dur="2000" fill="hold"/>
                                        <p:tgtEl>
                                          <p:spTgt spid="16"/>
                                        </p:tgtEl>
                                        <p:attrNameLst>
                                          <p:attrName>ppt_x</p:attrName>
                                          <p:attrName>ppt_y</p:attrName>
                                        </p:attrNameLst>
                                      </p:cBhvr>
                                    </p:animMotion>
                                  </p:childTnLst>
                                </p:cTn>
                              </p:par>
                              <p:par>
                                <p:cTn id="95" presetID="0" presetClass="path" presetSubtype="0" accel="50000" decel="50000" fill="hold" nodeType="withEffect">
                                  <p:stCondLst>
                                    <p:cond delay="0"/>
                                  </p:stCondLst>
                                  <p:childTnLst>
                                    <p:animMotion origin="layout" path="M -0.04543 0.00926 C -0.05498 0.01158 -0.0651 0.01293 -0.07378 0.01987 C -0.08087 0.03646 -0.07031 0.01293 -0.0787 0.02739 C -0.08869 0.04456 -0.08073 0.03569 -0.08753 0.04263 C -0.09129 0.0517 -0.09809 0.05864 -0.10127 0.06868 C -0.1046 0.07929 -0.10735 0.09086 -0.11198 0.1005 C -0.11386 0.10899 -0.11762 0.11594 -0.1208 0.12346 C -0.12399 0.13098 -0.12558 0.15047 -0.1276 0.15992 C -0.12789 0.16397 -0.12847 0.16821 -0.12862 0.17226 C -0.12905 0.18808 -0.12876 0.20371 -0.12948 0.21933 C -0.12977 0.22415 -0.13151 0.22859 -0.13252 0.23322 C -0.13281 0.23457 -0.13339 0.23766 -0.13339 0.23785 C -0.13238 0.2446 -0.13151 0.24537 -0.1276 0.24846 " pathEditMode="relative" rAng="0" ptsTypes="ffffffffffffA">
                                      <p:cBhvr>
                                        <p:cTn id="96" dur="2000" fill="hold"/>
                                        <p:tgtEl>
                                          <p:spTgt spid="9"/>
                                        </p:tgtEl>
                                        <p:attrNameLst>
                                          <p:attrName>ppt_x</p:attrName>
                                          <p:attrName>ppt_y</p:attrName>
                                        </p:attrNameLst>
                                      </p:cBhvr>
                                      <p:rCtr x="-4400" y="12000"/>
                                    </p:animMotion>
                                  </p:childTnLst>
                                </p:cTn>
                              </p:par>
                              <p:par>
                                <p:cTn id="97" presetID="0" presetClass="path" presetSubtype="0" accel="50000" decel="50000" fill="hold" nodeType="withEffect">
                                  <p:stCondLst>
                                    <p:cond delay="0"/>
                                  </p:stCondLst>
                                  <p:childTnLst>
                                    <p:animMotion origin="layout" path="M -0.04253 0.02161 C -0.0531 0.03222 -0.06366 0.04283 -0.07407 0.05344 C -0.08044 0.05344 -0.17404 0.02662 -0.20732 0.05344 C -0.21643 0.05999 -0.22786 0.09202 -0.23698 0.10668 C -0.24436 0.11864 -0.25217 0.11864 -0.25897 0.13889 " pathEditMode="relative" rAng="0" ptsTypes="ffffA">
                                      <p:cBhvr>
                                        <p:cTn id="98" dur="2000" fill="hold"/>
                                        <p:tgtEl>
                                          <p:spTgt spid="17"/>
                                        </p:tgtEl>
                                        <p:attrNameLst>
                                          <p:attrName>ppt_x</p:attrName>
                                          <p:attrName>ppt_y</p:attrName>
                                        </p:attrNameLst>
                                      </p:cBhvr>
                                      <p:rCtr x="-10800" y="5900"/>
                                    </p:animMotion>
                                  </p:childTnLst>
                                </p:cTn>
                              </p:par>
                              <p:par>
                                <p:cTn id="99" presetID="0" presetClass="path" presetSubtype="0" accel="50000" decel="50000" fill="hold" nodeType="withEffect">
                                  <p:stCondLst>
                                    <p:cond delay="0"/>
                                  </p:stCondLst>
                                  <p:childTnLst>
                                    <p:animMotion origin="layout" path="M -0.15915 0.00309 C -0.15987 0.00367 -0.16045 0.00444 -0.16117 0.00463 C -0.16305 0.0054 -0.16508 0.00502 -0.16696 0.00617 C -0.16768 0.00656 -0.16812 0.00868 -0.16884 0.00926 C -0.17072 0.011 -0.17275 0.01119 -0.17463 0.01235 C -0.17882 0.01891 -0.18418 0.02006 -0.1888 0.02469 C -0.19271 0.02874 -0.19488 0.03511 -0.19908 0.03723 C -0.2011 0.03916 -0.20414 0.04225 -0.20617 0.04495 C -0.20964 0.04958 -0.21195 0.05498 -0.21586 0.05749 C -0.21687 0.05961 -0.21788 0.06192 -0.21904 0.06366 C -0.21962 0.06443 -0.22049 0.06424 -0.22107 0.0652 C -0.2244 0.0708 -0.22541 0.07678 -0.22931 0.07909 C -0.23206 0.08584 -0.23539 0.09028 -0.23843 0.09626 C -0.23915 0.09761 -0.23959 0.09954 -0.24031 0.10089 C -0.24147 0.1032 -0.24422 0.10706 -0.24422 0.10725 C -0.24653 0.11555 -0.24494 0.11053 -0.24928 0.12114 C -0.25 0.12269 -0.25 0.12558 -0.25058 0.12732 C -0.25102 0.12867 -0.25203 0.12924 -0.25246 0.1304 C -0.25347 0.13233 -0.25434 0.13445 -0.25507 0.13677 C -0.26027 0.15278 -0.25651 0.14873 -0.26085 0.1522 C -0.26375 0.16397 -0.26809 0.17091 -0.27113 0.18171 C -0.27547 0.19637 -0.27894 0.21258 -0.28342 0.22685 C -0.28472 0.2363 -0.28704 0.24537 -0.28863 0.25482 C -0.29022 0.26466 -0.29109 0.27489 -0.29312 0.28434 C -0.29398 0.29553 -0.29587 0.30652 -0.2976 0.31694 C -0.2989 0.33661 -0.30194 0.35532 -0.30397 0.37462 C -0.3057 0.39101 -0.30628 0.40799 -0.30845 0.42438 C -0.30831 0.4485 -0.30816 0.47299 -0.30787 0.4973 C -0.30773 0.5083 -0.30657 0.54553 -0.30266 0.5517 C -0.30049 0.5598 -0.2989 0.56829 -0.29572 0.5735 C -0.29196 0.587 -0.29688 0.57118 -0.29239 0.57967 C -0.29181 0.58102 -0.29167 0.58314 -0.29109 0.5843 C -0.28632 0.59607 -0.28299 0.59587 -0.27633 0.59838 C -0.27576 0.59896 -0.27503 0.59935 -0.27445 0.59992 C -0.27315 0.60127 -0.27199 0.6034 -0.27055 0.60455 C -0.2678 0.60706 -0.25883 0.60764 -0.25839 0.60783 C -0.25174 0.62365 -0.2542 0.62134 -0.24349 0.62326 C -0.23973 0.62712 -0.23655 0.62982 -0.23264 0.63272 C -0.22917 0.62982 -0.23119 0.63195 -0.22685 0.62481 C -0.22613 0.62384 -0.22483 0.62172 -0.22483 0.62191 C -0.22338 0.61613 -0.22425 0.61786 -0.22222 0.61555 " pathEditMode="relative" rAng="0" ptsTypes="ffffffffffffffffffffffffffffffffffffffffA">
                                      <p:cBhvr>
                                        <p:cTn id="100" dur="2000" fill="hold"/>
                                        <p:tgtEl>
                                          <p:spTgt spid="12"/>
                                        </p:tgtEl>
                                        <p:attrNameLst>
                                          <p:attrName>ppt_x</p:attrName>
                                          <p:attrName>ppt_y</p:attrName>
                                        </p:attrNameLst>
                                      </p:cBhvr>
                                      <p:rCtr x="-7500" y="31500"/>
                                    </p:animMotion>
                                  </p:childTnLst>
                                </p:cTn>
                              </p:par>
                              <p:par>
                                <p:cTn id="101" presetID="0" presetClass="path" presetSubtype="0" accel="50000" decel="50000" fill="hold" nodeType="withEffect">
                                  <p:stCondLst>
                                    <p:cond delay="0"/>
                                  </p:stCondLst>
                                  <p:childTnLst>
                                    <p:animMotion origin="layout" path="M -1.66667E-6 -3.58025E-6 C 0.00507 -0.00656 0.01143 -0.0108 0.0178 -0.0162 C 0.01924 -0.01716 0.01982 -0.01871 0.02112 -0.02006 C 0.02532 -0.02372 0.0298 -0.0272 0.03429 -0.03047 C 0.0366 -0.0324 0.03993 -0.03298 0.04239 -0.03433 C 0.045 -0.03607 0.04659 -0.03819 0.04919 -0.03993 C 0.05252 -0.04205 0.057 -0.04301 0.06062 -0.04514 C 0.068 -0.05401 0.08131 -0.06134 0.09332 -0.06616 C 0.09853 -0.07253 0.09968 -0.07581 0.10807 -0.07793 C 0.11285 -0.08063 0.11647 -0.08352 0.12124 -0.08603 C 0.13513 -0.10301 0.16334 -0.09664 0.18519 -0.09664 " pathEditMode="relative" rAng="0" ptsTypes="ffffffffffA">
                                      <p:cBhvr>
                                        <p:cTn id="102" dur="2000" fill="hold"/>
                                        <p:tgtEl>
                                          <p:spTgt spid="8"/>
                                        </p:tgtEl>
                                        <p:attrNameLst>
                                          <p:attrName>ppt_x</p:attrName>
                                          <p:attrName>ppt_y</p:attrName>
                                        </p:attrNameLst>
                                      </p:cBhvr>
                                      <p:rCtr x="9300" y="-5200"/>
                                    </p:animMotion>
                                  </p:childTnLst>
                                </p:cTn>
                              </p:par>
                              <p:par>
                                <p:cTn id="103" presetID="0" presetClass="path" presetSubtype="0" accel="50000" decel="50000" fill="hold" nodeType="withEffect">
                                  <p:stCondLst>
                                    <p:cond delay="0"/>
                                  </p:stCondLst>
                                  <p:childTnLst>
                                    <p:animMotion origin="layout" path="M 1.85185E-7 -0.00173 C 0.00593 -0.01659 0.01505 -0.03337 0.02373 -0.03877 C 0.0298 -0.04263 0.03573 -0.04591 0.04167 -0.04977 C 0.0515 -0.07523 0.08955 -0.06983 0.09606 -0.06983 C 0.09766 -0.06983 0.0991 -0.06983 0.10084 -0.06983 " pathEditMode="relative" rAng="0" ptsTypes="ffffA">
                                      <p:cBhvr>
                                        <p:cTn id="104" dur="2000" fill="hold"/>
                                        <p:tgtEl>
                                          <p:spTgt spid="11"/>
                                        </p:tgtEl>
                                        <p:attrNameLst>
                                          <p:attrName>ppt_x</p:attrName>
                                          <p:attrName>ppt_y</p:attrName>
                                        </p:attrNameLst>
                                      </p:cBhvr>
                                      <p:rCtr x="5000" y="-3700"/>
                                    </p:animMotion>
                                  </p:childTnLst>
                                </p:cTn>
                              </p:par>
                              <p:par>
                                <p:cTn id="105" presetID="0" presetClass="path" presetSubtype="0" accel="50000" decel="50000" fill="hold" nodeType="withEffect">
                                  <p:stCondLst>
                                    <p:cond delay="0"/>
                                  </p:stCondLst>
                                  <p:childTnLst>
                                    <p:animMotion origin="layout" path="M 0.01562 -4.93827E-6 C 0.0175 -0.00366 0.01939 -0.00327 0.0217 -0.00578 C 0.02517 -0.00945 0.02604 -0.01658 0.0298 -0.02083 C 0.03183 -0.02507 0.03414 -0.02797 0.03602 -0.03182 C 0.03761 -0.0353 0.03921 -0.03935 0.04065 -0.04282 C 0.04181 -0.05034 0.04384 -0.05729 0.04543 -0.06462 C 0.04412 -0.07542 0.04384 -0.08757 0.04065 -0.09645 C 0.03921 -0.10648 0.03342 -0.10995 0.02908 -0.11265 C 0.0272 -0.10783 0.02836 -0.10879 0.02561 -0.10879 " pathEditMode="relative" rAng="0" ptsTypes="ffffffffA">
                                      <p:cBhvr>
                                        <p:cTn id="106" dur="2000" fill="hold"/>
                                        <p:tgtEl>
                                          <p:spTgt spid="10"/>
                                        </p:tgtEl>
                                        <p:attrNameLst>
                                          <p:attrName>ppt_x</p:attrName>
                                          <p:attrName>ppt_y</p:attrName>
                                        </p:attrNameLst>
                                      </p:cBhvr>
                                      <p:rCtr x="1500" y="-5600"/>
                                    </p:animMotion>
                                  </p:childTnLst>
                                </p:cTn>
                              </p:par>
                              <p:par>
                                <p:cTn id="107" presetID="0" presetClass="path" presetSubtype="0" accel="50000" decel="50000" fill="hold" nodeType="withEffect">
                                  <p:stCondLst>
                                    <p:cond delay="0"/>
                                  </p:stCondLst>
                                  <p:childTnLst>
                                    <p:animMotion origin="layout" path="M -0.0162 -4.07407E-6 C 0.00521 -0.01678 0.04022 -0.02025 0.06004 -0.03472 C 0.07205 -0.04301 0.09086 -0.05806 0.09809 -0.06809 C 0.10996 -0.08526 0.11907 -0.10204 0.13238 -0.11786 C 0.13947 -0.12596 0.13904 -0.13676 0.1454 -0.14583 C 0.14873 -0.15644 0.15249 -0.16686 0.15625 -0.17766 C 0.15755 -0.19811 0.16537 -0.22569 0.14974 -0.24517 C 0.14801 -0.24768 0.14511 -0.24922 0.14294 -0.25173 C 0.13339 -0.26427 0.14526 -0.25501 0.13238 -0.2635 C 0.13093 -0.26697 0.1305 -0.27102 0.12862 -0.27411 C 0.125 -0.27855 0.11473 -0.28665 0.10894 -0.28973 C 0.1046 -0.30015 0.09578 -0.30034 0.08739 -0.30825 C 0.08044 -0.3152 0.06901 -0.32696 0.05787 -0.32947 C 0.05643 -0.33121 0.05541 -0.33314 0.05368 -0.33429 C 0.05165 -0.33564 0.04847 -0.33603 0.04731 -0.33738 C 0.04557 -0.33815 0.04644 -0.34066 0.045 -0.34182 C 0.04312 -0.34452 0.03689 -0.34664 0.03443 -0.34799 C 0.02865 -0.35146 0.02301 -0.35513 0.01722 -0.35802 " pathEditMode="relative" rAng="0" ptsTypes="fffffffffffffffffA">
                                      <p:cBhvr>
                                        <p:cTn id="108" dur="2000" fill="hold"/>
                                        <p:tgtEl>
                                          <p:spTgt spid="15"/>
                                        </p:tgtEl>
                                        <p:attrNameLst>
                                          <p:attrName>ppt_x</p:attrName>
                                          <p:attrName>ppt_y</p:attrName>
                                        </p:attrNameLst>
                                      </p:cBhvr>
                                      <p:rCtr x="9100" y="-17900"/>
                                    </p:animMotion>
                                  </p:childTnLst>
                                </p:cTn>
                              </p:par>
                              <p:par>
                                <p:cTn id="109" presetID="0" presetClass="path" presetSubtype="0" accel="50000" decel="50000" fill="hold" nodeType="withEffect">
                                  <p:stCondLst>
                                    <p:cond delay="0"/>
                                  </p:stCondLst>
                                  <p:childTnLst>
                                    <p:animMotion origin="layout" path="M 0.05715 -4.69136E-6 C 0.07668 -0.00096 0.09101 -0.0025 0.10909 -0.00501 C 0.1169 -0.00771 0.12486 -0.00964 0.13267 -0.01157 C 0.13745 -0.01292 0.14164 -0.01658 0.14642 -0.01813 C 0.14873 -0.02006 0.1509 -0.02256 0.15322 -0.02469 C 0.159 -0.02893 0.16566 -0.03067 0.17202 -0.03279 C 0.17709 -0.03626 0.18172 -0.03838 0.18678 -0.04263 C 0.19329 -0.05381 0.20515 -0.05844 0.21326 -0.06712 C 0.21586 -0.07388 0.21875 -0.08101 0.22194 -0.0868 C 0.22353 -0.08931 0.22555 -0.09066 0.22686 -0.09336 C 0.22989 -0.09895 0.23177 -0.10571 0.23481 -0.1113 C 0.23612 -0.11361 0.23771 -0.11516 0.23872 -0.11805 C 0.24436 -0.13194 0.24856 -0.14814 0.25246 -0.16377 C 0.25348 -0.16724 0.25507 -0.17013 0.25637 -0.17361 C 0.25753 -0.17631 0.25753 -0.18017 0.2584 -0.18325 C 0.26317 -0.201 0.25724 -0.17264 0.2623 -0.19463 C 0.26462 -0.20447 0.26592 -0.21431 0.26809 -0.22395 C 0.27142 -0.26601 0.27127 -0.29398 0.26809 -0.33719 C 0.26751 -0.34548 0.26563 -0.37268 0.2623 -0.37943 C 0.26028 -0.38368 0.25767 -0.38715 0.25536 -0.39101 C 0.2542 -0.39294 0.25377 -0.39583 0.25246 -0.39776 C 0.25058 -0.40027 0.24783 -0.40046 0.24552 -0.40239 C 0.2393 -0.41319 0.23452 -0.42862 0.22686 -0.43692 C 0.22584 -0.4429 0.22483 -0.44444 0.22107 -0.44675 C 0.2079 -0.4672 0.16595 -0.46238 0.15625 -0.46277 C 0.15293 -0.46469 0.15423 -0.4645 0.15235 -0.4645 " pathEditMode="relative" rAng="0" ptsTypes="fffffffffffffffffffffffffA">
                                      <p:cBhvr>
                                        <p:cTn id="110" dur="2000" fill="hold"/>
                                        <p:tgtEl>
                                          <p:spTgt spid="14"/>
                                        </p:tgtEl>
                                        <p:attrNameLst>
                                          <p:attrName>ppt_x</p:attrName>
                                          <p:attrName>ppt_y</p:attrName>
                                        </p:attrNameLst>
                                      </p:cBhvr>
                                      <p:rCtr x="10700" y="-23400"/>
                                    </p:animMotion>
                                  </p:childTnLst>
                                </p:cTn>
                              </p:par>
                              <p:par>
                                <p:cTn id="111" presetID="10" presetClass="entr" presetSubtype="0" fill="hold" nodeType="withEffect">
                                  <p:stCondLst>
                                    <p:cond delay="0"/>
                                  </p:stCondLst>
                                  <p:childTnLst>
                                    <p:set>
                                      <p:cBhvr>
                                        <p:cTn id="112" dur="1" fill="hold">
                                          <p:stCondLst>
                                            <p:cond delay="0"/>
                                          </p:stCondLst>
                                        </p:cTn>
                                        <p:tgtEl>
                                          <p:spTgt spid="125"/>
                                        </p:tgtEl>
                                        <p:attrNameLst>
                                          <p:attrName>style.visibility</p:attrName>
                                        </p:attrNameLst>
                                      </p:cBhvr>
                                      <p:to>
                                        <p:strVal val="visible"/>
                                      </p:to>
                                    </p:set>
                                    <p:animEffect transition="in" filter="fade">
                                      <p:cBhvr>
                                        <p:cTn id="113" dur="2000"/>
                                        <p:tgtEl>
                                          <p:spTgt spid="125"/>
                                        </p:tgtEl>
                                      </p:cBhvr>
                                    </p:animEffect>
                                  </p:childTnLst>
                                </p:cTn>
                              </p:par>
                            </p:childTnLst>
                          </p:cTn>
                        </p:par>
                        <p:par>
                          <p:cTn id="114" fill="hold">
                            <p:stCondLst>
                              <p:cond delay="8500"/>
                            </p:stCondLst>
                            <p:childTnLst>
                              <p:par>
                                <p:cTn id="115" presetID="0" presetClass="path" presetSubtype="0" accel="50000" decel="50000" fill="hold" nodeType="afterEffect">
                                  <p:stCondLst>
                                    <p:cond delay="1000"/>
                                  </p:stCondLst>
                                  <p:childTnLst>
                                    <p:animMotion origin="layout" path="M 0.18519 -0.09664 C 0.18099 -0.10146 0.17969 -0.10764 0.17448 -0.11169 C 0.16421 -0.1194 0.14627 -0.11902 0.13585 -0.11998 C 0.12211 -0.12326 0.10822 -0.12577 0.09448 -0.12828 C 0.06554 -0.13946 0.03559 -0.12963 0.00666 -0.1248 C 0.00015 -0.1223 -0.01331 -0.11998 -0.01331 -0.11979 C -0.04282 -0.10725 -0.07552 -0.11554 -0.10662 -0.11497 C -0.16088 -0.1167 -0.13947 -0.11651 -0.17057 -0.11651 " pathEditMode="relative" rAng="0" ptsTypes="fffffffA">
                                      <p:cBhvr>
                                        <p:cTn id="116" dur="2000" fill="hold"/>
                                        <p:tgtEl>
                                          <p:spTgt spid="8"/>
                                        </p:tgtEl>
                                        <p:attrNameLst>
                                          <p:attrName>ppt_x</p:attrName>
                                          <p:attrName>ppt_y</p:attrName>
                                        </p:attrNameLst>
                                      </p:cBhvr>
                                      <p:rCtr x="-17800" y="-2100"/>
                                    </p:animMotion>
                                  </p:childTnLst>
                                </p:cTn>
                              </p:par>
                            </p:childTnLst>
                          </p:cTn>
                        </p:par>
                        <p:par>
                          <p:cTn id="117" fill="hold">
                            <p:stCondLst>
                              <p:cond delay="11500"/>
                            </p:stCondLst>
                            <p:childTnLst>
                              <p:par>
                                <p:cTn id="118" presetID="35" presetClass="emph" presetSubtype="0" fill="hold" nodeType="afterEffect">
                                  <p:stCondLst>
                                    <p:cond delay="0"/>
                                  </p:stCondLst>
                                  <p:childTnLst>
                                    <p:anim calcmode="discrete" valueType="str">
                                      <p:cBhvr>
                                        <p:cTn id="119" dur="1000" fill="hold"/>
                                        <p:tgtEl>
                                          <p:spTgt spid="126"/>
                                        </p:tgtEl>
                                        <p:attrNameLst>
                                          <p:attrName>style.visibility</p:attrName>
                                        </p:attrNameLst>
                                      </p:cBhvr>
                                      <p:tavLst>
                                        <p:tav tm="0">
                                          <p:val>
                                            <p:strVal val="hidden"/>
                                          </p:val>
                                        </p:tav>
                                        <p:tav tm="50000">
                                          <p:val>
                                            <p:strVal val="visible"/>
                                          </p:val>
                                        </p:tav>
                                      </p:tavLst>
                                    </p:anim>
                                  </p:childTnLst>
                                </p:cTn>
                              </p:par>
                            </p:childTnLst>
                          </p:cTn>
                        </p:par>
                        <p:par>
                          <p:cTn id="120" fill="hold">
                            <p:stCondLst>
                              <p:cond delay="12500"/>
                            </p:stCondLst>
                            <p:childTnLst>
                              <p:par>
                                <p:cTn id="121" presetID="10" presetClass="entr" presetSubtype="0" fill="hold" nodeType="afterEffect">
                                  <p:stCondLst>
                                    <p:cond delay="0"/>
                                  </p:stCondLst>
                                  <p:childTnLst>
                                    <p:set>
                                      <p:cBhvr>
                                        <p:cTn id="122" dur="1" fill="hold">
                                          <p:stCondLst>
                                            <p:cond delay="0"/>
                                          </p:stCondLst>
                                        </p:cTn>
                                        <p:tgtEl>
                                          <p:spTgt spid="129"/>
                                        </p:tgtEl>
                                        <p:attrNameLst>
                                          <p:attrName>style.visibility</p:attrName>
                                        </p:attrNameLst>
                                      </p:cBhvr>
                                      <p:to>
                                        <p:strVal val="visible"/>
                                      </p:to>
                                    </p:set>
                                    <p:animEffect transition="in" filter="fade">
                                      <p:cBhvr>
                                        <p:cTn id="123" dur="2000"/>
                                        <p:tgtEl>
                                          <p:spTgt spid="129"/>
                                        </p:tgtEl>
                                      </p:cBhvr>
                                    </p:animEffect>
                                  </p:childTnLst>
                                </p:cTn>
                              </p:par>
                            </p:childTnLst>
                          </p:cTn>
                        </p:par>
                        <p:par>
                          <p:cTn id="124" fill="hold">
                            <p:stCondLst>
                              <p:cond delay="14500"/>
                            </p:stCondLst>
                            <p:childTnLst>
                              <p:par>
                                <p:cTn id="125" presetID="22" presetClass="entr" presetSubtype="4" fill="hold" nodeType="afterEffect">
                                  <p:stCondLst>
                                    <p:cond delay="0"/>
                                  </p:stCondLst>
                                  <p:childTnLst>
                                    <p:set>
                                      <p:cBhvr>
                                        <p:cTn id="126" dur="1" fill="hold">
                                          <p:stCondLst>
                                            <p:cond delay="0"/>
                                          </p:stCondLst>
                                        </p:cTn>
                                        <p:tgtEl>
                                          <p:spTgt spid="137"/>
                                        </p:tgtEl>
                                        <p:attrNameLst>
                                          <p:attrName>style.visibility</p:attrName>
                                        </p:attrNameLst>
                                      </p:cBhvr>
                                      <p:to>
                                        <p:strVal val="visible"/>
                                      </p:to>
                                    </p:set>
                                    <p:animEffect transition="in" filter="wipe(down)">
                                      <p:cBhvr>
                                        <p:cTn id="12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595" y="762000"/>
            <a:ext cx="8380412" cy="553998"/>
          </a:xfrm>
        </p:spPr>
        <p:txBody>
          <a:bodyPr>
            <a:normAutofit fontScale="90000"/>
          </a:bodyPr>
          <a:lstStyle/>
          <a:p>
            <a:r>
              <a:rPr lang="en-US" altLang="zh-CN" dirty="0"/>
              <a:t>Mining User Similarity Based on Location History</a:t>
            </a:r>
            <a:endParaRPr lang="zh-CN" altLang="en-US" dirty="0"/>
          </a:p>
        </p:txBody>
      </p:sp>
      <p:sp>
        <p:nvSpPr>
          <p:cNvPr id="3" name="Text Placeholder 2"/>
          <p:cNvSpPr>
            <a:spLocks noGrp="1"/>
          </p:cNvSpPr>
          <p:nvPr>
            <p:ph type="body" idx="1"/>
          </p:nvPr>
        </p:nvSpPr>
        <p:spPr>
          <a:xfrm>
            <a:off x="381000" y="1676400"/>
            <a:ext cx="8380412" cy="4366054"/>
          </a:xfrm>
        </p:spPr>
        <p:txBody>
          <a:bodyPr>
            <a:normAutofit/>
          </a:bodyPr>
          <a:lstStyle/>
          <a:p>
            <a:r>
              <a:rPr lang="en-US" altLang="zh-CN" sz="2800" dirty="0" smtClean="0"/>
              <a:t>Some naïve methods</a:t>
            </a:r>
          </a:p>
          <a:p>
            <a:pPr lvl="1"/>
            <a:r>
              <a:rPr lang="en-US" altLang="zh-CN" sz="2400" dirty="0" smtClean="0"/>
              <a:t>Calculated the overlapped locations</a:t>
            </a:r>
          </a:p>
          <a:p>
            <a:pPr lvl="1"/>
            <a:r>
              <a:rPr lang="en-US" altLang="zh-CN" sz="2400" dirty="0" smtClean="0"/>
              <a:t>The Cosine similarity</a:t>
            </a:r>
          </a:p>
          <a:p>
            <a:pPr lvl="1"/>
            <a:r>
              <a:rPr lang="en-US" altLang="zh-CN" sz="2400" dirty="0" smtClean="0"/>
              <a:t>The Pearson similarity</a:t>
            </a:r>
            <a:endParaRPr lang="zh-CN" altLang="en-US" sz="2400" dirty="0"/>
          </a:p>
        </p:txBody>
      </p:sp>
      <mc:AlternateContent xmlns:mc="http://schemas.openxmlformats.org/markup-compatibility/2006" xmlns:a14="http://schemas.microsoft.com/office/drawing/2010/main">
        <mc:Choice Requires="a14">
          <p:sp>
            <p:nvSpPr>
              <p:cNvPr id="4" name="Rectangle 3"/>
              <p:cNvSpPr/>
              <p:nvPr/>
            </p:nvSpPr>
            <p:spPr>
              <a:xfrm>
                <a:off x="609600" y="3919574"/>
                <a:ext cx="3200400" cy="14144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𝑀</m:t>
                      </m:r>
                      <m:r>
                        <a:rPr lang="en-US" altLang="zh-CN">
                          <a:latin typeface="Cambria Math"/>
                        </a:rPr>
                        <m:t>=</m:t>
                      </m:r>
                      <m:m>
                        <m:mPr>
                          <m:mcs>
                            <m:mc>
                              <m:mcPr>
                                <m:count m:val="2"/>
                                <m:mcJc m:val="center"/>
                              </m:mcPr>
                            </m:mc>
                          </m:mcs>
                          <m:ctrlPr>
                            <a:rPr lang="zh-CN" altLang="zh-CN" i="1">
                              <a:latin typeface="Cambria Math"/>
                            </a:rPr>
                          </m:ctrlPr>
                        </m:mPr>
                        <m:mr>
                          <m:e/>
                          <m:e>
                            <m:sSub>
                              <m:sSubPr>
                                <m:ctrlPr>
                                  <a:rPr lang="zh-CN" altLang="zh-CN" i="1">
                                    <a:latin typeface="Cambria Math"/>
                                  </a:rPr>
                                </m:ctrlPr>
                              </m:sSubPr>
                              <m:e>
                                <m:r>
                                  <a:rPr lang="en-US" altLang="zh-CN" i="1">
                                    <a:latin typeface="Cambria Math"/>
                                  </a:rPr>
                                  <m:t>𝑙</m:t>
                                </m:r>
                              </m:e>
                              <m:sub>
                                <m:r>
                                  <a:rPr lang="en-US" altLang="zh-CN" i="1">
                                    <a:latin typeface="Cambria Math"/>
                                  </a:rPr>
                                  <m:t>0</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1</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2</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i="1">
                                    <a:latin typeface="Cambria Math"/>
                                  </a:rPr>
                                  <m:t>𝑙</m:t>
                                </m:r>
                              </m:e>
                              <m:sub>
                                <m:r>
                                  <a:rPr lang="en-US" altLang="zh-CN" i="1">
                                    <a:latin typeface="Cambria Math"/>
                                  </a:rPr>
                                  <m:t>3</m:t>
                                </m:r>
                              </m:sub>
                            </m:sSub>
                            <m:r>
                              <a:rPr lang="en-US" altLang="zh-CN" i="1">
                                <a:latin typeface="Cambria Math"/>
                              </a:rPr>
                              <m:t>  </m:t>
                            </m:r>
                            <m:sSub>
                              <m:sSubPr>
                                <m:ctrlPr>
                                  <a:rPr lang="zh-CN" altLang="zh-CN" i="1">
                                    <a:latin typeface="Cambria Math"/>
                                  </a:rPr>
                                </m:ctrlPr>
                              </m:sSubPr>
                              <m:e>
                                <m:r>
                                  <a:rPr lang="en-US" altLang="zh-CN" i="1">
                                    <a:latin typeface="Cambria Math"/>
                                  </a:rPr>
                                  <m:t>𝑙</m:t>
                                </m:r>
                              </m:e>
                              <m:sub>
                                <m:r>
                                  <a:rPr lang="en-US" altLang="zh-CN" i="1">
                                    <a:latin typeface="Cambria Math"/>
                                  </a:rPr>
                                  <m:t>4</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0</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1</m:t>
                                            </m:r>
                                          </m:sub>
                                        </m:sSub>
                                      </m:e>
                                    </m:mr>
                                    <m:mr>
                                      <m:e>
                                        <m:sSub>
                                          <m:sSubPr>
                                            <m:ctrlPr>
                                              <a:rPr lang="zh-CN" altLang="zh-CN" i="1">
                                                <a:latin typeface="Cambria Math"/>
                                              </a:rPr>
                                            </m:ctrlPr>
                                          </m:sSubPr>
                                          <m:e>
                                            <m:r>
                                              <a:rPr lang="en-US" altLang="zh-CN" i="1">
                                                <a:latin typeface="Cambria Math"/>
                                              </a:rPr>
                                              <m:t>𝑢</m:t>
                                            </m:r>
                                          </m:e>
                                          <m:sub>
                                            <m:r>
                                              <a:rPr lang="en-US" altLang="zh-CN" i="1">
                                                <a:latin typeface="Cambria Math"/>
                                              </a:rPr>
                                              <m:t>2</m:t>
                                            </m:r>
                                          </m:sub>
                                        </m:sSub>
                                      </m:e>
                                    </m:mr>
                                  </m:m>
                                </m:e>
                              </m:mr>
                              <m:mr>
                                <m:e>
                                  <m:sSub>
                                    <m:sSubPr>
                                      <m:ctrlPr>
                                        <a:rPr lang="zh-CN" altLang="zh-CN" i="1">
                                          <a:latin typeface="Cambria Math"/>
                                        </a:rPr>
                                      </m:ctrlPr>
                                    </m:sSubPr>
                                    <m:e>
                                      <m:r>
                                        <a:rPr lang="en-US" altLang="zh-CN" i="1">
                                          <a:latin typeface="Cambria Math"/>
                                        </a:rPr>
                                        <m:t>𝑢</m:t>
                                      </m:r>
                                    </m:e>
                                    <m:sub>
                                      <m:r>
                                        <a:rPr lang="en-US" altLang="zh-CN" i="1">
                                          <a:latin typeface="Cambria Math"/>
                                        </a:rPr>
                                        <m:t>3</m:t>
                                      </m:r>
                                    </m:sub>
                                  </m:sSub>
                                </m:e>
                              </m:mr>
                            </m:m>
                          </m:e>
                          <m:e>
                            <m:d>
                              <m:dPr>
                                <m:begChr m:val="["/>
                                <m:endChr m:val="]"/>
                                <m:ctrlPr>
                                  <a:rPr lang="zh-CN" altLang="zh-CN" i="1">
                                    <a:latin typeface="Cambria Math"/>
                                  </a:rPr>
                                </m:ctrlPr>
                              </m:dPr>
                              <m:e>
                                <m:eqArr>
                                  <m:eqArrPr>
                                    <m:ctrlPr>
                                      <a:rPr lang="zh-CN" altLang="zh-CN" i="1">
                                        <a:latin typeface="Cambria Math"/>
                                      </a:rPr>
                                    </m:ctrlPr>
                                  </m:eqArrPr>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r>
                                                  <a:rPr lang="en-US" altLang="zh-CN">
                                                    <a:latin typeface="Cambria Math"/>
                                                  </a:rPr>
                                                  <m:t>0</m:t>
                                                </m:r>
                                              </m:e>
                                            </m:mr>
                                          </m:m>
                                        </m:e>
                                      </m:m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2</m:t>
                                                </m:r>
                                              </m:e>
                                              <m:e>
                                                <m:r>
                                                  <a:rPr lang="en-US" altLang="zh-CN">
                                                    <a:latin typeface="Cambria Math"/>
                                                  </a:rPr>
                                                  <m:t>0</m:t>
                                                </m:r>
                                              </m:e>
                                              <m:e>
                                                <m:r>
                                                  <a:rPr lang="en-US" altLang="zh-CN">
                                                    <a:latin typeface="Cambria Math"/>
                                                  </a:rPr>
                                                  <m:t>0</m:t>
                                                </m:r>
                                              </m:e>
                                            </m:mr>
                                          </m:m>
                                        </m:e>
                                      </m:mr>
                                    </m:m>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0</m:t>
                                                </m:r>
                                              </m:e>
                                              <m:e>
                                                <m:r>
                                                  <a:rPr lang="en-US" altLang="zh-CN">
                                                    <a:latin typeface="Cambria Math"/>
                                                  </a:rPr>
                                                  <m:t>2</m:t>
                                                </m:r>
                                              </m:e>
                                            </m:mr>
                                          </m:m>
                                        </m:e>
                                      </m:m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1</m:t>
                                                </m:r>
                                              </m:e>
                                              <m:e>
                                                <m:r>
                                                  <a:rPr lang="en-US" altLang="zh-CN">
                                                    <a:latin typeface="Cambria Math"/>
                                                  </a:rPr>
                                                  <m:t>1</m:t>
                                                </m:r>
                                              </m:e>
                                            </m:mr>
                                          </m:m>
                                        </m:e>
                                      </m:mr>
                                    </m:m>
                                  </m:e>
                                </m:eqArr>
                              </m:e>
                            </m:d>
                          </m:e>
                        </m:mr>
                      </m:m>
                    </m:oMath>
                  </m:oMathPara>
                </a14:m>
                <a:endParaRPr lang="zh-CN" altLang="en-US" dirty="0"/>
              </a:p>
            </p:txBody>
          </p:sp>
        </mc:Choice>
        <mc:Fallback xmlns="">
          <p:sp>
            <p:nvSpPr>
              <p:cNvPr id="4" name="Rectangle 3"/>
              <p:cNvSpPr>
                <a:spLocks noRot="1" noChangeAspect="1" noMove="1" noResize="1" noEditPoints="1" noAdjustHandles="1" noChangeArrowheads="1" noChangeShapeType="1" noTextEdit="1"/>
              </p:cNvSpPr>
              <p:nvPr/>
            </p:nvSpPr>
            <p:spPr>
              <a:xfrm>
                <a:off x="609600" y="3919574"/>
                <a:ext cx="3200400" cy="1414426"/>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794529" y="2743200"/>
                <a:ext cx="3340658" cy="395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 </m:t>
                          </m:r>
                          <m:r>
                            <a:rPr lang="en-US" altLang="zh-CN" i="1">
                              <a:latin typeface="Cambria Math"/>
                            </a:rPr>
                            <m:t>𝑈</m:t>
                          </m:r>
                        </m:e>
                        <m:sub>
                          <m:r>
                            <a:rPr lang="en-US" altLang="zh-CN" i="1">
                              <a:latin typeface="Cambria Math"/>
                            </a:rPr>
                            <m:t>1</m:t>
                          </m:r>
                        </m:sub>
                      </m:sSub>
                      <m:r>
                        <a:rPr lang="en-US" altLang="zh-CN">
                          <a:latin typeface="Cambria Math"/>
                        </a:rPr>
                        <m:t> =</m:t>
                      </m:r>
                      <m:r>
                        <a:rPr lang="en-US" altLang="zh-CN" i="1">
                          <a:latin typeface="Cambria Math"/>
                        </a:rPr>
                        <m:t>&lt;</m:t>
                      </m:r>
                      <m:sSub>
                        <m:sSubPr>
                          <m:ctrlPr>
                            <a:rPr lang="zh-CN" altLang="zh-CN" i="1">
                              <a:latin typeface="Cambria Math"/>
                            </a:rPr>
                          </m:ctrlPr>
                        </m:sSubPr>
                        <m:e>
                          <m:r>
                            <a:rPr lang="en-US" altLang="zh-CN" i="1">
                              <a:latin typeface="Cambria Math"/>
                            </a:rPr>
                            <m:t>𝑚</m:t>
                          </m:r>
                        </m:e>
                        <m:sub>
                          <m:r>
                            <a:rPr lang="en-US" altLang="zh-CN" i="1">
                              <a:latin typeface="Cambria Math"/>
                            </a:rPr>
                            <m:t>1</m:t>
                          </m:r>
                        </m:sub>
                      </m:sSub>
                      <m:r>
                        <a:rPr lang="en-US" altLang="zh-CN">
                          <a:latin typeface="Cambria Math"/>
                        </a:rPr>
                        <m:t>,</m:t>
                      </m:r>
                      <m:r>
                        <a:rPr lang="en-US" altLang="zh-CN" i="1">
                          <a:latin typeface="Cambria Math"/>
                        </a:rPr>
                        <m:t> </m:t>
                      </m:r>
                      <m:sSub>
                        <m:sSubPr>
                          <m:ctrlPr>
                            <a:rPr lang="zh-CN" altLang="zh-CN" i="1">
                              <a:latin typeface="Cambria Math"/>
                            </a:rPr>
                          </m:ctrlPr>
                        </m:sSubPr>
                        <m:e>
                          <m:r>
                            <a:rPr lang="en-US" altLang="zh-CN" i="1">
                              <a:latin typeface="Cambria Math"/>
                            </a:rPr>
                            <m:t>𝑚</m:t>
                          </m:r>
                        </m:e>
                        <m:sub>
                          <m:r>
                            <a:rPr lang="en-US" altLang="zh-CN" i="1">
                              <a:latin typeface="Cambria Math"/>
                            </a:rPr>
                            <m:t>2</m:t>
                          </m:r>
                        </m:sub>
                      </m:sSub>
                      <m:r>
                        <a:rPr lang="en-US" altLang="zh-CN" i="1">
                          <a:latin typeface="Cambria Math"/>
                        </a:rPr>
                        <m:t>, </m:t>
                      </m:r>
                      <m:sSub>
                        <m:sSubPr>
                          <m:ctrlPr>
                            <a:rPr lang="zh-CN" altLang="zh-CN" i="1">
                              <a:latin typeface="Cambria Math"/>
                            </a:rPr>
                          </m:ctrlPr>
                        </m:sSubPr>
                        <m:e>
                          <m:r>
                            <a:rPr lang="en-US" altLang="zh-CN" i="1">
                              <a:latin typeface="Cambria Math"/>
                            </a:rPr>
                            <m:t>...</m:t>
                          </m:r>
                          <m:r>
                            <a:rPr lang="en-US" altLang="zh-CN" i="1">
                              <a:latin typeface="Cambria Math"/>
                            </a:rPr>
                            <m:t>𝑚</m:t>
                          </m:r>
                        </m:e>
                        <m:sub>
                          <m:r>
                            <a:rPr lang="en-US" altLang="zh-CN" i="1">
                              <a:latin typeface="Cambria Math"/>
                            </a:rPr>
                            <m:t>𝑗</m:t>
                          </m:r>
                        </m:sub>
                      </m:sSub>
                      <m:r>
                        <a:rPr lang="en-US" altLang="zh-CN">
                          <a:latin typeface="Cambria Math"/>
                        </a:rPr>
                        <m:t>, … , </m:t>
                      </m:r>
                      <m:sSub>
                        <m:sSubPr>
                          <m:ctrlPr>
                            <a:rPr lang="zh-CN" altLang="zh-CN" i="1">
                              <a:latin typeface="Cambria Math"/>
                            </a:rPr>
                          </m:ctrlPr>
                        </m:sSubPr>
                        <m:e>
                          <m:r>
                            <a:rPr lang="en-US" altLang="zh-CN" i="1">
                              <a:latin typeface="Cambria Math"/>
                            </a:rPr>
                            <m:t>𝑚</m:t>
                          </m:r>
                        </m:e>
                        <m:sub>
                          <m:r>
                            <a:rPr lang="en-US" altLang="zh-CN" i="1">
                              <a:latin typeface="Cambria Math"/>
                            </a:rPr>
                            <m:t>𝑁</m:t>
                          </m:r>
                        </m:sub>
                      </m:sSub>
                      <m:r>
                        <a:rPr lang="en-US" altLang="zh-CN" i="1">
                          <a:latin typeface="Cambria Math"/>
                        </a:rPr>
                        <m:t>&gt;</m:t>
                      </m:r>
                    </m:oMath>
                  </m:oMathPara>
                </a14:m>
                <a:endParaRPr lang="zh-CN" altLang="en-US" dirty="0"/>
              </a:p>
            </p:txBody>
          </p:sp>
        </mc:Choice>
        <mc:Fallback xmlns="">
          <p:sp>
            <p:nvSpPr>
              <p:cNvPr id="5" name="Rectangle 4"/>
              <p:cNvSpPr>
                <a:spLocks noRot="1" noChangeAspect="1" noMove="1" noResize="1" noEditPoints="1" noAdjustHandles="1" noChangeArrowheads="1" noChangeShapeType="1" noTextEdit="1"/>
              </p:cNvSpPr>
              <p:nvPr/>
            </p:nvSpPr>
            <p:spPr>
              <a:xfrm>
                <a:off x="4794529" y="2743200"/>
                <a:ext cx="3340658" cy="395558"/>
              </a:xfrm>
              <a:prstGeom prst="rect">
                <a:avLst/>
              </a:prstGeom>
              <a:blipFill rotWithShape="1">
                <a:blip r:embed="rId3"/>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806671" y="3276600"/>
                <a:ext cx="3340658" cy="4379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 </m:t>
                          </m:r>
                          <m:r>
                            <a:rPr lang="en-US" altLang="zh-CN" i="1">
                              <a:latin typeface="Cambria Math"/>
                            </a:rPr>
                            <m:t>𝑈</m:t>
                          </m:r>
                        </m:e>
                        <m:sub>
                          <m:r>
                            <a:rPr lang="en-US" altLang="zh-CN" i="1">
                              <a:latin typeface="Cambria Math"/>
                            </a:rPr>
                            <m:t>2</m:t>
                          </m:r>
                        </m:sub>
                      </m:sSub>
                      <m:r>
                        <a:rPr lang="en-US" altLang="zh-CN">
                          <a:latin typeface="Cambria Math"/>
                        </a:rPr>
                        <m:t> =</m:t>
                      </m:r>
                      <m:r>
                        <a:rPr lang="en-US" altLang="zh-CN" i="1">
                          <a:latin typeface="Cambria Math"/>
                        </a:rPr>
                        <m:t>&lt;</m:t>
                      </m:r>
                      <m:sSubSup>
                        <m:sSubSupPr>
                          <m:ctrlPr>
                            <a:rPr lang="zh-CN" altLang="zh-CN" i="1">
                              <a:latin typeface="Cambria Math"/>
                            </a:rPr>
                          </m:ctrlPr>
                        </m:sSubSupPr>
                        <m:e>
                          <m:r>
                            <a:rPr lang="en-US" altLang="zh-CN" i="1">
                              <a:latin typeface="Cambria Math"/>
                            </a:rPr>
                            <m:t>𝑚</m:t>
                          </m:r>
                        </m:e>
                        <m:sub>
                          <m:r>
                            <a:rPr lang="en-US" altLang="zh-CN" i="1">
                              <a:latin typeface="Cambria Math"/>
                            </a:rPr>
                            <m:t>1</m:t>
                          </m:r>
                        </m:sub>
                        <m:sup>
                          <m:r>
                            <a:rPr lang="en-US" altLang="zh-CN" i="1">
                              <a:latin typeface="Cambria Math"/>
                            </a:rPr>
                            <m:t>′</m:t>
                          </m:r>
                        </m:sup>
                      </m:sSubSup>
                      <m:r>
                        <a:rPr lang="en-US" altLang="zh-CN">
                          <a:latin typeface="Cambria Math"/>
                        </a:rPr>
                        <m:t>,</m:t>
                      </m:r>
                      <m:sSubSup>
                        <m:sSubSupPr>
                          <m:ctrlPr>
                            <a:rPr lang="zh-CN" altLang="zh-CN" i="1">
                              <a:latin typeface="Cambria Math"/>
                            </a:rPr>
                          </m:ctrlPr>
                        </m:sSubSupPr>
                        <m:e>
                          <m:r>
                            <a:rPr lang="en-US" altLang="zh-CN" i="1">
                              <a:latin typeface="Cambria Math"/>
                            </a:rPr>
                            <m:t>𝑚</m:t>
                          </m:r>
                        </m:e>
                        <m:sub>
                          <m:r>
                            <a:rPr lang="en-US" altLang="zh-CN" i="1">
                              <a:latin typeface="Cambria Math"/>
                            </a:rPr>
                            <m:t>2</m:t>
                          </m:r>
                        </m:sub>
                        <m:sup>
                          <m:r>
                            <a:rPr lang="en-US" altLang="zh-CN" i="1">
                              <a:latin typeface="Cambria Math"/>
                            </a:rPr>
                            <m:t>′</m:t>
                          </m:r>
                        </m:sup>
                      </m:sSubSup>
                      <m:r>
                        <a:rPr lang="en-US" altLang="zh-CN" i="1">
                          <a:latin typeface="Cambria Math"/>
                        </a:rPr>
                        <m:t>,…,</m:t>
                      </m:r>
                      <m:sSubSup>
                        <m:sSubSupPr>
                          <m:ctrlPr>
                            <a:rPr lang="zh-CN" altLang="zh-CN" i="1">
                              <a:latin typeface="Cambria Math"/>
                            </a:rPr>
                          </m:ctrlPr>
                        </m:sSubSupPr>
                        <m:e>
                          <m:r>
                            <a:rPr lang="en-US" altLang="zh-CN" i="1">
                              <a:latin typeface="Cambria Math"/>
                            </a:rPr>
                            <m:t>𝑚</m:t>
                          </m:r>
                        </m:e>
                        <m:sub>
                          <m:r>
                            <a:rPr lang="en-US" altLang="zh-CN" i="1">
                              <a:latin typeface="Cambria Math"/>
                            </a:rPr>
                            <m:t>𝑗</m:t>
                          </m:r>
                        </m:sub>
                        <m:sup>
                          <m:r>
                            <a:rPr lang="en-US" altLang="zh-CN" i="1">
                              <a:latin typeface="Cambria Math"/>
                            </a:rPr>
                            <m:t>′</m:t>
                          </m:r>
                        </m:sup>
                      </m:sSubSup>
                      <m:r>
                        <a:rPr lang="en-US" altLang="zh-CN">
                          <a:latin typeface="Cambria Math"/>
                        </a:rPr>
                        <m:t>, … , </m:t>
                      </m:r>
                      <m:sSubSup>
                        <m:sSubSupPr>
                          <m:ctrlPr>
                            <a:rPr lang="zh-CN" altLang="zh-CN" i="1">
                              <a:latin typeface="Cambria Math"/>
                            </a:rPr>
                          </m:ctrlPr>
                        </m:sSubSupPr>
                        <m:e>
                          <m:r>
                            <a:rPr lang="en-US" altLang="zh-CN" i="1">
                              <a:latin typeface="Cambria Math"/>
                            </a:rPr>
                            <m:t>𝑚</m:t>
                          </m:r>
                        </m:e>
                        <m:sub>
                          <m:r>
                            <a:rPr lang="en-US" altLang="zh-CN" i="1">
                              <a:latin typeface="Cambria Math"/>
                            </a:rPr>
                            <m:t>𝑁</m:t>
                          </m:r>
                        </m:sub>
                        <m:sup>
                          <m:r>
                            <a:rPr lang="en-US" altLang="zh-CN" i="1">
                              <a:latin typeface="Cambria Math"/>
                            </a:rPr>
                            <m:t>′</m:t>
                          </m:r>
                        </m:sup>
                      </m:sSubSup>
                      <m:r>
                        <a:rPr lang="en-US" altLang="zh-CN" i="1">
                          <a:latin typeface="Cambria Math"/>
                        </a:rPr>
                        <m:t>&gt;</m:t>
                      </m:r>
                    </m:oMath>
                  </m:oMathPara>
                </a14:m>
                <a:endParaRPr lang="zh-CN" altLang="en-US" dirty="0"/>
              </a:p>
            </p:txBody>
          </p:sp>
        </mc:Choice>
        <mc:Fallback xmlns="">
          <p:sp>
            <p:nvSpPr>
              <p:cNvPr id="6" name="Rectangle 5"/>
              <p:cNvSpPr>
                <a:spLocks noRot="1" noChangeAspect="1" noMove="1" noResize="1" noEditPoints="1" noAdjustHandles="1" noChangeArrowheads="1" noChangeShapeType="1" noTextEdit="1"/>
              </p:cNvSpPr>
              <p:nvPr/>
            </p:nvSpPr>
            <p:spPr>
              <a:xfrm>
                <a:off x="4806671" y="3276600"/>
                <a:ext cx="3340658" cy="437940"/>
              </a:xfrm>
              <a:prstGeom prst="rect">
                <a:avLst/>
              </a:prstGeom>
              <a:blipFill rotWithShape="1">
                <a:blip r:embed="rId4"/>
                <a:stretch>
                  <a:fillRect b="-56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13529" y="4038600"/>
                <a:ext cx="3878819" cy="10348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𝑠𝑖𝑚</m:t>
                          </m:r>
                        </m:e>
                        <m:sub>
                          <m:r>
                            <a:rPr lang="en-US" altLang="zh-CN" i="1">
                              <a:latin typeface="Cambria Math"/>
                            </a:rPr>
                            <m:t>𝑐𝑜𝑠𝑖𝑛𝑒</m:t>
                          </m:r>
                        </m:sub>
                      </m:sSub>
                      <m:d>
                        <m:dPr>
                          <m:ctrlPr>
                            <a:rPr lang="zh-CN" altLang="zh-CN" i="1">
                              <a:latin typeface="Cambria Math"/>
                            </a:rPr>
                          </m:ctrlPr>
                        </m:dPr>
                        <m:e>
                          <m:sSub>
                            <m:sSubPr>
                              <m:ctrlPr>
                                <a:rPr lang="zh-CN" altLang="zh-CN" i="1">
                                  <a:latin typeface="Cambria Math"/>
                                </a:rPr>
                              </m:ctrlPr>
                            </m:sSubPr>
                            <m:e>
                              <m:r>
                                <a:rPr lang="en-US" altLang="zh-CN" i="1">
                                  <a:latin typeface="Cambria Math"/>
                                </a:rPr>
                                <m:t>𝑢</m:t>
                              </m:r>
                            </m:e>
                            <m:sub>
                              <m:r>
                                <a:rPr lang="en-US" altLang="zh-CN" i="1">
                                  <a:latin typeface="Cambria Math"/>
                                </a:rPr>
                                <m:t>1</m:t>
                              </m:r>
                            </m:sub>
                          </m:sSub>
                          <m:r>
                            <a:rPr lang="en-US" altLang="zh-CN" i="1">
                              <a:latin typeface="Cambria Math"/>
                            </a:rPr>
                            <m:t>,</m:t>
                          </m:r>
                          <m:sSub>
                            <m:sSubPr>
                              <m:ctrlPr>
                                <a:rPr lang="zh-CN" altLang="zh-CN" i="1">
                                  <a:latin typeface="Cambria Math"/>
                                </a:rPr>
                              </m:ctrlPr>
                            </m:sSubPr>
                            <m:e>
                              <m:r>
                                <a:rPr lang="en-US" altLang="zh-CN" i="1">
                                  <a:latin typeface="Cambria Math"/>
                                </a:rPr>
                                <m:t>𝑢</m:t>
                              </m:r>
                            </m:e>
                            <m:sub>
                              <m:r>
                                <a:rPr lang="en-US" altLang="zh-CN" i="1">
                                  <a:latin typeface="Cambria Math"/>
                                </a:rPr>
                                <m:t>2</m:t>
                              </m:r>
                            </m:sub>
                          </m:sSub>
                        </m:e>
                      </m:d>
                      <m:r>
                        <a:rPr lang="en-US" altLang="zh-CN" i="1">
                          <a:latin typeface="Cambria Math"/>
                        </a:rPr>
                        <m:t>=</m:t>
                      </m:r>
                      <m:f>
                        <m:fPr>
                          <m:ctrlPr>
                            <a:rPr lang="zh-CN" altLang="zh-CN" i="1">
                              <a:latin typeface="Cambria Math"/>
                            </a:rPr>
                          </m:ctrlPr>
                        </m:fPr>
                        <m:num>
                          <m:nary>
                            <m:naryPr>
                              <m:chr m:val="∑"/>
                              <m:limLoc m:val="subSup"/>
                              <m:supHide m:val="on"/>
                              <m:ctrlPr>
                                <a:rPr lang="zh-CN" altLang="zh-CN" i="1">
                                  <a:latin typeface="Cambria Math"/>
                                </a:rPr>
                              </m:ctrlPr>
                            </m:naryPr>
                            <m:sub>
                              <m:r>
                                <a:rPr lang="en-US" altLang="zh-CN" i="1">
                                  <a:latin typeface="Cambria Math"/>
                                </a:rPr>
                                <m:t>𝑗</m:t>
                              </m:r>
                            </m:sub>
                            <m:sup/>
                            <m:e>
                              <m:sSub>
                                <m:sSubPr>
                                  <m:ctrlPr>
                                    <a:rPr lang="zh-CN" altLang="zh-CN" i="1">
                                      <a:latin typeface="Cambria Math"/>
                                    </a:rPr>
                                  </m:ctrlPr>
                                </m:sSubPr>
                                <m:e>
                                  <m:r>
                                    <a:rPr lang="en-US" altLang="zh-CN" i="1">
                                      <a:latin typeface="Cambria Math"/>
                                    </a:rPr>
                                    <m:t>𝑚</m:t>
                                  </m:r>
                                </m:e>
                                <m:sub>
                                  <m:r>
                                    <a:rPr lang="en-US" altLang="zh-CN" i="1">
                                      <a:latin typeface="Cambria Math"/>
                                    </a:rPr>
                                    <m:t>𝑗</m:t>
                                  </m:r>
                                </m:sub>
                              </m:sSub>
                              <m:sSub>
                                <m:sSubPr>
                                  <m:ctrlPr>
                                    <a:rPr lang="zh-CN" altLang="zh-CN" i="1">
                                      <a:latin typeface="Cambria Math"/>
                                    </a:rPr>
                                  </m:ctrlPr>
                                </m:sSubPr>
                                <m:e>
                                  <m:r>
                                    <a:rPr lang="en-US" altLang="zh-CN" i="1">
                                      <a:latin typeface="Cambria Math"/>
                                    </a:rPr>
                                    <m:t>𝑚</m:t>
                                  </m:r>
                                </m:e>
                                <m:sub>
                                  <m:r>
                                    <a:rPr lang="en-US" altLang="zh-CN" i="1">
                                      <a:latin typeface="Cambria Math"/>
                                    </a:rPr>
                                    <m:t>𝑗</m:t>
                                  </m:r>
                                </m:sub>
                              </m:sSub>
                              <m:r>
                                <a:rPr lang="en-US" altLang="zh-CN" i="1">
                                  <a:latin typeface="Cambria Math"/>
                                </a:rPr>
                                <m:t>′</m:t>
                              </m:r>
                            </m:e>
                          </m:nary>
                        </m:num>
                        <m:den>
                          <m:rad>
                            <m:radPr>
                              <m:degHide m:val="on"/>
                              <m:ctrlPr>
                                <a:rPr lang="zh-CN" altLang="zh-CN" i="1">
                                  <a:latin typeface="Cambria Math"/>
                                </a:rPr>
                              </m:ctrlPr>
                            </m:radPr>
                            <m:deg/>
                            <m:e>
                              <m:nary>
                                <m:naryPr>
                                  <m:chr m:val="∑"/>
                                  <m:limLoc m:val="subSup"/>
                                  <m:supHide m:val="on"/>
                                  <m:ctrlPr>
                                    <a:rPr lang="zh-CN" altLang="zh-CN" i="1">
                                      <a:latin typeface="Cambria Math"/>
                                    </a:rPr>
                                  </m:ctrlPr>
                                </m:naryPr>
                                <m:sub>
                                  <m:r>
                                    <a:rPr lang="en-US" altLang="zh-CN" i="1">
                                      <a:latin typeface="Cambria Math"/>
                                    </a:rPr>
                                    <m:t>𝑗</m:t>
                                  </m:r>
                                </m:sub>
                                <m:sup/>
                                <m:e>
                                  <m:sSubSup>
                                    <m:sSubSupPr>
                                      <m:ctrlPr>
                                        <a:rPr lang="zh-CN" altLang="zh-CN" i="1">
                                          <a:latin typeface="Cambria Math"/>
                                        </a:rPr>
                                      </m:ctrlPr>
                                    </m:sSubSupPr>
                                    <m:e>
                                      <m:r>
                                        <a:rPr lang="en-US" altLang="zh-CN" i="1">
                                          <a:latin typeface="Cambria Math"/>
                                        </a:rPr>
                                        <m:t>𝑚</m:t>
                                      </m:r>
                                    </m:e>
                                    <m:sub>
                                      <m:r>
                                        <a:rPr lang="en-US" altLang="zh-CN" i="1">
                                          <a:latin typeface="Cambria Math"/>
                                        </a:rPr>
                                        <m:t>𝑗</m:t>
                                      </m:r>
                                    </m:sub>
                                    <m:sup>
                                      <m:r>
                                        <a:rPr lang="en-US" altLang="zh-CN" i="1">
                                          <a:latin typeface="Cambria Math"/>
                                        </a:rPr>
                                        <m:t>2</m:t>
                                      </m:r>
                                    </m:sup>
                                  </m:sSubSup>
                                </m:e>
                              </m:nary>
                            </m:e>
                          </m:rad>
                          <m:rad>
                            <m:radPr>
                              <m:degHide m:val="on"/>
                              <m:ctrlPr>
                                <a:rPr lang="zh-CN" altLang="zh-CN" i="1">
                                  <a:latin typeface="Cambria Math"/>
                                </a:rPr>
                              </m:ctrlPr>
                            </m:radPr>
                            <m:deg/>
                            <m:e>
                              <m:nary>
                                <m:naryPr>
                                  <m:chr m:val="∑"/>
                                  <m:limLoc m:val="subSup"/>
                                  <m:supHide m:val="on"/>
                                  <m:ctrlPr>
                                    <a:rPr lang="zh-CN" altLang="zh-CN" i="1">
                                      <a:latin typeface="Cambria Math"/>
                                    </a:rPr>
                                  </m:ctrlPr>
                                </m:naryPr>
                                <m:sub>
                                  <m:r>
                                    <a:rPr lang="en-US" altLang="zh-CN" i="1">
                                      <a:latin typeface="Cambria Math"/>
                                    </a:rPr>
                                    <m:t>𝑗</m:t>
                                  </m:r>
                                </m:sub>
                                <m:sup/>
                                <m:e>
                                  <m:sSup>
                                    <m:sSupPr>
                                      <m:ctrlPr>
                                        <a:rPr lang="zh-CN" altLang="zh-CN" i="1">
                                          <a:latin typeface="Cambria Math"/>
                                        </a:rPr>
                                      </m:ctrlPr>
                                    </m:sSupPr>
                                    <m:e>
                                      <m:sSubSup>
                                        <m:sSubSupPr>
                                          <m:ctrlPr>
                                            <a:rPr lang="zh-CN" altLang="zh-CN" i="1">
                                              <a:latin typeface="Cambria Math"/>
                                            </a:rPr>
                                          </m:ctrlPr>
                                        </m:sSubSupPr>
                                        <m:e>
                                          <m:r>
                                            <a:rPr lang="en-US" altLang="zh-CN" i="1">
                                              <a:latin typeface="Cambria Math"/>
                                            </a:rPr>
                                            <m:t>(</m:t>
                                          </m:r>
                                          <m:r>
                                            <a:rPr lang="en-US" altLang="zh-CN" i="1">
                                              <a:latin typeface="Cambria Math"/>
                                            </a:rPr>
                                            <m:t>𝑚</m:t>
                                          </m:r>
                                        </m:e>
                                        <m:sub>
                                          <m:r>
                                            <a:rPr lang="en-US" altLang="zh-CN" i="1">
                                              <a:latin typeface="Cambria Math"/>
                                            </a:rPr>
                                            <m:t>𝑗</m:t>
                                          </m:r>
                                        </m:sub>
                                        <m:sup>
                                          <m:r>
                                            <a:rPr lang="en-US" altLang="zh-CN" i="1">
                                              <a:latin typeface="Cambria Math"/>
                                            </a:rPr>
                                            <m:t>′</m:t>
                                          </m:r>
                                        </m:sup>
                                      </m:sSubSup>
                                      <m:r>
                                        <a:rPr lang="en-US" altLang="zh-CN" i="1">
                                          <a:latin typeface="Cambria Math"/>
                                        </a:rPr>
                                        <m:t>)</m:t>
                                      </m:r>
                                    </m:e>
                                    <m:sup>
                                      <m:r>
                                        <a:rPr lang="en-US" altLang="zh-CN" i="1">
                                          <a:latin typeface="Cambria Math"/>
                                        </a:rPr>
                                        <m:t>2</m:t>
                                      </m:r>
                                    </m:sup>
                                  </m:sSup>
                                </m:e>
                              </m:nary>
                            </m:e>
                          </m:rad>
                        </m:den>
                      </m:f>
                    </m:oMath>
                  </m:oMathPara>
                </a14:m>
                <a:endParaRPr lang="zh-CN" alt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13529" y="4038600"/>
                <a:ext cx="3878819" cy="103483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048000" y="5257800"/>
                <a:ext cx="5644871" cy="10761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𝑠𝑖𝑚</m:t>
                          </m:r>
                        </m:e>
                        <m:sub>
                          <m:r>
                            <a:rPr lang="en-US" altLang="zh-CN" i="1">
                              <a:latin typeface="Cambria Math"/>
                            </a:rPr>
                            <m:t>𝑝𝑒𝑎𝑟𝑠𝑜𝑛</m:t>
                          </m:r>
                        </m:sub>
                      </m:sSub>
                      <m:d>
                        <m:dPr>
                          <m:ctrlPr>
                            <a:rPr lang="zh-CN" altLang="zh-CN" i="1">
                              <a:latin typeface="Cambria Math"/>
                            </a:rPr>
                          </m:ctrlPr>
                        </m:dPr>
                        <m:e>
                          <m:sSub>
                            <m:sSubPr>
                              <m:ctrlPr>
                                <a:rPr lang="zh-CN" altLang="zh-CN" i="1">
                                  <a:latin typeface="Cambria Math"/>
                                </a:rPr>
                              </m:ctrlPr>
                            </m:sSubPr>
                            <m:e>
                              <m:r>
                                <a:rPr lang="en-US" altLang="zh-CN" i="1">
                                  <a:latin typeface="Cambria Math"/>
                                </a:rPr>
                                <m:t>𝑢</m:t>
                              </m:r>
                            </m:e>
                            <m:sub>
                              <m:r>
                                <a:rPr lang="en-US" altLang="zh-CN" i="1">
                                  <a:latin typeface="Cambria Math"/>
                                </a:rPr>
                                <m:t>1</m:t>
                              </m:r>
                            </m:sub>
                          </m:sSub>
                          <m:r>
                            <a:rPr lang="en-US" altLang="zh-CN" i="1">
                              <a:latin typeface="Cambria Math"/>
                            </a:rPr>
                            <m:t>,</m:t>
                          </m:r>
                          <m:sSub>
                            <m:sSubPr>
                              <m:ctrlPr>
                                <a:rPr lang="zh-CN" altLang="zh-CN" i="1">
                                  <a:latin typeface="Cambria Math"/>
                                </a:rPr>
                              </m:ctrlPr>
                            </m:sSubPr>
                            <m:e>
                              <m:r>
                                <a:rPr lang="en-US" altLang="zh-CN" i="1">
                                  <a:latin typeface="Cambria Math"/>
                                </a:rPr>
                                <m:t>𝑢</m:t>
                              </m:r>
                            </m:e>
                            <m:sub>
                              <m:r>
                                <a:rPr lang="en-US" altLang="zh-CN" i="1">
                                  <a:latin typeface="Cambria Math"/>
                                </a:rPr>
                                <m:t>2</m:t>
                              </m:r>
                            </m:sub>
                          </m:sSub>
                        </m:e>
                      </m:d>
                      <m:r>
                        <a:rPr lang="en-US" altLang="zh-CN" i="1">
                          <a:latin typeface="Cambria Math"/>
                        </a:rPr>
                        <m:t>=</m:t>
                      </m:r>
                      <m:f>
                        <m:fPr>
                          <m:ctrlPr>
                            <a:rPr lang="zh-CN" altLang="zh-CN" i="1">
                              <a:latin typeface="Cambria Math"/>
                            </a:rPr>
                          </m:ctrlPr>
                        </m:fPr>
                        <m:num>
                          <m:nary>
                            <m:naryPr>
                              <m:chr m:val="∑"/>
                              <m:limLoc m:val="subSup"/>
                              <m:supHide m:val="on"/>
                              <m:ctrlPr>
                                <a:rPr lang="zh-CN" altLang="zh-CN" i="1">
                                  <a:latin typeface="Cambria Math"/>
                                </a:rPr>
                              </m:ctrlPr>
                            </m:naryPr>
                            <m:sub>
                              <m:r>
                                <a:rPr lang="en-US" altLang="zh-CN" i="1">
                                  <a:latin typeface="Cambria Math"/>
                                </a:rPr>
                                <m:t>𝑗</m:t>
                              </m:r>
                            </m:sub>
                            <m:sup/>
                            <m:e>
                              <m:sSub>
                                <m:sSubPr>
                                  <m:ctrlPr>
                                    <a:rPr lang="zh-CN" altLang="zh-CN" i="1">
                                      <a:latin typeface="Cambria Math"/>
                                    </a:rPr>
                                  </m:ctrlPr>
                                </m:sSubPr>
                                <m:e>
                                  <m:r>
                                    <a:rPr lang="en-US" altLang="zh-CN" i="1">
                                      <a:latin typeface="Cambria Math"/>
                                    </a:rPr>
                                    <m:t>(</m:t>
                                  </m:r>
                                  <m:r>
                                    <a:rPr lang="en-US" altLang="zh-CN" i="1">
                                      <a:latin typeface="Cambria Math"/>
                                    </a:rPr>
                                    <m:t>𝑚</m:t>
                                  </m:r>
                                </m:e>
                                <m:sub>
                                  <m:r>
                                    <a:rPr lang="en-US" altLang="zh-CN" i="1">
                                      <a:latin typeface="Cambria Math"/>
                                    </a:rPr>
                                    <m:t>𝑗</m:t>
                                  </m:r>
                                </m:sub>
                              </m:sSub>
                              <m:r>
                                <a:rPr lang="en-US" altLang="zh-CN" i="1">
                                  <a:latin typeface="Cambria Math"/>
                                </a:rPr>
                                <m:t>−</m:t>
                              </m:r>
                              <m:sSub>
                                <m:sSubPr>
                                  <m:ctrlPr>
                                    <a:rPr lang="zh-CN" altLang="zh-CN" i="1">
                                      <a:latin typeface="Cambria Math"/>
                                    </a:rPr>
                                  </m:ctrlPr>
                                </m:sSubPr>
                                <m:e>
                                  <m:bar>
                                    <m:barPr>
                                      <m:pos m:val="top"/>
                                      <m:ctrlPr>
                                        <a:rPr lang="zh-CN" altLang="zh-CN" i="1">
                                          <a:latin typeface="Cambria Math"/>
                                        </a:rPr>
                                      </m:ctrlPr>
                                    </m:barPr>
                                    <m:e>
                                      <m:r>
                                        <a:rPr lang="en-US" altLang="zh-CN" i="1">
                                          <a:latin typeface="Cambria Math"/>
                                        </a:rPr>
                                        <m:t>𝑈</m:t>
                                      </m:r>
                                    </m:e>
                                  </m:bar>
                                </m:e>
                                <m:sub>
                                  <m:r>
                                    <a:rPr lang="en-US" altLang="zh-CN" i="1">
                                      <a:latin typeface="Cambria Math"/>
                                    </a:rPr>
                                    <m:t>1</m:t>
                                  </m:r>
                                </m:sub>
                              </m:sSub>
                              <m:r>
                                <a:rPr lang="en-US" altLang="zh-CN" i="1">
                                  <a:latin typeface="Cambria Math"/>
                                </a:rPr>
                                <m:t>)(</m:t>
                              </m:r>
                              <m:sSubSup>
                                <m:sSubSupPr>
                                  <m:ctrlPr>
                                    <a:rPr lang="zh-CN" altLang="zh-CN" i="1">
                                      <a:latin typeface="Cambria Math"/>
                                    </a:rPr>
                                  </m:ctrlPr>
                                </m:sSubSupPr>
                                <m:e>
                                  <m:r>
                                    <a:rPr lang="en-US" altLang="zh-CN" i="1">
                                      <a:latin typeface="Cambria Math"/>
                                    </a:rPr>
                                    <m:t>𝑚</m:t>
                                  </m:r>
                                </m:e>
                                <m:sub>
                                  <m:r>
                                    <a:rPr lang="en-US" altLang="zh-CN" i="1">
                                      <a:latin typeface="Cambria Math"/>
                                    </a:rPr>
                                    <m:t>𝑗</m:t>
                                  </m:r>
                                </m:sub>
                                <m:sup>
                                  <m:r>
                                    <a:rPr lang="en-US" altLang="zh-CN" i="1">
                                      <a:latin typeface="Cambria Math"/>
                                    </a:rPr>
                                    <m:t>′</m:t>
                                  </m:r>
                                </m:sup>
                              </m:sSubSup>
                              <m:r>
                                <a:rPr lang="en-US" altLang="zh-CN" i="1">
                                  <a:latin typeface="Cambria Math"/>
                                </a:rPr>
                                <m:t>−</m:t>
                              </m:r>
                              <m:sSub>
                                <m:sSubPr>
                                  <m:ctrlPr>
                                    <a:rPr lang="zh-CN" altLang="zh-CN" i="1">
                                      <a:latin typeface="Cambria Math"/>
                                    </a:rPr>
                                  </m:ctrlPr>
                                </m:sSubPr>
                                <m:e>
                                  <m:bar>
                                    <m:barPr>
                                      <m:pos m:val="top"/>
                                      <m:ctrlPr>
                                        <a:rPr lang="zh-CN" altLang="zh-CN" i="1">
                                          <a:latin typeface="Cambria Math"/>
                                        </a:rPr>
                                      </m:ctrlPr>
                                    </m:barPr>
                                    <m:e>
                                      <m:r>
                                        <a:rPr lang="en-US" altLang="zh-CN" i="1">
                                          <a:latin typeface="Cambria Math"/>
                                        </a:rPr>
                                        <m:t>𝑈</m:t>
                                      </m:r>
                                    </m:e>
                                  </m:bar>
                                </m:e>
                                <m:sub>
                                  <m:r>
                                    <a:rPr lang="en-US" altLang="zh-CN" i="1">
                                      <a:latin typeface="Cambria Math"/>
                                    </a:rPr>
                                    <m:t>2</m:t>
                                  </m:r>
                                </m:sub>
                              </m:sSub>
                              <m:r>
                                <a:rPr lang="en-US" altLang="zh-CN" i="1">
                                  <a:latin typeface="Cambria Math"/>
                                </a:rPr>
                                <m:t>)</m:t>
                              </m:r>
                            </m:e>
                          </m:nary>
                        </m:num>
                        <m:den>
                          <m:rad>
                            <m:radPr>
                              <m:degHide m:val="on"/>
                              <m:ctrlPr>
                                <a:rPr lang="zh-CN" altLang="zh-CN" i="1">
                                  <a:latin typeface="Cambria Math"/>
                                </a:rPr>
                              </m:ctrlPr>
                            </m:radPr>
                            <m:deg/>
                            <m:e>
                              <m:nary>
                                <m:naryPr>
                                  <m:chr m:val="∑"/>
                                  <m:limLoc m:val="subSup"/>
                                  <m:supHide m:val="on"/>
                                  <m:ctrlPr>
                                    <a:rPr lang="zh-CN" altLang="zh-CN" i="1">
                                      <a:latin typeface="Cambria Math"/>
                                    </a:rPr>
                                  </m:ctrlPr>
                                </m:naryPr>
                                <m:sub>
                                  <m:r>
                                    <a:rPr lang="en-US" altLang="zh-CN" i="1">
                                      <a:latin typeface="Cambria Math"/>
                                    </a:rPr>
                                    <m:t>𝑗</m:t>
                                  </m:r>
                                </m:sub>
                                <m:sup/>
                                <m:e>
                                  <m:sSup>
                                    <m:sSupPr>
                                      <m:ctrlPr>
                                        <a:rPr lang="zh-CN" altLang="zh-CN" i="1">
                                          <a:latin typeface="Cambria Math"/>
                                        </a:rPr>
                                      </m:ctrlPr>
                                    </m:sSupPr>
                                    <m:e>
                                      <m:sSub>
                                        <m:sSubPr>
                                          <m:ctrlPr>
                                            <a:rPr lang="zh-CN" altLang="zh-CN" i="1">
                                              <a:latin typeface="Cambria Math"/>
                                            </a:rPr>
                                          </m:ctrlPr>
                                        </m:sSubPr>
                                        <m:e>
                                          <m:r>
                                            <a:rPr lang="en-US" altLang="zh-CN" i="1">
                                              <a:latin typeface="Cambria Math"/>
                                            </a:rPr>
                                            <m:t>(</m:t>
                                          </m:r>
                                          <m:r>
                                            <a:rPr lang="en-US" altLang="zh-CN" i="1">
                                              <a:latin typeface="Cambria Math"/>
                                            </a:rPr>
                                            <m:t>𝑚</m:t>
                                          </m:r>
                                        </m:e>
                                        <m:sub>
                                          <m:r>
                                            <a:rPr lang="en-US" altLang="zh-CN" i="1">
                                              <a:latin typeface="Cambria Math"/>
                                            </a:rPr>
                                            <m:t>𝑗</m:t>
                                          </m:r>
                                        </m:sub>
                                      </m:sSub>
                                      <m:r>
                                        <a:rPr lang="en-US" altLang="zh-CN" i="1">
                                          <a:latin typeface="Cambria Math"/>
                                        </a:rPr>
                                        <m:t>−</m:t>
                                      </m:r>
                                      <m:sSub>
                                        <m:sSubPr>
                                          <m:ctrlPr>
                                            <a:rPr lang="zh-CN" altLang="zh-CN" i="1">
                                              <a:latin typeface="Cambria Math"/>
                                            </a:rPr>
                                          </m:ctrlPr>
                                        </m:sSubPr>
                                        <m:e>
                                          <m:bar>
                                            <m:barPr>
                                              <m:pos m:val="top"/>
                                              <m:ctrlPr>
                                                <a:rPr lang="zh-CN" altLang="zh-CN" i="1">
                                                  <a:latin typeface="Cambria Math"/>
                                                </a:rPr>
                                              </m:ctrlPr>
                                            </m:barPr>
                                            <m:e>
                                              <m:r>
                                                <a:rPr lang="en-US" altLang="zh-CN" i="1">
                                                  <a:latin typeface="Cambria Math"/>
                                                </a:rPr>
                                                <m:t>𝑈</m:t>
                                              </m:r>
                                            </m:e>
                                          </m:bar>
                                        </m:e>
                                        <m:sub>
                                          <m:r>
                                            <a:rPr lang="en-US" altLang="zh-CN" i="1">
                                              <a:latin typeface="Cambria Math"/>
                                            </a:rPr>
                                            <m:t>1</m:t>
                                          </m:r>
                                        </m:sub>
                                      </m:sSub>
                                      <m:r>
                                        <a:rPr lang="en-US" altLang="zh-CN" i="1">
                                          <a:latin typeface="Cambria Math"/>
                                        </a:rPr>
                                        <m:t>)</m:t>
                                      </m:r>
                                    </m:e>
                                    <m:sup>
                                      <m:r>
                                        <a:rPr lang="en-US" altLang="zh-CN" i="1">
                                          <a:latin typeface="Cambria Math"/>
                                        </a:rPr>
                                        <m:t>2</m:t>
                                      </m:r>
                                    </m:sup>
                                  </m:sSup>
                                </m:e>
                              </m:nary>
                              <m:nary>
                                <m:naryPr>
                                  <m:chr m:val="∑"/>
                                  <m:limLoc m:val="subSup"/>
                                  <m:supHide m:val="on"/>
                                  <m:ctrlPr>
                                    <a:rPr lang="zh-CN" altLang="zh-CN" i="1">
                                      <a:latin typeface="Cambria Math"/>
                                    </a:rPr>
                                  </m:ctrlPr>
                                </m:naryPr>
                                <m:sub>
                                  <m:r>
                                    <a:rPr lang="en-US" altLang="zh-CN" i="1">
                                      <a:latin typeface="Cambria Math"/>
                                    </a:rPr>
                                    <m:t>𝑗</m:t>
                                  </m:r>
                                </m:sub>
                                <m:sup/>
                                <m:e>
                                  <m:sSup>
                                    <m:sSupPr>
                                      <m:ctrlPr>
                                        <a:rPr lang="zh-CN" altLang="zh-CN" i="1">
                                          <a:latin typeface="Cambria Math"/>
                                        </a:rPr>
                                      </m:ctrlPr>
                                    </m:sSupPr>
                                    <m:e>
                                      <m:r>
                                        <a:rPr lang="en-US" altLang="zh-CN" i="1">
                                          <a:latin typeface="Cambria Math"/>
                                        </a:rPr>
                                        <m:t>(</m:t>
                                      </m:r>
                                      <m:sSubSup>
                                        <m:sSubSupPr>
                                          <m:ctrlPr>
                                            <a:rPr lang="zh-CN" altLang="zh-CN" i="1">
                                              <a:latin typeface="Cambria Math"/>
                                            </a:rPr>
                                          </m:ctrlPr>
                                        </m:sSubSupPr>
                                        <m:e>
                                          <m:r>
                                            <a:rPr lang="en-US" altLang="zh-CN" i="1">
                                              <a:latin typeface="Cambria Math"/>
                                            </a:rPr>
                                            <m:t>𝑚</m:t>
                                          </m:r>
                                        </m:e>
                                        <m:sub>
                                          <m:r>
                                            <a:rPr lang="en-US" altLang="zh-CN" i="1">
                                              <a:latin typeface="Cambria Math"/>
                                            </a:rPr>
                                            <m:t>𝑗</m:t>
                                          </m:r>
                                        </m:sub>
                                        <m:sup>
                                          <m:r>
                                            <a:rPr lang="en-US" altLang="zh-CN" i="1">
                                              <a:latin typeface="Cambria Math"/>
                                            </a:rPr>
                                            <m:t>′</m:t>
                                          </m:r>
                                        </m:sup>
                                      </m:sSubSup>
                                      <m:r>
                                        <a:rPr lang="en-US" altLang="zh-CN" i="1">
                                          <a:latin typeface="Cambria Math"/>
                                        </a:rPr>
                                        <m:t>−</m:t>
                                      </m:r>
                                      <m:sSub>
                                        <m:sSubPr>
                                          <m:ctrlPr>
                                            <a:rPr lang="zh-CN" altLang="zh-CN" i="1">
                                              <a:latin typeface="Cambria Math"/>
                                            </a:rPr>
                                          </m:ctrlPr>
                                        </m:sSubPr>
                                        <m:e>
                                          <m:bar>
                                            <m:barPr>
                                              <m:pos m:val="top"/>
                                              <m:ctrlPr>
                                                <a:rPr lang="zh-CN" altLang="zh-CN" i="1">
                                                  <a:latin typeface="Cambria Math"/>
                                                </a:rPr>
                                              </m:ctrlPr>
                                            </m:barPr>
                                            <m:e>
                                              <m:r>
                                                <a:rPr lang="en-US" altLang="zh-CN" i="1">
                                                  <a:latin typeface="Cambria Math"/>
                                                </a:rPr>
                                                <m:t>𝑈</m:t>
                                              </m:r>
                                            </m:e>
                                          </m:bar>
                                        </m:e>
                                        <m:sub>
                                          <m:r>
                                            <a:rPr lang="en-US" altLang="zh-CN" i="1">
                                              <a:latin typeface="Cambria Math"/>
                                            </a:rPr>
                                            <m:t>2</m:t>
                                          </m:r>
                                        </m:sub>
                                      </m:sSub>
                                      <m:r>
                                        <a:rPr lang="en-US" altLang="zh-CN" i="1">
                                          <a:latin typeface="Cambria Math"/>
                                        </a:rPr>
                                        <m:t>)</m:t>
                                      </m:r>
                                    </m:e>
                                    <m:sup>
                                      <m:r>
                                        <a:rPr lang="en-US" altLang="zh-CN" i="1">
                                          <a:latin typeface="Cambria Math"/>
                                        </a:rPr>
                                        <m:t>2</m:t>
                                      </m:r>
                                    </m:sup>
                                  </m:sSup>
                                </m:e>
                              </m:nary>
                            </m:e>
                          </m:rad>
                        </m:den>
                      </m:f>
                    </m:oMath>
                  </m:oMathPara>
                </a14:m>
                <a:endParaRPr lang="zh-CN" altLang="en-US" dirty="0"/>
              </a:p>
            </p:txBody>
          </p:sp>
        </mc:Choice>
        <mc:Fallback xmlns="">
          <p:sp>
            <p:nvSpPr>
              <p:cNvPr id="8" name="Rectangle 7"/>
              <p:cNvSpPr>
                <a:spLocks noRot="1" noChangeAspect="1" noMove="1" noResize="1" noEditPoints="1" noAdjustHandles="1" noChangeArrowheads="1" noChangeShapeType="1" noTextEdit="1"/>
              </p:cNvSpPr>
              <p:nvPr/>
            </p:nvSpPr>
            <p:spPr>
              <a:xfrm>
                <a:off x="3048000" y="5257800"/>
                <a:ext cx="5644871" cy="1076128"/>
              </a:xfrm>
              <a:prstGeom prst="rect">
                <a:avLst/>
              </a:prstGeom>
              <a:blipFill rotWithShape="1">
                <a:blip r:embed="rId6"/>
                <a:stretch>
                  <a:fillRect/>
                </a:stretch>
              </a:blipFill>
            </p:spPr>
            <p:txBody>
              <a:bodyPr/>
              <a:lstStyle/>
              <a:p>
                <a:r>
                  <a:rPr lang="zh-CN" altLang="en-US">
                    <a:noFill/>
                  </a:rPr>
                  <a:t> </a:t>
                </a:r>
              </a:p>
            </p:txBody>
          </p:sp>
        </mc:Fallback>
      </mc:AlternateContent>
      <p:sp>
        <p:nvSpPr>
          <p:cNvPr id="9" name="Rectangle 8"/>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3904985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Agenda of the Tutorial</a:t>
            </a:r>
            <a:endParaRPr lang="zh-CN" altLang="en-US" dirty="0"/>
          </a:p>
        </p:txBody>
      </p:sp>
      <p:sp>
        <p:nvSpPr>
          <p:cNvPr id="3" name="Content Placeholder 2"/>
          <p:cNvSpPr>
            <a:spLocks noGrp="1"/>
          </p:cNvSpPr>
          <p:nvPr>
            <p:ph idx="1"/>
          </p:nvPr>
        </p:nvSpPr>
        <p:spPr/>
        <p:txBody>
          <a:bodyPr>
            <a:normAutofit/>
          </a:bodyPr>
          <a:lstStyle/>
          <a:p>
            <a:r>
              <a:rPr lang="en-US" altLang="zh-CN" sz="2800" dirty="0" smtClean="0"/>
              <a:t>Part I: </a:t>
            </a:r>
            <a:r>
              <a:rPr lang="en-US" altLang="zh-CN" sz="2800" dirty="0" smtClean="0">
                <a:solidFill>
                  <a:srgbClr val="0C0CCA"/>
                </a:solidFill>
              </a:rPr>
              <a:t>Concepts</a:t>
            </a:r>
            <a:r>
              <a:rPr lang="en-US" altLang="zh-CN" sz="2800" dirty="0">
                <a:solidFill>
                  <a:srgbClr val="0C0CCA"/>
                </a:solidFill>
              </a:rPr>
              <a:t>, Definition, and Research philosophy</a:t>
            </a:r>
            <a:r>
              <a:rPr lang="en-US" altLang="zh-CN" sz="2800" dirty="0" smtClean="0"/>
              <a:t> </a:t>
            </a:r>
          </a:p>
          <a:p>
            <a:endParaRPr lang="en-US" altLang="zh-CN" sz="2800" dirty="0"/>
          </a:p>
          <a:p>
            <a:r>
              <a:rPr lang="en-US" altLang="zh-CN" sz="2800" dirty="0" smtClean="0"/>
              <a:t>Part II: </a:t>
            </a:r>
            <a:r>
              <a:rPr lang="en-US" altLang="zh-CN" sz="2800" dirty="0">
                <a:solidFill>
                  <a:srgbClr val="0C0CCA"/>
                </a:solidFill>
              </a:rPr>
              <a:t>Understanding </a:t>
            </a:r>
            <a:r>
              <a:rPr lang="en-US" altLang="zh-CN" sz="2800" dirty="0" smtClean="0">
                <a:solidFill>
                  <a:srgbClr val="0C0CCA"/>
                </a:solidFill>
              </a:rPr>
              <a:t>Users</a:t>
            </a:r>
          </a:p>
          <a:p>
            <a:endParaRPr lang="en-US" altLang="zh-CN" sz="2800" dirty="0">
              <a:solidFill>
                <a:srgbClr val="0C0CCA"/>
              </a:solidFill>
            </a:endParaRPr>
          </a:p>
          <a:p>
            <a:r>
              <a:rPr lang="en-US" altLang="zh-CN" sz="2400" dirty="0" smtClean="0">
                <a:solidFill>
                  <a:schemeClr val="tx1">
                    <a:lumMod val="65000"/>
                    <a:lumOff val="35000"/>
                  </a:schemeClr>
                </a:solidFill>
              </a:rPr>
              <a:t>Break(20 </a:t>
            </a:r>
            <a:r>
              <a:rPr lang="en-US" altLang="zh-CN" sz="2400" dirty="0">
                <a:solidFill>
                  <a:schemeClr val="tx1">
                    <a:lumMod val="65000"/>
                    <a:lumOff val="35000"/>
                  </a:schemeClr>
                </a:solidFill>
              </a:rPr>
              <a:t>minute) </a:t>
            </a:r>
            <a:endParaRPr lang="en-US" altLang="zh-CN" sz="2400" dirty="0" smtClean="0">
              <a:solidFill>
                <a:schemeClr val="tx1">
                  <a:lumMod val="65000"/>
                  <a:lumOff val="35000"/>
                </a:schemeClr>
              </a:solidFill>
            </a:endParaRPr>
          </a:p>
          <a:p>
            <a:endParaRPr lang="en-US" altLang="zh-CN" sz="2800" dirty="0">
              <a:solidFill>
                <a:srgbClr val="0C0CCA"/>
              </a:solidFill>
            </a:endParaRPr>
          </a:p>
          <a:p>
            <a:r>
              <a:rPr lang="en-US" altLang="zh-CN" sz="2800" dirty="0" smtClean="0"/>
              <a:t>Part III: </a:t>
            </a:r>
            <a:r>
              <a:rPr lang="en-US" altLang="zh-CN" sz="2800" dirty="0" smtClean="0">
                <a:solidFill>
                  <a:srgbClr val="0C0CCA"/>
                </a:solidFill>
              </a:rPr>
              <a:t>Understanding Locations</a:t>
            </a:r>
            <a:endParaRPr lang="zh-CN" altLang="en-US" sz="2800" dirty="0"/>
          </a:p>
        </p:txBody>
      </p:sp>
    </p:spTree>
    <p:extLst>
      <p:ext uri="{BB962C8B-B14F-4D97-AF65-F5344CB8AC3E}">
        <p14:creationId xmlns:p14="http://schemas.microsoft.com/office/powerpoint/2010/main" val="25319446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767938"/>
            <a:ext cx="8380412" cy="553998"/>
          </a:xfrm>
        </p:spPr>
        <p:txBody>
          <a:bodyPr>
            <a:normAutofit fontScale="90000"/>
          </a:bodyPr>
          <a:lstStyle/>
          <a:p>
            <a:r>
              <a:rPr lang="en-US" altLang="zh-CN" dirty="0" smtClean="0"/>
              <a:t>Mining User Similarity Based on Location History</a:t>
            </a:r>
            <a:endParaRPr lang="zh-CN" altLang="en-US" dirty="0"/>
          </a:p>
        </p:txBody>
      </p:sp>
      <p:sp>
        <p:nvSpPr>
          <p:cNvPr id="6" name="Text Placeholder 5"/>
          <p:cNvSpPr>
            <a:spLocks noGrp="1"/>
          </p:cNvSpPr>
          <p:nvPr>
            <p:ph type="body" idx="1"/>
          </p:nvPr>
        </p:nvSpPr>
        <p:spPr>
          <a:xfrm>
            <a:off x="381000" y="1597875"/>
            <a:ext cx="8380412" cy="4366054"/>
          </a:xfrm>
        </p:spPr>
        <p:txBody>
          <a:bodyPr/>
          <a:lstStyle/>
          <a:p>
            <a:r>
              <a:rPr lang="en-US" altLang="zh-CN" dirty="0" smtClean="0"/>
              <a:t>Computing user similarity</a:t>
            </a:r>
          </a:p>
          <a:p>
            <a:pPr lvl="1"/>
            <a:r>
              <a:rPr lang="en-US" altLang="zh-CN" sz="2300" dirty="0"/>
              <a:t>Hierarchical properties</a:t>
            </a:r>
          </a:p>
          <a:p>
            <a:pPr lvl="1"/>
            <a:r>
              <a:rPr lang="en-US" altLang="zh-CN" sz="2300" dirty="0"/>
              <a:t>Sequential properties</a:t>
            </a:r>
          </a:p>
          <a:p>
            <a:pPr lvl="1"/>
            <a:r>
              <a:rPr lang="en-US" altLang="zh-CN" sz="2300" dirty="0"/>
              <a:t>Popularity of a location</a:t>
            </a:r>
            <a:endParaRPr lang="zh-CN" altLang="en-US" sz="23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40</a:t>
            </a:fld>
            <a:endParaRPr lang="en-US" sz="1200">
              <a:solidFill>
                <a:prstClr val="black">
                  <a:tint val="75000"/>
                </a:prstClr>
              </a:solidFill>
              <a:latin typeface="Calibri"/>
            </a:endParaRPr>
          </a:p>
        </p:txBody>
      </p:sp>
      <p:pic>
        <p:nvPicPr>
          <p:cNvPr id="8" name="Picture 8"/>
          <p:cNvPicPr>
            <a:picLocks noChangeAspect="1" noChangeArrowheads="1"/>
          </p:cNvPicPr>
          <p:nvPr/>
        </p:nvPicPr>
        <p:blipFill rotWithShape="1">
          <a:blip r:embed="rId2"/>
          <a:srcRect l="4745" t="4106" r="5712" b="25523"/>
          <a:stretch/>
        </p:blipFill>
        <p:spPr bwMode="auto">
          <a:xfrm>
            <a:off x="762000" y="3607880"/>
            <a:ext cx="2860628" cy="2792920"/>
          </a:xfrm>
          <a:prstGeom prst="rect">
            <a:avLst/>
          </a:prstGeom>
          <a:noFill/>
          <a:ln w="9525">
            <a:noFill/>
            <a:miter lim="800000"/>
            <a:headEnd/>
            <a:tailEnd/>
          </a:ln>
          <a:effectLst/>
        </p:spPr>
      </p:pic>
      <p:grpSp>
        <p:nvGrpSpPr>
          <p:cNvPr id="11" name="Group 10"/>
          <p:cNvGrpSpPr/>
          <p:nvPr/>
        </p:nvGrpSpPr>
        <p:grpSpPr>
          <a:xfrm>
            <a:off x="4038600" y="4114800"/>
            <a:ext cx="4648200" cy="2287786"/>
            <a:chOff x="4114800" y="4191000"/>
            <a:chExt cx="4648200" cy="2287786"/>
          </a:xfrm>
        </p:grpSpPr>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191000"/>
              <a:ext cx="4648200" cy="1905000"/>
            </a:xfrm>
            <a:prstGeom prst="rect">
              <a:avLst/>
            </a:prstGeom>
            <a:noFill/>
            <a:ln>
              <a:noFill/>
            </a:ln>
          </p:spPr>
        </p:pic>
        <mc:AlternateContent xmlns:mc="http://schemas.openxmlformats.org/markup-compatibility/2006" xmlns:a14="http://schemas.microsoft.com/office/drawing/2010/main">
          <mc:Choice Requires="a14">
            <p:sp>
              <p:nvSpPr>
                <p:cNvPr id="7" name="Rectangle 6"/>
                <p:cNvSpPr/>
                <p:nvPr/>
              </p:nvSpPr>
              <p:spPr>
                <a:xfrm>
                  <a:off x="4343400" y="6109454"/>
                  <a:ext cx="1317989" cy="369332"/>
                </a:xfrm>
                <a:prstGeom prst="rect">
                  <a:avLst/>
                </a:prstGeom>
              </p:spPr>
              <p:txBody>
                <a:bodyPr wrap="none">
                  <a:spAutoFit/>
                </a:bodyPr>
                <a:lstStyle/>
                <a:p>
                  <a14:m>
                    <m:oMath xmlns:m="http://schemas.openxmlformats.org/officeDocument/2006/math">
                      <m:r>
                        <a:rPr lang="en-US" i="1">
                          <a:latin typeface="Cambria Math"/>
                        </a:rPr>
                        <m:t>𝐴</m:t>
                      </m:r>
                      <m:r>
                        <a:rPr lang="en-US">
                          <a:latin typeface="Cambria Math"/>
                        </a:rPr>
                        <m:t>→</m:t>
                      </m:r>
                      <m:r>
                        <a:rPr lang="en-US" i="1">
                          <a:latin typeface="Cambria Math"/>
                        </a:rPr>
                        <m:t>𝐵</m:t>
                      </m:r>
                      <m:r>
                        <a:rPr lang="en-US">
                          <a:latin typeface="Cambria Math"/>
                        </a:rPr>
                        <m:t>→</m:t>
                      </m:r>
                      <m:r>
                        <a:rPr lang="en-US" i="1">
                          <a:latin typeface="Cambria Math"/>
                        </a:rPr>
                        <m:t>𝐶</m:t>
                      </m:r>
                    </m:oMath>
                  </a14:m>
                  <a:r>
                    <a:rPr lang="en-US" dirty="0" smtClean="0"/>
                    <a:t>,</a:t>
                  </a:r>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343400" y="6109454"/>
                  <a:ext cx="1317989" cy="369332"/>
                </a:xfrm>
                <a:prstGeom prst="rect">
                  <a:avLst/>
                </a:prstGeom>
                <a:blipFill rotWithShape="1">
                  <a:blip r:embed="rId4"/>
                  <a:stretch>
                    <a:fillRect t="-8333" r="-324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638800" y="6096000"/>
                  <a:ext cx="2270173" cy="369332"/>
                </a:xfrm>
                <a:prstGeom prst="rect">
                  <a:avLst/>
                </a:prstGeom>
              </p:spPr>
              <p:txBody>
                <a:bodyPr wrap="none">
                  <a:spAutoFit/>
                </a:bodyPr>
                <a:lstStyle/>
                <a:p>
                  <a:r>
                    <a:rPr lang="en-US" dirty="0"/>
                    <a:t> </a:t>
                  </a:r>
                  <a14:m>
                    <m:oMath xmlns:m="http://schemas.openxmlformats.org/officeDocument/2006/math">
                      <m:r>
                        <a:rPr lang="en-US" i="1">
                          <a:latin typeface="Cambria Math"/>
                        </a:rPr>
                        <m:t>𝐴</m:t>
                      </m:r>
                      <m:r>
                        <a:rPr lang="en-US">
                          <a:latin typeface="Cambria Math"/>
                        </a:rPr>
                        <m:t>→</m:t>
                      </m:r>
                      <m:r>
                        <a:rPr lang="en-US" i="1">
                          <a:latin typeface="Cambria Math"/>
                        </a:rPr>
                        <m:t>𝐵</m:t>
                      </m:r>
                      <m:r>
                        <a:rPr lang="en-US">
                          <a:latin typeface="Cambria Math"/>
                        </a:rPr>
                        <m:t>→</m:t>
                      </m:r>
                      <m:r>
                        <a:rPr lang="en-US" i="1">
                          <a:latin typeface="Cambria Math"/>
                        </a:rPr>
                        <m:t>𝐷</m:t>
                      </m:r>
                      <m:r>
                        <a:rPr lang="en-US">
                          <a:latin typeface="Cambria Math"/>
                        </a:rPr>
                        <m:t>→</m:t>
                      </m:r>
                      <m:r>
                        <a:rPr lang="en-US" i="1">
                          <a:latin typeface="Cambria Math"/>
                        </a:rPr>
                        <m:t>𝐸</m:t>
                      </m:r>
                      <m:r>
                        <a:rPr lang="en-US">
                          <a:latin typeface="Cambria Math"/>
                        </a:rPr>
                        <m:t>→</m:t>
                      </m:r>
                      <m:r>
                        <a:rPr lang="en-US" i="1">
                          <a:latin typeface="Cambria Math"/>
                        </a:rPr>
                        <m:t>𝐹</m:t>
                      </m:r>
                    </m:oMath>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5638800" y="6096000"/>
                  <a:ext cx="2270173" cy="369332"/>
                </a:xfrm>
                <a:prstGeom prst="rect">
                  <a:avLst/>
                </a:prstGeom>
                <a:blipFill rotWithShape="1">
                  <a:blip r:embed="rId5"/>
                  <a:stretch>
                    <a:fillRect/>
                  </a:stretch>
                </a:blipFill>
              </p:spPr>
              <p:txBody>
                <a:bodyPr/>
                <a:lstStyle/>
                <a:p>
                  <a:r>
                    <a:rPr lang="en-US">
                      <a:noFill/>
                    </a:rPr>
                    <a:t> </a:t>
                  </a:r>
                </a:p>
              </p:txBody>
            </p:sp>
          </mc:Fallback>
        </mc:AlternateContent>
      </p:grpSp>
      <p:grpSp>
        <p:nvGrpSpPr>
          <p:cNvPr id="13" name="Group 12"/>
          <p:cNvGrpSpPr/>
          <p:nvPr/>
        </p:nvGrpSpPr>
        <p:grpSpPr>
          <a:xfrm>
            <a:off x="5638799" y="1919451"/>
            <a:ext cx="2788081" cy="1585749"/>
            <a:chOff x="5638799" y="1919451"/>
            <a:chExt cx="2788081" cy="1585749"/>
          </a:xfrm>
        </p:grpSpPr>
        <p:pic>
          <p:nvPicPr>
            <p:cNvPr id="2050" name="Picture 2" descr="C:\Users\yuzheng\AppData\Local\Microsoft\Windows\Temporary Internet Files\Content.IE5\9UHAQ21R\MC900432309[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8799" y="1919451"/>
              <a:ext cx="1076091" cy="15095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yuzheng\AppData\Local\Microsoft\Windows\Temporary Internet Files\Content.IE5\SP5A2IA0\MC900287279[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000" y="1919451"/>
              <a:ext cx="1568880" cy="158574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23933867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714380"/>
          </a:xfrm>
        </p:spPr>
        <p:txBody>
          <a:bodyPr>
            <a:normAutofit/>
          </a:bodyPr>
          <a:lstStyle/>
          <a:p>
            <a:r>
              <a:rPr lang="en-US" altLang="zh-CN" sz="3200" dirty="0"/>
              <a:t>Mining User Similarity Based on Location History</a:t>
            </a:r>
            <a:endParaRPr lang="en-US" sz="3200" dirty="0"/>
          </a:p>
        </p:txBody>
      </p:sp>
      <p:grpSp>
        <p:nvGrpSpPr>
          <p:cNvPr id="20" name="Group 19"/>
          <p:cNvGrpSpPr/>
          <p:nvPr/>
        </p:nvGrpSpPr>
        <p:grpSpPr>
          <a:xfrm>
            <a:off x="714348" y="785794"/>
            <a:ext cx="7664748" cy="5857916"/>
            <a:chOff x="714348" y="785794"/>
            <a:chExt cx="7664748" cy="5857916"/>
          </a:xfrm>
        </p:grpSpPr>
        <p:sp>
          <p:nvSpPr>
            <p:cNvPr id="4" name="Rectangle 3"/>
            <p:cNvSpPr/>
            <p:nvPr/>
          </p:nvSpPr>
          <p:spPr>
            <a:xfrm>
              <a:off x="2500298" y="1866242"/>
              <a:ext cx="3929090" cy="500066"/>
            </a:xfrm>
            <a:prstGeom prst="rect">
              <a:avLst/>
            </a:prstGeom>
            <a:solidFill>
              <a:srgbClr val="F29B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Modeling Location History</a:t>
              </a:r>
            </a:p>
          </p:txBody>
        </p:sp>
        <p:sp>
          <p:nvSpPr>
            <p:cNvPr id="5" name="Rectangle 4"/>
            <p:cNvSpPr/>
            <p:nvPr/>
          </p:nvSpPr>
          <p:spPr>
            <a:xfrm>
              <a:off x="2571736" y="5143512"/>
              <a:ext cx="3929090" cy="500066"/>
            </a:xfrm>
            <a:prstGeom prst="rect">
              <a:avLst/>
            </a:prstGeom>
            <a:solidFill>
              <a:srgbClr val="F29B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Measuring Similarity</a:t>
              </a:r>
            </a:p>
          </p:txBody>
        </p:sp>
        <p:pic>
          <p:nvPicPr>
            <p:cNvPr id="1026" name="Picture 2"/>
            <p:cNvPicPr>
              <a:picLocks noChangeAspect="1" noChangeArrowheads="1"/>
            </p:cNvPicPr>
            <p:nvPr/>
          </p:nvPicPr>
          <p:blipFill>
            <a:blip r:embed="rId2"/>
            <a:srcRect/>
            <a:stretch>
              <a:fillRect/>
            </a:stretch>
          </p:blipFill>
          <p:spPr bwMode="auto">
            <a:xfrm>
              <a:off x="714348" y="785794"/>
              <a:ext cx="7664748" cy="714380"/>
            </a:xfrm>
            <a:prstGeom prst="rect">
              <a:avLst/>
            </a:prstGeom>
            <a:noFill/>
            <a:ln w="9525">
              <a:noFill/>
              <a:miter lim="800000"/>
              <a:headEnd/>
              <a:tailEnd/>
            </a:ln>
            <a:effectLst/>
          </p:spPr>
        </p:pic>
        <p:sp>
          <p:nvSpPr>
            <p:cNvPr id="9" name="Down Arrow 8"/>
            <p:cNvSpPr/>
            <p:nvPr/>
          </p:nvSpPr>
          <p:spPr>
            <a:xfrm>
              <a:off x="4286248" y="1428736"/>
              <a:ext cx="285752" cy="42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srcRect/>
            <a:stretch>
              <a:fillRect/>
            </a:stretch>
          </p:blipFill>
          <p:spPr bwMode="auto">
            <a:xfrm>
              <a:off x="1500166" y="3208619"/>
              <a:ext cx="1285884" cy="1434827"/>
            </a:xfrm>
            <a:prstGeom prst="rect">
              <a:avLst/>
            </a:prstGeom>
            <a:noFill/>
            <a:ln w="9525">
              <a:noFill/>
              <a:miter lim="800000"/>
              <a:headEnd/>
              <a:tailEnd/>
            </a:ln>
            <a:effectLst/>
          </p:spPr>
        </p:pic>
        <p:pic>
          <p:nvPicPr>
            <p:cNvPr id="11" name="Picture 3"/>
            <p:cNvPicPr>
              <a:picLocks noChangeAspect="1" noChangeArrowheads="1"/>
            </p:cNvPicPr>
            <p:nvPr/>
          </p:nvPicPr>
          <p:blipFill>
            <a:blip r:embed="rId3"/>
            <a:srcRect/>
            <a:stretch>
              <a:fillRect/>
            </a:stretch>
          </p:blipFill>
          <p:spPr bwMode="auto">
            <a:xfrm>
              <a:off x="4714876" y="3208619"/>
              <a:ext cx="1285884" cy="1434827"/>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143240" y="3208619"/>
              <a:ext cx="1251772" cy="1428760"/>
            </a:xfrm>
            <a:prstGeom prst="rect">
              <a:avLst/>
            </a:prstGeom>
            <a:noFill/>
            <a:ln w="9525">
              <a:noFill/>
              <a:miter lim="800000"/>
              <a:headEnd/>
              <a:tailEnd/>
            </a:ln>
            <a:effectLst/>
          </p:spPr>
        </p:pic>
        <p:sp>
          <p:nvSpPr>
            <p:cNvPr id="14" name="Rectangle 13"/>
            <p:cNvSpPr/>
            <p:nvPr/>
          </p:nvSpPr>
          <p:spPr>
            <a:xfrm>
              <a:off x="1214414" y="2832096"/>
              <a:ext cx="6572296" cy="195422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4295126" y="2392942"/>
              <a:ext cx="285752" cy="42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4357686" y="4714884"/>
              <a:ext cx="285752" cy="42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4357686" y="5652456"/>
              <a:ext cx="285752" cy="42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71604" y="6072206"/>
              <a:ext cx="5929354" cy="57150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similarity score </a:t>
              </a:r>
              <a:r>
                <a:rPr lang="en-US" i="1" dirty="0" err="1" smtClean="0">
                  <a:solidFill>
                    <a:schemeClr val="tx1"/>
                  </a:solidFill>
                </a:rPr>
                <a:t>Sij</a:t>
              </a:r>
              <a:r>
                <a:rPr lang="en-US" i="1" dirty="0" smtClean="0">
                  <a:solidFill>
                    <a:schemeClr val="tx1"/>
                  </a:solidFill>
                </a:rPr>
                <a:t> </a:t>
              </a:r>
              <a:r>
                <a:rPr lang="en-US" dirty="0" smtClean="0">
                  <a:solidFill>
                    <a:schemeClr val="tx1"/>
                  </a:solidFill>
                </a:rPr>
                <a:t>for each pair of users</a:t>
              </a:r>
              <a:endParaRPr lang="en-US" i="1" dirty="0">
                <a:solidFill>
                  <a:schemeClr val="tx1"/>
                </a:solidFill>
              </a:endParaRPr>
            </a:p>
          </p:txBody>
        </p:sp>
        <p:sp>
          <p:nvSpPr>
            <p:cNvPr id="18" name="Rectangle 17"/>
            <p:cNvSpPr/>
            <p:nvPr/>
          </p:nvSpPr>
          <p:spPr>
            <a:xfrm>
              <a:off x="2319323" y="2809871"/>
              <a:ext cx="4286280" cy="42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 Hierarchical Graph for each individual</a:t>
              </a:r>
            </a:p>
          </p:txBody>
        </p:sp>
        <p:pic>
          <p:nvPicPr>
            <p:cNvPr id="1029" name="Picture 5"/>
            <p:cNvPicPr>
              <a:picLocks noChangeAspect="1" noChangeArrowheads="1"/>
            </p:cNvPicPr>
            <p:nvPr/>
          </p:nvPicPr>
          <p:blipFill>
            <a:blip r:embed="rId5"/>
            <a:srcRect/>
            <a:stretch>
              <a:fillRect/>
            </a:stretch>
          </p:blipFill>
          <p:spPr bwMode="auto">
            <a:xfrm>
              <a:off x="6317658" y="3214686"/>
              <a:ext cx="1254738" cy="1428760"/>
            </a:xfrm>
            <a:prstGeom prst="rect">
              <a:avLst/>
            </a:prstGeom>
            <a:noFill/>
            <a:ln w="9525">
              <a:noFill/>
              <a:miter lim="800000"/>
              <a:headEnd/>
              <a:tailEnd/>
            </a:ln>
            <a:effectLst/>
          </p:spPr>
        </p:pic>
      </p:grpSp>
    </p:spTree>
    <p:extLst>
      <p:ext uri="{BB962C8B-B14F-4D97-AF65-F5344CB8AC3E}">
        <p14:creationId xmlns:p14="http://schemas.microsoft.com/office/powerpoint/2010/main" val="38898994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altLang="zh-CN" sz="3200" dirty="0"/>
              <a:t>Mining User Similarity Based on Location History</a:t>
            </a:r>
            <a:endParaRPr lang="en-US" sz="3200" dirty="0"/>
          </a:p>
        </p:txBody>
      </p:sp>
      <p:sp>
        <p:nvSpPr>
          <p:cNvPr id="3" name="Content Placeholder 2"/>
          <p:cNvSpPr>
            <a:spLocks noGrp="1"/>
          </p:cNvSpPr>
          <p:nvPr>
            <p:ph idx="1"/>
          </p:nvPr>
        </p:nvSpPr>
        <p:spPr>
          <a:xfrm>
            <a:off x="357158" y="4531276"/>
            <a:ext cx="3286148" cy="955124"/>
          </a:xfrm>
          <a:ln>
            <a:solidFill>
              <a:schemeClr val="tx1"/>
            </a:solidFill>
          </a:ln>
        </p:spPr>
        <p:txBody>
          <a:bodyPr>
            <a:normAutofit/>
          </a:bodyPr>
          <a:lstStyle/>
          <a:p>
            <a:pPr>
              <a:buNone/>
            </a:pPr>
            <a:r>
              <a:rPr lang="en-US" sz="2000" dirty="0" smtClean="0"/>
              <a:t>1. Sequence Matching</a:t>
            </a:r>
          </a:p>
          <a:p>
            <a:pPr>
              <a:buNone/>
            </a:pPr>
            <a:r>
              <a:rPr lang="en-US" sz="2000" dirty="0" smtClean="0"/>
              <a:t>2. Similarity Score Calculating</a:t>
            </a:r>
            <a:endParaRPr lang="en-US" sz="2000" dirty="0"/>
          </a:p>
        </p:txBody>
      </p:sp>
      <p:grpSp>
        <p:nvGrpSpPr>
          <p:cNvPr id="19" name="Group 18"/>
          <p:cNvGrpSpPr/>
          <p:nvPr/>
        </p:nvGrpSpPr>
        <p:grpSpPr>
          <a:xfrm>
            <a:off x="4500562" y="2114367"/>
            <a:ext cx="4214842" cy="3743525"/>
            <a:chOff x="4286248" y="2114367"/>
            <a:chExt cx="4214842" cy="3743525"/>
          </a:xfrm>
        </p:grpSpPr>
        <p:sp>
          <p:nvSpPr>
            <p:cNvPr id="5" name="Rectangle 4"/>
            <p:cNvSpPr/>
            <p:nvPr/>
          </p:nvSpPr>
          <p:spPr>
            <a:xfrm>
              <a:off x="5000628" y="4710528"/>
              <a:ext cx="2928957" cy="504422"/>
            </a:xfrm>
            <a:prstGeom prst="rect">
              <a:avLst/>
            </a:prstGeom>
            <a:solidFill>
              <a:srgbClr val="F29B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Measuring Similarity</a:t>
              </a:r>
            </a:p>
          </p:txBody>
        </p:sp>
        <p:pic>
          <p:nvPicPr>
            <p:cNvPr id="6" name="Picture 2"/>
            <p:cNvPicPr>
              <a:picLocks noChangeAspect="1" noChangeArrowheads="1"/>
            </p:cNvPicPr>
            <p:nvPr/>
          </p:nvPicPr>
          <p:blipFill>
            <a:blip r:embed="rId2"/>
            <a:srcRect/>
            <a:stretch>
              <a:fillRect/>
            </a:stretch>
          </p:blipFill>
          <p:spPr bwMode="auto">
            <a:xfrm>
              <a:off x="4286248" y="2114367"/>
              <a:ext cx="4214842" cy="444310"/>
            </a:xfrm>
            <a:prstGeom prst="rect">
              <a:avLst/>
            </a:prstGeom>
            <a:noFill/>
            <a:ln w="9525">
              <a:noFill/>
              <a:miter lim="800000"/>
              <a:headEnd/>
              <a:tailEnd/>
            </a:ln>
            <a:effectLst/>
          </p:spPr>
        </p:pic>
        <p:sp>
          <p:nvSpPr>
            <p:cNvPr id="7" name="Down Arrow 6"/>
            <p:cNvSpPr/>
            <p:nvPr/>
          </p:nvSpPr>
          <p:spPr>
            <a:xfrm>
              <a:off x="6250434" y="2471557"/>
              <a:ext cx="157135" cy="266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8" name="Picture 3"/>
            <p:cNvPicPr>
              <a:picLocks noChangeAspect="1" noChangeArrowheads="1"/>
            </p:cNvPicPr>
            <p:nvPr/>
          </p:nvPicPr>
          <p:blipFill>
            <a:blip r:embed="rId3"/>
            <a:srcRect/>
            <a:stretch>
              <a:fillRect/>
            </a:stretch>
          </p:blipFill>
          <p:spPr bwMode="auto">
            <a:xfrm>
              <a:off x="4718369" y="3507119"/>
              <a:ext cx="707107" cy="892392"/>
            </a:xfrm>
            <a:prstGeom prst="rect">
              <a:avLst/>
            </a:prstGeom>
            <a:noFill/>
            <a:ln w="9525">
              <a:noFill/>
              <a:miter lim="800000"/>
              <a:headEnd/>
              <a:tailEnd/>
            </a:ln>
            <a:effectLst/>
          </p:spPr>
        </p:pic>
        <p:pic>
          <p:nvPicPr>
            <p:cNvPr id="9" name="Picture 3"/>
            <p:cNvPicPr>
              <a:picLocks noChangeAspect="1" noChangeArrowheads="1"/>
            </p:cNvPicPr>
            <p:nvPr/>
          </p:nvPicPr>
          <p:blipFill>
            <a:blip r:embed="rId3"/>
            <a:srcRect/>
            <a:stretch>
              <a:fillRect/>
            </a:stretch>
          </p:blipFill>
          <p:spPr bwMode="auto">
            <a:xfrm>
              <a:off x="6486137" y="3507119"/>
              <a:ext cx="707107" cy="892392"/>
            </a:xfrm>
            <a:prstGeom prst="rect">
              <a:avLst/>
            </a:prstGeom>
            <a:noFill/>
            <a:ln w="9525">
              <a:noFill/>
              <a:miter lim="800000"/>
              <a:headEnd/>
              <a:tailEnd/>
            </a:ln>
            <a:effectLst/>
          </p:spPr>
        </p:pic>
        <p:pic>
          <p:nvPicPr>
            <p:cNvPr id="10" name="Picture 4"/>
            <p:cNvPicPr>
              <a:picLocks noChangeAspect="1" noChangeArrowheads="1"/>
            </p:cNvPicPr>
            <p:nvPr/>
          </p:nvPicPr>
          <p:blipFill>
            <a:blip r:embed="rId4"/>
            <a:srcRect/>
            <a:stretch>
              <a:fillRect/>
            </a:stretch>
          </p:blipFill>
          <p:spPr bwMode="auto">
            <a:xfrm>
              <a:off x="5621895" y="3507119"/>
              <a:ext cx="688349" cy="888619"/>
            </a:xfrm>
            <a:prstGeom prst="rect">
              <a:avLst/>
            </a:prstGeom>
            <a:noFill/>
            <a:ln w="9525">
              <a:noFill/>
              <a:miter lim="800000"/>
              <a:headEnd/>
              <a:tailEnd/>
            </a:ln>
            <a:effectLst/>
          </p:spPr>
        </p:pic>
        <p:sp>
          <p:nvSpPr>
            <p:cNvPr id="11" name="Rectangle 10"/>
            <p:cNvSpPr/>
            <p:nvPr/>
          </p:nvSpPr>
          <p:spPr>
            <a:xfrm>
              <a:off x="4561234" y="3272940"/>
              <a:ext cx="3614103" cy="12154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2" name="Down Arrow 11"/>
            <p:cNvSpPr/>
            <p:nvPr/>
          </p:nvSpPr>
          <p:spPr>
            <a:xfrm>
              <a:off x="6255316" y="2999808"/>
              <a:ext cx="157135" cy="266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 name="Down Arrow 12"/>
            <p:cNvSpPr/>
            <p:nvPr/>
          </p:nvSpPr>
          <p:spPr>
            <a:xfrm>
              <a:off x="6289718" y="4443942"/>
              <a:ext cx="157135" cy="266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 name="Down Arrow 13"/>
            <p:cNvSpPr/>
            <p:nvPr/>
          </p:nvSpPr>
          <p:spPr>
            <a:xfrm>
              <a:off x="6289718" y="5241380"/>
              <a:ext cx="157135" cy="266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 name="Rectangle 14"/>
            <p:cNvSpPr/>
            <p:nvPr/>
          </p:nvSpPr>
          <p:spPr>
            <a:xfrm>
              <a:off x="4757653" y="5502444"/>
              <a:ext cx="3260550" cy="355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A similarity score </a:t>
              </a:r>
              <a:r>
                <a:rPr lang="en-US" sz="1100" i="1" dirty="0" err="1" smtClean="0">
                  <a:solidFill>
                    <a:schemeClr val="tx1"/>
                  </a:solidFill>
                </a:rPr>
                <a:t>Sij</a:t>
              </a:r>
              <a:r>
                <a:rPr lang="en-US" sz="1100" i="1" dirty="0" smtClean="0">
                  <a:solidFill>
                    <a:schemeClr val="tx1"/>
                  </a:solidFill>
                </a:rPr>
                <a:t> </a:t>
              </a:r>
              <a:r>
                <a:rPr lang="en-US" sz="1100" dirty="0" smtClean="0">
                  <a:solidFill>
                    <a:schemeClr val="tx1"/>
                  </a:solidFill>
                </a:rPr>
                <a:t>for each pair of users</a:t>
              </a:r>
              <a:endParaRPr lang="en-US" sz="1100" i="1" dirty="0">
                <a:solidFill>
                  <a:schemeClr val="tx1"/>
                </a:solidFill>
              </a:endParaRPr>
            </a:p>
          </p:txBody>
        </p:sp>
        <p:sp>
          <p:nvSpPr>
            <p:cNvPr id="16" name="Rectangle 15"/>
            <p:cNvSpPr/>
            <p:nvPr/>
          </p:nvSpPr>
          <p:spPr>
            <a:xfrm>
              <a:off x="5168823" y="3259117"/>
              <a:ext cx="2357024" cy="266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A Hierarchical Graph for each individual</a:t>
              </a:r>
            </a:p>
          </p:txBody>
        </p:sp>
        <p:pic>
          <p:nvPicPr>
            <p:cNvPr id="17" name="Picture 5"/>
            <p:cNvPicPr>
              <a:picLocks noChangeAspect="1" noChangeArrowheads="1"/>
            </p:cNvPicPr>
            <p:nvPr/>
          </p:nvPicPr>
          <p:blipFill>
            <a:blip r:embed="rId5"/>
            <a:srcRect/>
            <a:stretch>
              <a:fillRect/>
            </a:stretch>
          </p:blipFill>
          <p:spPr bwMode="auto">
            <a:xfrm>
              <a:off x="7367506" y="3510892"/>
              <a:ext cx="689980" cy="888619"/>
            </a:xfrm>
            <a:prstGeom prst="rect">
              <a:avLst/>
            </a:prstGeom>
            <a:noFill/>
            <a:ln w="9525">
              <a:noFill/>
              <a:miter lim="800000"/>
              <a:headEnd/>
              <a:tailEnd/>
            </a:ln>
            <a:effectLst/>
          </p:spPr>
        </p:pic>
        <p:sp>
          <p:nvSpPr>
            <p:cNvPr id="18" name="Rectangle 17"/>
            <p:cNvSpPr/>
            <p:nvPr/>
          </p:nvSpPr>
          <p:spPr>
            <a:xfrm>
              <a:off x="5357818" y="2743664"/>
              <a:ext cx="2000264" cy="256708"/>
            </a:xfrm>
            <a:prstGeom prst="rect">
              <a:avLst/>
            </a:prstGeom>
            <a:solidFill>
              <a:srgbClr val="F29B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Modeling Location History</a:t>
              </a:r>
            </a:p>
          </p:txBody>
        </p:sp>
      </p:grpSp>
      <p:cxnSp>
        <p:nvCxnSpPr>
          <p:cNvPr id="20" name="Straight Arrow Connector 19"/>
          <p:cNvCxnSpPr/>
          <p:nvPr/>
        </p:nvCxnSpPr>
        <p:spPr>
          <a:xfrm rot="10800000" flipV="1">
            <a:off x="3643307" y="4929198"/>
            <a:ext cx="1428760" cy="13873"/>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403426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r>
              <a:rPr lang="en-US" altLang="zh-CN" sz="3200" dirty="0"/>
              <a:t>Mining User Similarity Based on Location History</a:t>
            </a:r>
          </a:p>
        </p:txBody>
      </p:sp>
      <p:sp>
        <p:nvSpPr>
          <p:cNvPr id="3" name="Content Placeholder 2"/>
          <p:cNvSpPr>
            <a:spLocks noGrp="1"/>
          </p:cNvSpPr>
          <p:nvPr>
            <p:ph idx="1"/>
          </p:nvPr>
        </p:nvSpPr>
        <p:spPr>
          <a:xfrm>
            <a:off x="428596" y="1331929"/>
            <a:ext cx="8229600" cy="4525963"/>
          </a:xfrm>
        </p:spPr>
        <p:txBody>
          <a:bodyPr>
            <a:normAutofit/>
          </a:bodyPr>
          <a:lstStyle/>
          <a:p>
            <a:r>
              <a:rPr lang="en-US" sz="2800" dirty="0" smtClean="0"/>
              <a:t>Sequence matching</a:t>
            </a:r>
          </a:p>
          <a:p>
            <a:pPr lvl="1"/>
            <a:r>
              <a:rPr lang="en-US" altLang="zh-CN" sz="1800" dirty="0"/>
              <a:t>A pair of similar sequences: two individuals share the property of visiting the </a:t>
            </a:r>
            <a:r>
              <a:rPr lang="en-US" altLang="zh-CN" sz="1800" i="1" dirty="0"/>
              <a:t>same</a:t>
            </a:r>
            <a:r>
              <a:rPr lang="en-US" altLang="zh-CN" sz="1800" dirty="0"/>
              <a:t> sequence of places with a </a:t>
            </a:r>
            <a:r>
              <a:rPr lang="en-US" altLang="zh-CN" sz="1800" i="1" dirty="0"/>
              <a:t>similar</a:t>
            </a:r>
            <a:r>
              <a:rPr lang="en-US" altLang="zh-CN" sz="1800" dirty="0"/>
              <a:t> travel time</a:t>
            </a:r>
          </a:p>
          <a:p>
            <a:pPr lvl="1"/>
            <a:r>
              <a:rPr lang="en-US" sz="1800" dirty="0" smtClean="0"/>
              <a:t>Find out the </a:t>
            </a:r>
            <a:r>
              <a:rPr lang="en-US" sz="1800" dirty="0" smtClean="0">
                <a:solidFill>
                  <a:srgbClr val="C00000"/>
                </a:solidFill>
              </a:rPr>
              <a:t>maximum-length similar sequence</a:t>
            </a:r>
          </a:p>
          <a:p>
            <a:pPr lvl="1">
              <a:buNone/>
            </a:pPr>
            <a:endParaRPr lang="en-US" altLang="zh-CN" sz="1600" dirty="0" smtClean="0"/>
          </a:p>
          <a:p>
            <a:pPr lvl="1"/>
            <a:endParaRPr lang="en-US" sz="2000" dirty="0"/>
          </a:p>
        </p:txBody>
      </p:sp>
      <mc:AlternateContent xmlns:mc="http://schemas.openxmlformats.org/markup-compatibility/2006" xmlns:a14="http://schemas.microsoft.com/office/drawing/2010/main">
        <mc:Choice Requires="a14">
          <p:sp>
            <p:nvSpPr>
              <p:cNvPr id="12" name="Rectangle 11"/>
              <p:cNvSpPr/>
              <p:nvPr/>
            </p:nvSpPr>
            <p:spPr>
              <a:xfrm>
                <a:off x="4071934" y="2995685"/>
                <a:ext cx="3429024" cy="857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1200"/>
                  </a:spcAft>
                  <a:buNone/>
                </a:pPr>
                <a:r>
                  <a:rPr lang="en-US" altLang="zh-CN" dirty="0" smtClean="0">
                    <a:solidFill>
                      <a:schemeClr val="tx1"/>
                    </a:solidFill>
                  </a:rPr>
                  <a:t>Same visiting order: </a:t>
                </a:r>
                <a14:m>
                  <m:oMath xmlns:m="http://schemas.openxmlformats.org/officeDocument/2006/math">
                    <m:sSub>
                      <m:sSubPr>
                        <m:ctrlPr>
                          <a:rPr lang="zh-CN" altLang="zh-CN" i="1" smtClean="0">
                            <a:solidFill>
                              <a:schemeClr val="tx1"/>
                            </a:solidFill>
                            <a:latin typeface="Cambria Math"/>
                          </a:rPr>
                        </m:ctrlPr>
                      </m:sSubPr>
                      <m:e>
                        <m:r>
                          <a:rPr lang="en-US" altLang="zh-CN" i="1">
                            <a:solidFill>
                              <a:schemeClr val="tx1"/>
                            </a:solidFill>
                            <a:latin typeface="Cambria Math"/>
                          </a:rPr>
                          <m:t>𝑎</m:t>
                        </m:r>
                      </m:e>
                      <m:sub>
                        <m:r>
                          <a:rPr lang="en-US" altLang="zh-CN" b="0" i="1" smtClean="0">
                            <a:solidFill>
                              <a:schemeClr val="tx1"/>
                            </a:solidFill>
                            <a:latin typeface="Cambria Math"/>
                          </a:rPr>
                          <m:t>𝑖</m:t>
                        </m:r>
                      </m:sub>
                    </m:sSub>
                  </m:oMath>
                </a14:m>
                <a:r>
                  <a:rPr lang="en-US" altLang="zh-CN" sz="1400" dirty="0" smtClean="0">
                    <a:solidFill>
                      <a:schemeClr val="tx1"/>
                    </a:solidFill>
                  </a:rPr>
                  <a:t> </a:t>
                </a:r>
                <a:r>
                  <a:rPr lang="en-US" altLang="zh-CN" dirty="0" smtClean="0">
                    <a:solidFill>
                      <a:schemeClr val="tx1"/>
                    </a:solidFill>
                  </a:rPr>
                  <a:t>== </a:t>
                </a:r>
                <a14:m>
                  <m:oMath xmlns:m="http://schemas.openxmlformats.org/officeDocument/2006/math">
                    <m:sSub>
                      <m:sSubPr>
                        <m:ctrlPr>
                          <a:rPr lang="zh-CN" altLang="zh-CN" i="1">
                            <a:solidFill>
                              <a:schemeClr val="tx1"/>
                            </a:solidFill>
                            <a:latin typeface="Cambria Math"/>
                          </a:rPr>
                        </m:ctrlPr>
                      </m:sSubPr>
                      <m:e>
                        <m:r>
                          <a:rPr lang="en-US" altLang="zh-CN" b="0" i="1" smtClean="0">
                            <a:solidFill>
                              <a:schemeClr val="tx1"/>
                            </a:solidFill>
                            <a:latin typeface="Cambria Math"/>
                          </a:rPr>
                          <m:t>𝑏</m:t>
                        </m:r>
                      </m:e>
                      <m:sub>
                        <m:r>
                          <a:rPr lang="en-US" altLang="zh-CN" i="1">
                            <a:solidFill>
                              <a:schemeClr val="tx1"/>
                            </a:solidFill>
                            <a:latin typeface="Cambria Math"/>
                          </a:rPr>
                          <m:t>𝑖</m:t>
                        </m:r>
                      </m:sub>
                    </m:sSub>
                  </m:oMath>
                </a14:m>
                <a:r>
                  <a:rPr lang="en-US" altLang="zh-CN" sz="1400" dirty="0" smtClean="0">
                    <a:solidFill>
                      <a:schemeClr val="tx1"/>
                    </a:solidFill>
                  </a:rPr>
                  <a:t> </a:t>
                </a:r>
                <a:endParaRPr lang="en-US" altLang="zh-CN" dirty="0" smtClean="0">
                  <a:solidFill>
                    <a:schemeClr val="tx1"/>
                  </a:solidFill>
                </a:endParaRPr>
              </a:p>
              <a:p>
                <a:pPr lvl="1">
                  <a:spcAft>
                    <a:spcPts val="1200"/>
                  </a:spcAft>
                  <a:buNone/>
                </a:pPr>
                <a:r>
                  <a:rPr lang="en-US" altLang="zh-CN" dirty="0" smtClean="0">
                    <a:solidFill>
                      <a:schemeClr val="tx1"/>
                    </a:solidFill>
                  </a:rPr>
                  <a:t>Similar transition time:</a:t>
                </a:r>
                <a:endParaRPr lang="en-US" sz="2000" dirty="0" smtClean="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4071934" y="2995685"/>
                <a:ext cx="3429024" cy="857256"/>
              </a:xfrm>
              <a:prstGeom prst="rect">
                <a:avLst/>
              </a:prstGeom>
              <a:blipFill rotWithShape="1">
                <a:blip r:embed="rId3"/>
                <a:stretch>
                  <a:fillRect b="-7801"/>
                </a:stretch>
              </a:blipFill>
              <a:ln>
                <a:noFill/>
              </a:ln>
            </p:spPr>
            <p:txBody>
              <a:bodyPr/>
              <a:lstStyle/>
              <a:p>
                <a:r>
                  <a:rPr lang="zh-CN" altLang="en-US">
                    <a:noFill/>
                  </a:rPr>
                  <a:t> </a:t>
                </a:r>
              </a:p>
            </p:txBody>
          </p:sp>
        </mc:Fallback>
      </mc:AlternateContent>
      <p:pic>
        <p:nvPicPr>
          <p:cNvPr id="6145" name="Picture 1"/>
          <p:cNvPicPr>
            <a:picLocks noChangeAspect="1" noChangeArrowheads="1"/>
          </p:cNvPicPr>
          <p:nvPr/>
        </p:nvPicPr>
        <p:blipFill>
          <a:blip r:embed="rId4"/>
          <a:srcRect l="37513" r="35915" b="10358"/>
          <a:stretch>
            <a:fillRect/>
          </a:stretch>
        </p:blipFill>
        <p:spPr bwMode="auto">
          <a:xfrm>
            <a:off x="6700852" y="3352875"/>
            <a:ext cx="1728800" cy="508470"/>
          </a:xfrm>
          <a:prstGeom prst="rect">
            <a:avLst/>
          </a:prstGeom>
          <a:noFill/>
          <a:ln w="9525">
            <a:noFill/>
            <a:miter lim="800000"/>
            <a:headEnd/>
            <a:tailEnd/>
          </a:ln>
          <a:effectLst/>
        </p:spPr>
      </p:pic>
      <p:pic>
        <p:nvPicPr>
          <p:cNvPr id="30" name="Picture 29"/>
          <p:cNvPicPr/>
          <p:nvPr/>
        </p:nvPicPr>
        <p:blipFill>
          <a:blip r:embed="rId5">
            <a:extLst>
              <a:ext uri="{28A0092B-C50C-407E-A947-70E740481C1C}">
                <a14:useLocalDpi xmlns:a14="http://schemas.microsoft.com/office/drawing/2010/main" val="0"/>
              </a:ext>
            </a:extLst>
          </a:blip>
          <a:srcRect/>
          <a:stretch>
            <a:fillRect/>
          </a:stretch>
        </p:blipFill>
        <p:spPr bwMode="auto">
          <a:xfrm>
            <a:off x="990600" y="4357039"/>
            <a:ext cx="4195754" cy="1710386"/>
          </a:xfrm>
          <a:prstGeom prst="rect">
            <a:avLst/>
          </a:prstGeom>
          <a:noFill/>
          <a:ln>
            <a:noFill/>
          </a:ln>
        </p:spPr>
      </p:pic>
      <mc:AlternateContent xmlns:mc="http://schemas.openxmlformats.org/markup-compatibility/2006" xmlns:a14="http://schemas.microsoft.com/office/drawing/2010/main">
        <mc:Choice Requires="a14">
          <p:sp>
            <p:nvSpPr>
              <p:cNvPr id="31" name="Rectangle 30"/>
              <p:cNvSpPr/>
              <p:nvPr/>
            </p:nvSpPr>
            <p:spPr>
              <a:xfrm>
                <a:off x="5486400" y="5147071"/>
                <a:ext cx="1125606" cy="307777"/>
              </a:xfrm>
              <a:prstGeom prst="rect">
                <a:avLst/>
              </a:prstGeom>
            </p:spPr>
            <p:txBody>
              <a:bodyPr wrap="none">
                <a:spAutoFit/>
              </a:bodyPr>
              <a:lstStyle/>
              <a:p>
                <a14:m>
                  <m:oMath xmlns:m="http://schemas.openxmlformats.org/officeDocument/2006/math">
                    <m:r>
                      <a:rPr lang="en-US" sz="1400" b="1" i="1" smtClean="0">
                        <a:solidFill>
                          <a:srgbClr val="0C0CCA"/>
                        </a:solidFill>
                        <a:latin typeface="Cambria Math"/>
                      </a:rPr>
                      <m:t>𝑨</m:t>
                    </m:r>
                    <m:r>
                      <a:rPr lang="en-US" sz="1400" b="1">
                        <a:solidFill>
                          <a:srgbClr val="0C0CCA"/>
                        </a:solidFill>
                        <a:latin typeface="Cambria Math"/>
                      </a:rPr>
                      <m:t>→</m:t>
                    </m:r>
                    <m:r>
                      <a:rPr lang="en-US" sz="1400" b="1" i="1">
                        <a:solidFill>
                          <a:srgbClr val="0C0CCA"/>
                        </a:solidFill>
                        <a:latin typeface="Cambria Math"/>
                      </a:rPr>
                      <m:t>𝑩</m:t>
                    </m:r>
                    <m:r>
                      <a:rPr lang="en-US" sz="1400" b="1">
                        <a:solidFill>
                          <a:srgbClr val="0C0CCA"/>
                        </a:solidFill>
                        <a:latin typeface="Cambria Math"/>
                      </a:rPr>
                      <m:t>→</m:t>
                    </m:r>
                    <m:r>
                      <a:rPr lang="en-US" sz="1400" b="1" i="1">
                        <a:solidFill>
                          <a:srgbClr val="0C0CCA"/>
                        </a:solidFill>
                        <a:latin typeface="Cambria Math"/>
                      </a:rPr>
                      <m:t>𝑪</m:t>
                    </m:r>
                  </m:oMath>
                </a14:m>
                <a:r>
                  <a:rPr lang="en-US" sz="1400" b="1" dirty="0" smtClean="0">
                    <a:solidFill>
                      <a:srgbClr val="0C0CCA"/>
                    </a:solidFill>
                  </a:rPr>
                  <a:t>,</a:t>
                </a:r>
                <a:endParaRPr lang="en-US" sz="1400" b="1" dirty="0">
                  <a:solidFill>
                    <a:srgbClr val="0C0CCA"/>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5486400" y="5147071"/>
                <a:ext cx="1125606" cy="307777"/>
              </a:xfrm>
              <a:prstGeom prst="rect">
                <a:avLst/>
              </a:prstGeom>
              <a:blipFill rotWithShape="1">
                <a:blip r:embed="rId6"/>
                <a:stretch>
                  <a:fillRect t="-1961"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5457825" y="5559623"/>
                <a:ext cx="2070157" cy="307777"/>
              </a:xfrm>
              <a:prstGeom prst="rect">
                <a:avLst/>
              </a:prstGeom>
            </p:spPr>
            <p:txBody>
              <a:bodyPr wrap="square">
                <a:spAutoFit/>
              </a:bodyPr>
              <a:lstStyle/>
              <a:p>
                <a:r>
                  <a:rPr lang="en-US" sz="1400" b="1" dirty="0" smtClean="0">
                    <a:solidFill>
                      <a:srgbClr val="0C0CCA"/>
                    </a:solidFill>
                  </a:rPr>
                  <a:t> </a:t>
                </a:r>
                <a14:m>
                  <m:oMath xmlns:m="http://schemas.openxmlformats.org/officeDocument/2006/math">
                    <m:r>
                      <a:rPr lang="en-US" sz="1400" b="1" i="1">
                        <a:solidFill>
                          <a:srgbClr val="0C0CCA"/>
                        </a:solidFill>
                        <a:latin typeface="Cambria Math"/>
                      </a:rPr>
                      <m:t>𝑨</m:t>
                    </m:r>
                    <m:r>
                      <a:rPr lang="en-US" sz="1400" b="1">
                        <a:solidFill>
                          <a:srgbClr val="0C0CCA"/>
                        </a:solidFill>
                        <a:latin typeface="Cambria Math"/>
                      </a:rPr>
                      <m:t>→</m:t>
                    </m:r>
                    <m:r>
                      <a:rPr lang="en-US" sz="1400" b="1" i="1">
                        <a:solidFill>
                          <a:srgbClr val="0C0CCA"/>
                        </a:solidFill>
                        <a:latin typeface="Cambria Math"/>
                      </a:rPr>
                      <m:t>𝑩</m:t>
                    </m:r>
                    <m:r>
                      <a:rPr lang="en-US" sz="1400" b="1">
                        <a:solidFill>
                          <a:srgbClr val="0C0CCA"/>
                        </a:solidFill>
                        <a:latin typeface="Cambria Math"/>
                      </a:rPr>
                      <m:t>→</m:t>
                    </m:r>
                    <m:r>
                      <a:rPr lang="en-US" sz="1400" b="1" i="1">
                        <a:solidFill>
                          <a:srgbClr val="0C0CCA"/>
                        </a:solidFill>
                        <a:latin typeface="Cambria Math"/>
                      </a:rPr>
                      <m:t>𝑫</m:t>
                    </m:r>
                    <m:r>
                      <a:rPr lang="en-US" sz="1400" b="1">
                        <a:solidFill>
                          <a:srgbClr val="0C0CCA"/>
                        </a:solidFill>
                        <a:latin typeface="Cambria Math"/>
                      </a:rPr>
                      <m:t>→</m:t>
                    </m:r>
                    <m:r>
                      <a:rPr lang="en-US" sz="1400" b="1" i="1">
                        <a:solidFill>
                          <a:srgbClr val="0C0CCA"/>
                        </a:solidFill>
                        <a:latin typeface="Cambria Math"/>
                      </a:rPr>
                      <m:t>𝑬</m:t>
                    </m:r>
                    <m:r>
                      <a:rPr lang="en-US" sz="1400" b="1">
                        <a:solidFill>
                          <a:srgbClr val="0C0CCA"/>
                        </a:solidFill>
                        <a:latin typeface="Cambria Math"/>
                      </a:rPr>
                      <m:t>→</m:t>
                    </m:r>
                    <m:r>
                      <a:rPr lang="en-US" sz="1400" b="1" i="1">
                        <a:solidFill>
                          <a:srgbClr val="0C0CCA"/>
                        </a:solidFill>
                        <a:latin typeface="Cambria Math"/>
                      </a:rPr>
                      <m:t>𝑭</m:t>
                    </m:r>
                  </m:oMath>
                </a14:m>
                <a:endParaRPr lang="en-US" sz="1400" b="1" dirty="0">
                  <a:solidFill>
                    <a:srgbClr val="0C0CCA"/>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5457825" y="5559623"/>
                <a:ext cx="2070157" cy="307777"/>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990600" y="2943378"/>
                <a:ext cx="2999091" cy="471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𝑆</m:t>
                          </m:r>
                        </m:e>
                        <m:sub>
                          <m:r>
                            <a:rPr lang="en-US" altLang="zh-CN" b="0" i="1" smtClean="0">
                              <a:latin typeface="Cambria Math"/>
                            </a:rPr>
                            <m:t>1</m:t>
                          </m:r>
                        </m:sub>
                      </m:sSub>
                      <m:sSub>
                        <m:sSubPr>
                          <m:ctrlPr>
                            <a:rPr lang="zh-CN" altLang="zh-CN" i="1" smtClean="0">
                              <a:latin typeface="Cambria Math"/>
                            </a:rPr>
                          </m:ctrlPr>
                        </m:sSubPr>
                        <m:e>
                          <m:r>
                            <a:rPr lang="en-US" altLang="zh-CN" i="1">
                              <a:latin typeface="Cambria Math"/>
                            </a:rPr>
                            <m:t>=(</m:t>
                          </m:r>
                          <m:r>
                            <a:rPr lang="en-US" altLang="zh-CN" b="0" i="1" smtClean="0">
                              <a:latin typeface="Cambria Math"/>
                            </a:rPr>
                            <m:t>𝑎</m:t>
                          </m:r>
                        </m:e>
                        <m:sub>
                          <m:r>
                            <a:rPr lang="en-US" altLang="zh-CN" i="1">
                              <a:latin typeface="Cambria Math"/>
                            </a:rPr>
                            <m:t>1</m:t>
                          </m:r>
                        </m:sub>
                      </m:sSub>
                      <m:box>
                        <m:boxPr>
                          <m:ctrlPr>
                            <a:rPr lang="zh-CN" altLang="zh-CN" i="1">
                              <a:latin typeface="Cambria Math"/>
                            </a:rPr>
                          </m:ctrlPr>
                        </m:boxPr>
                        <m:e>
                          <m:groupChr>
                            <m:groupChrPr>
                              <m:chr m:val="→"/>
                              <m:vertJc m:val="bot"/>
                              <m:ctrlPr>
                                <a:rPr lang="zh-CN" altLang="zh-CN" i="1">
                                  <a:latin typeface="Cambria Math"/>
                                </a:rPr>
                              </m:ctrlPr>
                            </m:groupChrPr>
                            <m:e>
                              <m:sSub>
                                <m:sSubPr>
                                  <m:ctrlPr>
                                    <a:rPr lang="zh-CN" altLang="zh-CN" i="1">
                                      <a:latin typeface="Cambria Math"/>
                                    </a:rPr>
                                  </m:ctrlPr>
                                </m:sSubPr>
                                <m:e>
                                  <m:r>
                                    <a:rPr lang="en-US" altLang="zh-CN" i="1">
                                      <a:latin typeface="Cambria Math"/>
                                    </a:rPr>
                                    <m:t>∆</m:t>
                                  </m:r>
                                  <m:r>
                                    <a:rPr lang="en-US" altLang="zh-CN" i="1">
                                      <a:latin typeface="Cambria Math"/>
                                    </a:rPr>
                                    <m:t>𝑡</m:t>
                                  </m:r>
                                </m:e>
                                <m:sub>
                                  <m:r>
                                    <a:rPr lang="en-US" altLang="zh-CN" i="1">
                                      <a:latin typeface="Cambria Math"/>
                                    </a:rPr>
                                    <m:t>1</m:t>
                                  </m:r>
                                </m:sub>
                              </m:sSub>
                            </m:e>
                          </m:groupChr>
                        </m:e>
                      </m:box>
                      <m:sSub>
                        <m:sSubPr>
                          <m:ctrlPr>
                            <a:rPr lang="zh-CN" altLang="zh-CN" i="1">
                              <a:latin typeface="Cambria Math"/>
                            </a:rPr>
                          </m:ctrlPr>
                        </m:sSubPr>
                        <m:e>
                          <m:r>
                            <a:rPr lang="en-US" altLang="zh-CN" b="0" i="1" smtClean="0">
                              <a:latin typeface="Cambria Math"/>
                            </a:rPr>
                            <m:t>𝑎</m:t>
                          </m:r>
                        </m:e>
                        <m:sub>
                          <m:r>
                            <a:rPr lang="en-US" altLang="zh-CN" i="1">
                              <a:latin typeface="Cambria Math"/>
                            </a:rPr>
                            <m:t>2</m:t>
                          </m:r>
                        </m:sub>
                      </m:sSub>
                      <m:box>
                        <m:boxPr>
                          <m:ctrlPr>
                            <a:rPr lang="zh-CN" altLang="zh-CN" i="1">
                              <a:latin typeface="Cambria Math"/>
                            </a:rPr>
                          </m:ctrlPr>
                        </m:boxPr>
                        <m:e>
                          <m:groupChr>
                            <m:groupChrPr>
                              <m:chr m:val="→"/>
                              <m:vertJc m:val="bot"/>
                              <m:ctrlPr>
                                <a:rPr lang="zh-CN" altLang="zh-CN" i="1">
                                  <a:latin typeface="Cambria Math"/>
                                </a:rPr>
                              </m:ctrlPr>
                            </m:groupChrPr>
                            <m:e>
                              <m:sSub>
                                <m:sSubPr>
                                  <m:ctrlPr>
                                    <a:rPr lang="zh-CN" altLang="zh-CN" i="1">
                                      <a:latin typeface="Cambria Math"/>
                                    </a:rPr>
                                  </m:ctrlPr>
                                </m:sSubPr>
                                <m:e>
                                  <m:r>
                                    <a:rPr lang="en-US" altLang="zh-CN" i="1">
                                      <a:latin typeface="Cambria Math"/>
                                    </a:rPr>
                                    <m:t>∆</m:t>
                                  </m:r>
                                  <m:r>
                                    <a:rPr lang="en-US" altLang="zh-CN" i="1">
                                      <a:latin typeface="Cambria Math"/>
                                    </a:rPr>
                                    <m:t>𝑡</m:t>
                                  </m:r>
                                </m:e>
                                <m:sub>
                                  <m:r>
                                    <a:rPr lang="en-US" altLang="zh-CN" i="1">
                                      <a:latin typeface="Cambria Math"/>
                                    </a:rPr>
                                    <m:t>2</m:t>
                                  </m:r>
                                </m:sub>
                              </m:sSub>
                            </m:e>
                          </m:groupChr>
                        </m:e>
                      </m:box>
                      <m:r>
                        <a:rPr lang="en-US" altLang="zh-CN" i="1">
                          <a:latin typeface="Cambria Math"/>
                        </a:rPr>
                        <m:t>…</m:t>
                      </m:r>
                      <m:groupChr>
                        <m:groupChrPr>
                          <m:chr m:val="→"/>
                          <m:vertJc m:val="bot"/>
                          <m:ctrlPr>
                            <a:rPr lang="zh-CN" altLang="zh-CN" i="1">
                              <a:latin typeface="Cambria Math"/>
                            </a:rPr>
                          </m:ctrlPr>
                        </m:groupChrPr>
                        <m:e>
                          <m:sSub>
                            <m:sSubPr>
                              <m:ctrlPr>
                                <a:rPr lang="zh-CN" altLang="zh-CN" i="1">
                                  <a:latin typeface="Cambria Math"/>
                                </a:rPr>
                              </m:ctrlPr>
                            </m:sSubPr>
                            <m:e>
                              <m:r>
                                <a:rPr lang="en-US" altLang="zh-CN" i="1">
                                  <a:latin typeface="Cambria Math"/>
                                </a:rPr>
                                <m:t>∆</m:t>
                              </m:r>
                              <m:r>
                                <a:rPr lang="en-US" altLang="zh-CN" i="1">
                                  <a:latin typeface="Cambria Math"/>
                                </a:rPr>
                                <m:t>𝑡</m:t>
                              </m:r>
                            </m:e>
                            <m:sub>
                              <m:r>
                                <a:rPr lang="en-US" altLang="zh-CN" i="1">
                                  <a:latin typeface="Cambria Math"/>
                                </a:rPr>
                                <m:t>𝑚</m:t>
                              </m:r>
                              <m:r>
                                <a:rPr lang="en-US" altLang="zh-CN" i="1">
                                  <a:latin typeface="Cambria Math"/>
                                </a:rPr>
                                <m:t>−1</m:t>
                              </m:r>
                            </m:sub>
                          </m:sSub>
                        </m:e>
                      </m:groupChr>
                      <m:sSub>
                        <m:sSubPr>
                          <m:ctrlPr>
                            <a:rPr lang="zh-CN" altLang="zh-CN" i="1">
                              <a:latin typeface="Cambria Math"/>
                            </a:rPr>
                          </m:ctrlPr>
                        </m:sSubPr>
                        <m:e>
                          <m:r>
                            <a:rPr lang="en-US" altLang="zh-CN" b="0" i="1" smtClean="0">
                              <a:latin typeface="Cambria Math"/>
                            </a:rPr>
                            <m:t>𝑎</m:t>
                          </m:r>
                        </m:e>
                        <m:sub>
                          <m:r>
                            <a:rPr lang="en-US" altLang="zh-CN" i="1">
                              <a:latin typeface="Cambria Math"/>
                            </a:rPr>
                            <m:t>𝑚</m:t>
                          </m:r>
                        </m:sub>
                      </m:sSub>
                      <m:r>
                        <a:rPr lang="en-US" altLang="zh-CN" i="1">
                          <a:latin typeface="Cambria Math"/>
                        </a:rPr>
                        <m:t>)</m:t>
                      </m:r>
                    </m:oMath>
                  </m:oMathPara>
                </a14:m>
                <a:endParaRPr lang="zh-CN" altLang="en-US" dirty="0"/>
              </a:p>
            </p:txBody>
          </p:sp>
        </mc:Choice>
        <mc:Fallback xmlns="">
          <p:sp>
            <p:nvSpPr>
              <p:cNvPr id="10" name="Rectangle 9"/>
              <p:cNvSpPr>
                <a:spLocks noRot="1" noChangeAspect="1" noMove="1" noResize="1" noEditPoints="1" noAdjustHandles="1" noChangeArrowheads="1" noChangeShapeType="1" noTextEdit="1"/>
              </p:cNvSpPr>
              <p:nvPr/>
            </p:nvSpPr>
            <p:spPr>
              <a:xfrm>
                <a:off x="990600" y="2943378"/>
                <a:ext cx="2999091" cy="471411"/>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990600" y="3414789"/>
                <a:ext cx="2999091" cy="471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𝑆</m:t>
                          </m:r>
                        </m:e>
                        <m:sub>
                          <m:r>
                            <a:rPr lang="en-US" altLang="zh-CN" b="0" i="1" smtClean="0">
                              <a:latin typeface="Cambria Math"/>
                            </a:rPr>
                            <m:t>2</m:t>
                          </m:r>
                        </m:sub>
                      </m:sSub>
                      <m:sSub>
                        <m:sSubPr>
                          <m:ctrlPr>
                            <a:rPr lang="zh-CN" altLang="zh-CN" i="1" smtClean="0">
                              <a:latin typeface="Cambria Math"/>
                            </a:rPr>
                          </m:ctrlPr>
                        </m:sSubPr>
                        <m:e>
                          <m:r>
                            <a:rPr lang="en-US" altLang="zh-CN" i="1">
                              <a:latin typeface="Cambria Math"/>
                            </a:rPr>
                            <m:t>=(</m:t>
                          </m:r>
                          <m:r>
                            <a:rPr lang="en-US" altLang="zh-CN" b="0" i="1" smtClean="0">
                              <a:latin typeface="Cambria Math"/>
                            </a:rPr>
                            <m:t>𝑏</m:t>
                          </m:r>
                        </m:e>
                        <m:sub>
                          <m:r>
                            <a:rPr lang="en-US" altLang="zh-CN" i="1">
                              <a:latin typeface="Cambria Math"/>
                            </a:rPr>
                            <m:t>1</m:t>
                          </m:r>
                        </m:sub>
                      </m:sSub>
                      <m:box>
                        <m:boxPr>
                          <m:ctrlPr>
                            <a:rPr lang="zh-CN" altLang="zh-CN" i="1">
                              <a:latin typeface="Cambria Math"/>
                            </a:rPr>
                          </m:ctrlPr>
                        </m:boxPr>
                        <m:e>
                          <m:groupChr>
                            <m:groupChrPr>
                              <m:chr m:val="→"/>
                              <m:vertJc m:val="bot"/>
                              <m:ctrlPr>
                                <a:rPr lang="zh-CN" altLang="zh-CN" i="1">
                                  <a:latin typeface="Cambria Math"/>
                                </a:rPr>
                              </m:ctrlPr>
                            </m:groupChrPr>
                            <m:e>
                              <m:sSub>
                                <m:sSubPr>
                                  <m:ctrlPr>
                                    <a:rPr lang="zh-CN" altLang="zh-CN" i="1">
                                      <a:latin typeface="Cambria Math"/>
                                    </a:rPr>
                                  </m:ctrlPr>
                                </m:sSubPr>
                                <m:e>
                                  <m:r>
                                    <a:rPr lang="en-US" altLang="zh-CN" i="1">
                                      <a:latin typeface="Cambria Math"/>
                                    </a:rPr>
                                    <m:t>∆</m:t>
                                  </m:r>
                                  <m:r>
                                    <a:rPr lang="en-US" altLang="zh-CN" i="1">
                                      <a:latin typeface="Cambria Math"/>
                                    </a:rPr>
                                    <m:t>𝑡</m:t>
                                  </m:r>
                                </m:e>
                                <m:sub>
                                  <m:r>
                                    <a:rPr lang="en-US" altLang="zh-CN" i="1">
                                      <a:latin typeface="Cambria Math"/>
                                    </a:rPr>
                                    <m:t>1</m:t>
                                  </m:r>
                                </m:sub>
                              </m:sSub>
                            </m:e>
                          </m:groupChr>
                        </m:e>
                      </m:box>
                      <m:sSub>
                        <m:sSubPr>
                          <m:ctrlPr>
                            <a:rPr lang="zh-CN" altLang="zh-CN" i="1">
                              <a:latin typeface="Cambria Math"/>
                            </a:rPr>
                          </m:ctrlPr>
                        </m:sSubPr>
                        <m:e>
                          <m:r>
                            <a:rPr lang="en-US" altLang="zh-CN" b="0" i="1" smtClean="0">
                              <a:latin typeface="Cambria Math"/>
                            </a:rPr>
                            <m:t>𝑏</m:t>
                          </m:r>
                        </m:e>
                        <m:sub>
                          <m:r>
                            <a:rPr lang="en-US" altLang="zh-CN" i="1">
                              <a:latin typeface="Cambria Math"/>
                            </a:rPr>
                            <m:t>2</m:t>
                          </m:r>
                        </m:sub>
                      </m:sSub>
                      <m:box>
                        <m:boxPr>
                          <m:ctrlPr>
                            <a:rPr lang="zh-CN" altLang="zh-CN" i="1">
                              <a:latin typeface="Cambria Math"/>
                            </a:rPr>
                          </m:ctrlPr>
                        </m:boxPr>
                        <m:e>
                          <m:groupChr>
                            <m:groupChrPr>
                              <m:chr m:val="→"/>
                              <m:vertJc m:val="bot"/>
                              <m:ctrlPr>
                                <a:rPr lang="zh-CN" altLang="zh-CN" i="1">
                                  <a:latin typeface="Cambria Math"/>
                                </a:rPr>
                              </m:ctrlPr>
                            </m:groupChrPr>
                            <m:e>
                              <m:sSub>
                                <m:sSubPr>
                                  <m:ctrlPr>
                                    <a:rPr lang="zh-CN" altLang="zh-CN" i="1">
                                      <a:latin typeface="Cambria Math"/>
                                    </a:rPr>
                                  </m:ctrlPr>
                                </m:sSubPr>
                                <m:e>
                                  <m:r>
                                    <a:rPr lang="en-US" altLang="zh-CN" i="1">
                                      <a:latin typeface="Cambria Math"/>
                                    </a:rPr>
                                    <m:t>∆</m:t>
                                  </m:r>
                                  <m:r>
                                    <a:rPr lang="en-US" altLang="zh-CN" i="1">
                                      <a:latin typeface="Cambria Math"/>
                                    </a:rPr>
                                    <m:t>𝑡</m:t>
                                  </m:r>
                                </m:e>
                                <m:sub>
                                  <m:r>
                                    <a:rPr lang="en-US" altLang="zh-CN" i="1">
                                      <a:latin typeface="Cambria Math"/>
                                    </a:rPr>
                                    <m:t>2</m:t>
                                  </m:r>
                                </m:sub>
                              </m:sSub>
                            </m:e>
                          </m:groupChr>
                        </m:e>
                      </m:box>
                      <m:r>
                        <a:rPr lang="en-US" altLang="zh-CN" i="1">
                          <a:latin typeface="Cambria Math"/>
                        </a:rPr>
                        <m:t>…</m:t>
                      </m:r>
                      <m:groupChr>
                        <m:groupChrPr>
                          <m:chr m:val="→"/>
                          <m:vertJc m:val="bot"/>
                          <m:ctrlPr>
                            <a:rPr lang="zh-CN" altLang="zh-CN" i="1">
                              <a:latin typeface="Cambria Math"/>
                            </a:rPr>
                          </m:ctrlPr>
                        </m:groupChrPr>
                        <m:e>
                          <m:sSub>
                            <m:sSubPr>
                              <m:ctrlPr>
                                <a:rPr lang="zh-CN" altLang="zh-CN" i="1">
                                  <a:latin typeface="Cambria Math"/>
                                </a:rPr>
                              </m:ctrlPr>
                            </m:sSubPr>
                            <m:e>
                              <m:r>
                                <a:rPr lang="en-US" altLang="zh-CN" i="1">
                                  <a:latin typeface="Cambria Math"/>
                                </a:rPr>
                                <m:t>∆</m:t>
                              </m:r>
                              <m:r>
                                <a:rPr lang="en-US" altLang="zh-CN" i="1">
                                  <a:latin typeface="Cambria Math"/>
                                </a:rPr>
                                <m:t>𝑡</m:t>
                              </m:r>
                            </m:e>
                            <m:sub>
                              <m:r>
                                <a:rPr lang="en-US" altLang="zh-CN" i="1">
                                  <a:latin typeface="Cambria Math"/>
                                </a:rPr>
                                <m:t>𝑚</m:t>
                              </m:r>
                              <m:r>
                                <a:rPr lang="en-US" altLang="zh-CN" i="1">
                                  <a:latin typeface="Cambria Math"/>
                                </a:rPr>
                                <m:t>−1</m:t>
                              </m:r>
                            </m:sub>
                          </m:sSub>
                        </m:e>
                      </m:groupChr>
                      <m:sSub>
                        <m:sSubPr>
                          <m:ctrlPr>
                            <a:rPr lang="zh-CN" altLang="zh-CN" i="1">
                              <a:latin typeface="Cambria Math"/>
                            </a:rPr>
                          </m:ctrlPr>
                        </m:sSubPr>
                        <m:e>
                          <m:r>
                            <a:rPr lang="en-US" altLang="zh-CN" b="0" i="1" smtClean="0">
                              <a:latin typeface="Cambria Math"/>
                            </a:rPr>
                            <m:t>𝑏</m:t>
                          </m:r>
                        </m:e>
                        <m:sub>
                          <m:r>
                            <a:rPr lang="en-US" altLang="zh-CN" i="1">
                              <a:latin typeface="Cambria Math"/>
                            </a:rPr>
                            <m:t>𝑚</m:t>
                          </m:r>
                        </m:sub>
                      </m:sSub>
                      <m:r>
                        <a:rPr lang="en-US" altLang="zh-CN" i="1">
                          <a:latin typeface="Cambria Math"/>
                        </a:rPr>
                        <m:t>)</m:t>
                      </m:r>
                    </m:oMath>
                  </m:oMathPara>
                </a14:m>
                <a:endParaRPr lang="zh-CN" alt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990600" y="3414789"/>
                <a:ext cx="2999091" cy="471411"/>
              </a:xfrm>
              <a:prstGeom prst="rect">
                <a:avLst/>
              </a:prstGeom>
              <a:blipFill rotWithShape="1">
                <a:blip r:embed="rId9"/>
                <a:stretch>
                  <a:fillRect/>
                </a:stretch>
              </a:blipFill>
            </p:spPr>
            <p:txBody>
              <a:bodyPr/>
              <a:lstStyle/>
              <a:p>
                <a:r>
                  <a:rPr lang="zh-CN" altLang="en-US">
                    <a:noFill/>
                  </a:rPr>
                  <a:t> </a:t>
                </a:r>
              </a:p>
            </p:txBody>
          </p:sp>
        </mc:Fallback>
      </mc:AlternateContent>
      <p:sp>
        <p:nvSpPr>
          <p:cNvPr id="11" name="Rectangle 10"/>
          <p:cNvSpPr/>
          <p:nvPr/>
        </p:nvSpPr>
        <p:spPr>
          <a:xfrm>
            <a:off x="5362548" y="4495800"/>
            <a:ext cx="3171852" cy="369332"/>
          </a:xfrm>
          <a:prstGeom prst="rect">
            <a:avLst/>
          </a:prstGeom>
        </p:spPr>
        <p:txBody>
          <a:bodyPr wrap="square">
            <a:spAutoFit/>
          </a:bodyPr>
          <a:lstStyle/>
          <a:p>
            <a:r>
              <a:rPr lang="en-US" altLang="zh-CN" dirty="0" smtClean="0">
                <a:solidFill>
                  <a:srgbClr val="C00000"/>
                </a:solidFill>
              </a:rPr>
              <a:t>Two maximum matches (</a:t>
            </a:r>
            <a:r>
              <a:rPr lang="en-US" altLang="zh-CN" i="1" dirty="0"/>
              <a:t>p</a:t>
            </a:r>
            <a:r>
              <a:rPr lang="en-US" altLang="zh-CN" dirty="0"/>
              <a:t> = </a:t>
            </a:r>
            <a:r>
              <a:rPr lang="en-US" altLang="zh-CN" dirty="0" smtClean="0"/>
              <a:t>0.2</a:t>
            </a:r>
            <a:r>
              <a:rPr lang="en-US" altLang="zh-CN" dirty="0" smtClean="0">
                <a:solidFill>
                  <a:srgbClr val="C00000"/>
                </a:solidFill>
              </a:rPr>
              <a:t>)</a:t>
            </a:r>
            <a:endParaRPr lang="zh-CN" altLang="en-US" dirty="0"/>
          </a:p>
        </p:txBody>
      </p:sp>
      <p:sp>
        <p:nvSpPr>
          <p:cNvPr id="13" name="Rectangle 12"/>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35245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a:t>Mining User Similarity Based on Location History</a:t>
            </a:r>
            <a:endParaRPr lang="zh-CN" altLang="en-US" sz="3200" dirty="0"/>
          </a:p>
        </p:txBody>
      </p:sp>
      <p:sp>
        <p:nvSpPr>
          <p:cNvPr id="3" name="Content Placeholder 2"/>
          <p:cNvSpPr>
            <a:spLocks noGrp="1"/>
          </p:cNvSpPr>
          <p:nvPr>
            <p:ph idx="1"/>
          </p:nvPr>
        </p:nvSpPr>
        <p:spPr/>
        <p:txBody>
          <a:bodyPr>
            <a:normAutofit/>
          </a:bodyPr>
          <a:lstStyle/>
          <a:p>
            <a:r>
              <a:rPr lang="en-US" altLang="zh-CN" sz="2400" dirty="0" smtClean="0"/>
              <a:t>Sequence matching methods</a:t>
            </a:r>
          </a:p>
          <a:p>
            <a:pPr lvl="1"/>
            <a:r>
              <a:rPr lang="en-US" altLang="zh-CN" sz="1800" dirty="0" smtClean="0"/>
              <a:t>Longest Common Subsequence (LCS) </a:t>
            </a:r>
          </a:p>
          <a:p>
            <a:pPr lvl="1"/>
            <a:r>
              <a:rPr lang="en-US" altLang="zh-CN" sz="1800" dirty="0" smtClean="0"/>
              <a:t>Dynamic Time Wrapping (DTW)</a:t>
            </a:r>
          </a:p>
          <a:p>
            <a:r>
              <a:rPr lang="en-US" altLang="zh-CN" sz="2400" dirty="0" smtClean="0"/>
              <a:t>Not optimal for this </a:t>
            </a:r>
            <a:r>
              <a:rPr lang="en-US" altLang="zh-CN" sz="2400" dirty="0"/>
              <a:t>application due to the transition duration </a:t>
            </a:r>
          </a:p>
          <a:p>
            <a:r>
              <a:rPr lang="en-US" altLang="zh-CN" sz="2400" dirty="0"/>
              <a:t>An efficient method proposed in </a:t>
            </a:r>
          </a:p>
          <a:p>
            <a:pPr marL="0" indent="0">
              <a:buNone/>
            </a:pPr>
            <a:r>
              <a:rPr lang="en-US" altLang="zh-CN" sz="1400" dirty="0" smtClean="0"/>
              <a:t>         </a:t>
            </a:r>
            <a:r>
              <a:rPr lang="en-US" altLang="zh-CN" sz="1400" dirty="0" err="1" smtClean="0"/>
              <a:t>Xiangye</a:t>
            </a:r>
            <a:r>
              <a:rPr lang="en-US" altLang="zh-CN" sz="1400" dirty="0" smtClean="0"/>
              <a:t> Xiao, Yu Zheng, et al. </a:t>
            </a:r>
            <a:r>
              <a:rPr lang="en-US" altLang="zh-CN" sz="1400" dirty="0" smtClean="0">
                <a:hlinkClick r:id="rId2" action="ppaction://hlinkfile"/>
              </a:rPr>
              <a:t>Finding </a:t>
            </a:r>
            <a:r>
              <a:rPr lang="en-US" altLang="zh-CN" sz="1400" dirty="0">
                <a:hlinkClick r:id="rId2" action="ppaction://hlinkfile"/>
              </a:rPr>
              <a:t>Similar Users Using Category-Based Location </a:t>
            </a:r>
            <a:r>
              <a:rPr lang="en-US" altLang="zh-CN" sz="1400" dirty="0" smtClean="0">
                <a:hlinkClick r:id="rId2" action="ppaction://hlinkfile"/>
              </a:rPr>
              <a:t>History</a:t>
            </a:r>
            <a:r>
              <a:rPr lang="en-US" altLang="zh-CN" sz="1400" dirty="0" smtClean="0"/>
              <a:t>. In GIS 2010</a:t>
            </a:r>
            <a:endParaRPr lang="zh-CN" altLang="en-US" sz="14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790825" y="4114800"/>
            <a:ext cx="3609975" cy="2057400"/>
          </a:xfrm>
          <a:prstGeom prst="rect">
            <a:avLst/>
          </a:prstGeom>
          <a:noFill/>
          <a:ln>
            <a:noFill/>
          </a:ln>
        </p:spPr>
      </p:pic>
      <p:sp>
        <p:nvSpPr>
          <p:cNvPr id="5" name="Rectangle 4"/>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5024600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a:t>Mining User Similarity Based on Location History</a:t>
            </a:r>
            <a:endParaRPr lang="en-US" sz="3200" dirty="0"/>
          </a:p>
        </p:txBody>
      </p:sp>
      <p:pic>
        <p:nvPicPr>
          <p:cNvPr id="4" name="Picture 5"/>
          <p:cNvPicPr>
            <a:picLocks noChangeAspect="1" noChangeArrowheads="1"/>
          </p:cNvPicPr>
          <p:nvPr/>
        </p:nvPicPr>
        <p:blipFill>
          <a:blip r:embed="rId2"/>
          <a:srcRect/>
          <a:stretch>
            <a:fillRect/>
          </a:stretch>
        </p:blipFill>
        <p:spPr bwMode="auto">
          <a:xfrm>
            <a:off x="4659079" y="2785240"/>
            <a:ext cx="3132493" cy="2873298"/>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174703" y="2714620"/>
            <a:ext cx="3126806" cy="2868081"/>
          </a:xfrm>
          <a:prstGeom prst="rect">
            <a:avLst/>
          </a:prstGeom>
          <a:noFill/>
          <a:ln w="9525">
            <a:noFill/>
            <a:miter lim="800000"/>
            <a:headEnd/>
            <a:tailEnd/>
          </a:ln>
          <a:effectLst/>
        </p:spPr>
      </p:pic>
      <p:grpSp>
        <p:nvGrpSpPr>
          <p:cNvPr id="6" name="Group 88"/>
          <p:cNvGrpSpPr/>
          <p:nvPr/>
        </p:nvGrpSpPr>
        <p:grpSpPr>
          <a:xfrm>
            <a:off x="1371600" y="5144467"/>
            <a:ext cx="3200400" cy="502920"/>
            <a:chOff x="1371600" y="6050280"/>
            <a:chExt cx="3200400" cy="502920"/>
          </a:xfrm>
        </p:grpSpPr>
        <p:grpSp>
          <p:nvGrpSpPr>
            <p:cNvPr id="7" name="Group 84"/>
            <p:cNvGrpSpPr/>
            <p:nvPr/>
          </p:nvGrpSpPr>
          <p:grpSpPr>
            <a:xfrm>
              <a:off x="1371600" y="6050280"/>
              <a:ext cx="891540" cy="236220"/>
              <a:chOff x="1371600" y="6050280"/>
              <a:chExt cx="891540" cy="236220"/>
            </a:xfrm>
          </p:grpSpPr>
          <p:sp>
            <p:nvSpPr>
              <p:cNvPr id="9" name="Freeform 8"/>
              <p:cNvSpPr/>
              <p:nvPr/>
            </p:nvSpPr>
            <p:spPr>
              <a:xfrm>
                <a:off x="1371600" y="6096000"/>
                <a:ext cx="838200" cy="152400"/>
              </a:xfrm>
              <a:custGeom>
                <a:avLst/>
                <a:gdLst>
                  <a:gd name="connsiteX0" fmla="*/ 0 w 1188720"/>
                  <a:gd name="connsiteY0" fmla="*/ 426720 h 426720"/>
                  <a:gd name="connsiteX1" fmla="*/ 853440 w 1188720"/>
                  <a:gd name="connsiteY1" fmla="*/ 320040 h 426720"/>
                  <a:gd name="connsiteX2" fmla="*/ 1188720 w 1188720"/>
                  <a:gd name="connsiteY2" fmla="*/ 0 h 426720"/>
                </a:gdLst>
                <a:ahLst/>
                <a:cxnLst>
                  <a:cxn ang="0">
                    <a:pos x="connsiteX0" y="connsiteY0"/>
                  </a:cxn>
                  <a:cxn ang="0">
                    <a:pos x="connsiteX1" y="connsiteY1"/>
                  </a:cxn>
                  <a:cxn ang="0">
                    <a:pos x="connsiteX2" y="connsiteY2"/>
                  </a:cxn>
                </a:cxnLst>
                <a:rect l="l" t="t" r="r" b="b"/>
                <a:pathLst>
                  <a:path w="1188720" h="426720">
                    <a:moveTo>
                      <a:pt x="0" y="426720"/>
                    </a:moveTo>
                    <a:cubicBezTo>
                      <a:pt x="327660" y="408940"/>
                      <a:pt x="655320" y="391160"/>
                      <a:pt x="853440" y="320040"/>
                    </a:cubicBezTo>
                    <a:cubicBezTo>
                      <a:pt x="1051560" y="248920"/>
                      <a:pt x="1120140" y="124460"/>
                      <a:pt x="1188720" y="0"/>
                    </a:cubicBez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Oval 9"/>
              <p:cNvSpPr/>
              <p:nvPr/>
            </p:nvSpPr>
            <p:spPr>
              <a:xfrm>
                <a:off x="1371600" y="621030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p:cNvSpPr/>
              <p:nvPr/>
            </p:nvSpPr>
            <p:spPr>
              <a:xfrm>
                <a:off x="2186940" y="605028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Rectangle 7"/>
            <p:cNvSpPr/>
            <p:nvPr/>
          </p:nvSpPr>
          <p:spPr>
            <a:xfrm>
              <a:off x="3048000" y="6172200"/>
              <a:ext cx="1524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400" dirty="0" smtClean="0">
                  <a:solidFill>
                    <a:schemeClr val="tx1"/>
                  </a:solidFill>
                  <a:sym typeface="Wingdings" pitchFamily="2" charset="2"/>
                </a:rPr>
                <a:t>User 2: </a:t>
              </a:r>
              <a:r>
                <a:rPr lang="en-US" altLang="zh-CN" sz="1400" dirty="0" err="1" smtClean="0">
                  <a:solidFill>
                    <a:schemeClr val="tx1"/>
                  </a:solidFill>
                  <a:sym typeface="Wingdings" pitchFamily="2" charset="2"/>
                </a:rPr>
                <a:t>bd</a:t>
              </a:r>
              <a:endParaRPr lang="zh-CN" altLang="en-US" sz="1400" dirty="0">
                <a:solidFill>
                  <a:schemeClr val="tx1"/>
                </a:solidFill>
              </a:endParaRPr>
            </a:p>
          </p:txBody>
        </p:sp>
      </p:grpSp>
      <p:grpSp>
        <p:nvGrpSpPr>
          <p:cNvPr id="12" name="Group 95"/>
          <p:cNvGrpSpPr/>
          <p:nvPr/>
        </p:nvGrpSpPr>
        <p:grpSpPr>
          <a:xfrm>
            <a:off x="990601" y="3894787"/>
            <a:ext cx="3385459" cy="533400"/>
            <a:chOff x="990600" y="4800600"/>
            <a:chExt cx="3385459" cy="533400"/>
          </a:xfrm>
        </p:grpSpPr>
        <p:sp>
          <p:nvSpPr>
            <p:cNvPr id="13" name="Oval 12"/>
            <p:cNvSpPr/>
            <p:nvPr/>
          </p:nvSpPr>
          <p:spPr>
            <a:xfrm>
              <a:off x="990600" y="517398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91"/>
            <p:cNvGrpSpPr/>
            <p:nvPr/>
          </p:nvGrpSpPr>
          <p:grpSpPr>
            <a:xfrm>
              <a:off x="1013460" y="4800600"/>
              <a:ext cx="3362599" cy="533400"/>
              <a:chOff x="1013460" y="4800600"/>
              <a:chExt cx="3362599" cy="533400"/>
            </a:xfrm>
          </p:grpSpPr>
          <p:grpSp>
            <p:nvGrpSpPr>
              <p:cNvPr id="15" name="Group 85"/>
              <p:cNvGrpSpPr/>
              <p:nvPr/>
            </p:nvGrpSpPr>
            <p:grpSpPr>
              <a:xfrm>
                <a:off x="1013460" y="4884420"/>
                <a:ext cx="1501140" cy="373380"/>
                <a:chOff x="1013460" y="4884420"/>
                <a:chExt cx="1501140" cy="373380"/>
              </a:xfrm>
            </p:grpSpPr>
            <p:sp>
              <p:nvSpPr>
                <p:cNvPr id="17" name="Freeform 16"/>
                <p:cNvSpPr/>
                <p:nvPr/>
              </p:nvSpPr>
              <p:spPr>
                <a:xfrm>
                  <a:off x="1013460" y="4913630"/>
                  <a:ext cx="1432560" cy="344170"/>
                </a:xfrm>
                <a:custGeom>
                  <a:avLst/>
                  <a:gdLst>
                    <a:gd name="connsiteX0" fmla="*/ 0 w 1432560"/>
                    <a:gd name="connsiteY0" fmla="*/ 344170 h 344170"/>
                    <a:gd name="connsiteX1" fmla="*/ 251460 w 1432560"/>
                    <a:gd name="connsiteY1" fmla="*/ 54610 h 344170"/>
                    <a:gd name="connsiteX2" fmla="*/ 1432560 w 1432560"/>
                    <a:gd name="connsiteY2" fmla="*/ 16510 h 344170"/>
                    <a:gd name="connsiteX3" fmla="*/ 1432560 w 1432560"/>
                    <a:gd name="connsiteY3" fmla="*/ 16510 h 344170"/>
                  </a:gdLst>
                  <a:ahLst/>
                  <a:cxnLst>
                    <a:cxn ang="0">
                      <a:pos x="connsiteX0" y="connsiteY0"/>
                    </a:cxn>
                    <a:cxn ang="0">
                      <a:pos x="connsiteX1" y="connsiteY1"/>
                    </a:cxn>
                    <a:cxn ang="0">
                      <a:pos x="connsiteX2" y="connsiteY2"/>
                    </a:cxn>
                    <a:cxn ang="0">
                      <a:pos x="connsiteX3" y="connsiteY3"/>
                    </a:cxn>
                  </a:cxnLst>
                  <a:rect l="l" t="t" r="r" b="b"/>
                  <a:pathLst>
                    <a:path w="1432560" h="344170">
                      <a:moveTo>
                        <a:pt x="0" y="344170"/>
                      </a:moveTo>
                      <a:cubicBezTo>
                        <a:pt x="6350" y="226695"/>
                        <a:pt x="12700" y="109220"/>
                        <a:pt x="251460" y="54610"/>
                      </a:cubicBezTo>
                      <a:cubicBezTo>
                        <a:pt x="490220" y="0"/>
                        <a:pt x="1432560" y="16510"/>
                        <a:pt x="1432560" y="16510"/>
                      </a:cubicBezTo>
                      <a:lnTo>
                        <a:pt x="1432560" y="16510"/>
                      </a:ln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Oval 17"/>
                <p:cNvSpPr/>
                <p:nvPr/>
              </p:nvSpPr>
              <p:spPr>
                <a:xfrm>
                  <a:off x="1775460" y="48844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p:cNvSpPr/>
                <p:nvPr/>
              </p:nvSpPr>
              <p:spPr>
                <a:xfrm>
                  <a:off x="2438400" y="48844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Rectangle 15"/>
              <p:cNvSpPr/>
              <p:nvPr/>
            </p:nvSpPr>
            <p:spPr>
              <a:xfrm>
                <a:off x="3124201" y="4800600"/>
                <a:ext cx="1251858"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400" dirty="0" smtClean="0">
                    <a:solidFill>
                      <a:schemeClr val="tx1"/>
                    </a:solidFill>
                    <a:sym typeface="Wingdings" pitchFamily="2" charset="2"/>
                  </a:rPr>
                  <a:t>User 1: A B</a:t>
                </a:r>
              </a:p>
            </p:txBody>
          </p:sp>
        </p:grpSp>
      </p:grpSp>
      <p:grpSp>
        <p:nvGrpSpPr>
          <p:cNvPr id="20" name="Group 94"/>
          <p:cNvGrpSpPr/>
          <p:nvPr/>
        </p:nvGrpSpPr>
        <p:grpSpPr>
          <a:xfrm>
            <a:off x="5497552" y="4859742"/>
            <a:ext cx="3646449" cy="638223"/>
            <a:chOff x="5345151" y="5762577"/>
            <a:chExt cx="3646449" cy="638223"/>
          </a:xfrm>
        </p:grpSpPr>
        <p:grpSp>
          <p:nvGrpSpPr>
            <p:cNvPr id="21" name="Group 56"/>
            <p:cNvGrpSpPr/>
            <p:nvPr/>
          </p:nvGrpSpPr>
          <p:grpSpPr>
            <a:xfrm>
              <a:off x="5345151" y="5762577"/>
              <a:ext cx="1524000" cy="373380"/>
              <a:chOff x="5610225" y="5684520"/>
              <a:chExt cx="1524000" cy="373380"/>
            </a:xfrm>
          </p:grpSpPr>
          <p:sp>
            <p:nvSpPr>
              <p:cNvPr id="23" name="Freeform 22"/>
              <p:cNvSpPr/>
              <p:nvPr/>
            </p:nvSpPr>
            <p:spPr>
              <a:xfrm>
                <a:off x="5633085" y="5713730"/>
                <a:ext cx="1432560" cy="344170"/>
              </a:xfrm>
              <a:custGeom>
                <a:avLst/>
                <a:gdLst>
                  <a:gd name="connsiteX0" fmla="*/ 0 w 1432560"/>
                  <a:gd name="connsiteY0" fmla="*/ 344170 h 344170"/>
                  <a:gd name="connsiteX1" fmla="*/ 251460 w 1432560"/>
                  <a:gd name="connsiteY1" fmla="*/ 54610 h 344170"/>
                  <a:gd name="connsiteX2" fmla="*/ 1432560 w 1432560"/>
                  <a:gd name="connsiteY2" fmla="*/ 16510 h 344170"/>
                  <a:gd name="connsiteX3" fmla="*/ 1432560 w 1432560"/>
                  <a:gd name="connsiteY3" fmla="*/ 16510 h 344170"/>
                </a:gdLst>
                <a:ahLst/>
                <a:cxnLst>
                  <a:cxn ang="0">
                    <a:pos x="connsiteX0" y="connsiteY0"/>
                  </a:cxn>
                  <a:cxn ang="0">
                    <a:pos x="connsiteX1" y="connsiteY1"/>
                  </a:cxn>
                  <a:cxn ang="0">
                    <a:pos x="connsiteX2" y="connsiteY2"/>
                  </a:cxn>
                  <a:cxn ang="0">
                    <a:pos x="connsiteX3" y="connsiteY3"/>
                  </a:cxn>
                </a:cxnLst>
                <a:rect l="l" t="t" r="r" b="b"/>
                <a:pathLst>
                  <a:path w="1432560" h="344170">
                    <a:moveTo>
                      <a:pt x="0" y="344170"/>
                    </a:moveTo>
                    <a:cubicBezTo>
                      <a:pt x="6350" y="226695"/>
                      <a:pt x="12700" y="109220"/>
                      <a:pt x="251460" y="54610"/>
                    </a:cubicBezTo>
                    <a:cubicBezTo>
                      <a:pt x="490220" y="0"/>
                      <a:pt x="1432560" y="16510"/>
                      <a:pt x="1432560" y="16510"/>
                    </a:cubicBezTo>
                    <a:lnTo>
                      <a:pt x="1432560" y="16510"/>
                    </a:ln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Oval 23"/>
              <p:cNvSpPr/>
              <p:nvPr/>
            </p:nvSpPr>
            <p:spPr>
              <a:xfrm>
                <a:off x="5610225" y="597408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Oval 24"/>
              <p:cNvSpPr/>
              <p:nvPr/>
            </p:nvSpPr>
            <p:spPr>
              <a:xfrm>
                <a:off x="6395085" y="56845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Oval 25"/>
              <p:cNvSpPr/>
              <p:nvPr/>
            </p:nvSpPr>
            <p:spPr>
              <a:xfrm>
                <a:off x="7058025" y="56845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Rectangle 21"/>
            <p:cNvSpPr/>
            <p:nvPr/>
          </p:nvSpPr>
          <p:spPr>
            <a:xfrm>
              <a:off x="7467600" y="6019800"/>
              <a:ext cx="1524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400" dirty="0" smtClean="0">
                  <a:solidFill>
                    <a:schemeClr val="tx1"/>
                  </a:solidFill>
                  <a:sym typeface="Wingdings" pitchFamily="2" charset="2"/>
                </a:rPr>
                <a:t>User 1: a c  e</a:t>
              </a:r>
            </a:p>
          </p:txBody>
        </p:sp>
      </p:grpSp>
      <p:sp>
        <p:nvSpPr>
          <p:cNvPr id="27" name="Rectangle 26"/>
          <p:cNvSpPr/>
          <p:nvPr/>
        </p:nvSpPr>
        <p:spPr>
          <a:xfrm>
            <a:off x="7772400" y="4047187"/>
            <a:ext cx="1251858"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just"/>
            <a:r>
              <a:rPr lang="en-US" altLang="zh-CN" sz="1400" dirty="0" smtClean="0">
                <a:solidFill>
                  <a:schemeClr val="tx1"/>
                </a:solidFill>
                <a:sym typeface="Wingdings" pitchFamily="2" charset="2"/>
              </a:rPr>
              <a:t>User 1: A B</a:t>
            </a:r>
          </a:p>
          <a:p>
            <a:pPr algn="just"/>
            <a:r>
              <a:rPr lang="en-US" altLang="zh-CN" sz="1400" dirty="0" smtClean="0">
                <a:solidFill>
                  <a:schemeClr val="tx1"/>
                </a:solidFill>
                <a:sym typeface="Wingdings" pitchFamily="2" charset="2"/>
              </a:rPr>
              <a:t>User 3: A B</a:t>
            </a:r>
            <a:endParaRPr lang="zh-CN" altLang="en-US" sz="1400" dirty="0">
              <a:solidFill>
                <a:schemeClr val="tx1"/>
              </a:solidFill>
            </a:endParaRPr>
          </a:p>
        </p:txBody>
      </p:sp>
      <p:sp>
        <p:nvSpPr>
          <p:cNvPr id="28" name="Rectangle 27"/>
          <p:cNvSpPr/>
          <p:nvPr/>
        </p:nvSpPr>
        <p:spPr>
          <a:xfrm>
            <a:off x="3393129" y="3513787"/>
            <a:ext cx="721664" cy="369328"/>
          </a:xfrm>
          <a:prstGeom prst="rect">
            <a:avLst/>
          </a:prstGeom>
        </p:spPr>
        <p:txBody>
          <a:bodyPr wrap="none" lIns="91436" tIns="45718" rIns="91436" bIns="45718">
            <a:spAutoFit/>
          </a:bodyPr>
          <a:lstStyle/>
          <a:p>
            <a:r>
              <a:rPr lang="en-US" altLang="zh-CN" dirty="0" smtClean="0">
                <a:solidFill>
                  <a:srgbClr val="FF0000"/>
                </a:solidFill>
                <a:sym typeface="Wingdings" pitchFamily="2" charset="2"/>
              </a:rPr>
              <a:t>A B</a:t>
            </a:r>
            <a:endParaRPr lang="zh-CN" altLang="en-US" dirty="0"/>
          </a:p>
        </p:txBody>
      </p:sp>
      <p:sp>
        <p:nvSpPr>
          <p:cNvPr id="29" name="Rectangle 28"/>
          <p:cNvSpPr/>
          <p:nvPr/>
        </p:nvSpPr>
        <p:spPr>
          <a:xfrm>
            <a:off x="8037263" y="4820855"/>
            <a:ext cx="676780" cy="369328"/>
          </a:xfrm>
          <a:prstGeom prst="rect">
            <a:avLst/>
          </a:prstGeom>
        </p:spPr>
        <p:txBody>
          <a:bodyPr wrap="none" lIns="91436" tIns="45718" rIns="91436" bIns="45718">
            <a:spAutoFit/>
          </a:bodyPr>
          <a:lstStyle/>
          <a:p>
            <a:r>
              <a:rPr lang="en-US" altLang="zh-CN" dirty="0" smtClean="0">
                <a:solidFill>
                  <a:srgbClr val="FF0000"/>
                </a:solidFill>
                <a:sym typeface="Wingdings" pitchFamily="2" charset="2"/>
              </a:rPr>
              <a:t>c e</a:t>
            </a:r>
            <a:endParaRPr lang="zh-CN" altLang="en-US" dirty="0"/>
          </a:p>
        </p:txBody>
      </p:sp>
      <p:sp>
        <p:nvSpPr>
          <p:cNvPr id="30" name="Rectangle 29"/>
          <p:cNvSpPr/>
          <p:nvPr/>
        </p:nvSpPr>
        <p:spPr>
          <a:xfrm>
            <a:off x="8001000" y="3677855"/>
            <a:ext cx="721664" cy="369328"/>
          </a:xfrm>
          <a:prstGeom prst="rect">
            <a:avLst/>
          </a:prstGeom>
        </p:spPr>
        <p:txBody>
          <a:bodyPr wrap="none" lIns="91436" tIns="45718" rIns="91436" bIns="45718">
            <a:spAutoFit/>
          </a:bodyPr>
          <a:lstStyle/>
          <a:p>
            <a:r>
              <a:rPr lang="en-US" altLang="zh-CN" dirty="0" smtClean="0">
                <a:solidFill>
                  <a:srgbClr val="FF0000"/>
                </a:solidFill>
                <a:sym typeface="Wingdings" pitchFamily="2" charset="2"/>
              </a:rPr>
              <a:t>A B</a:t>
            </a:r>
            <a:endParaRPr lang="zh-CN" altLang="en-US" dirty="0"/>
          </a:p>
        </p:txBody>
      </p:sp>
      <p:grpSp>
        <p:nvGrpSpPr>
          <p:cNvPr id="31" name="Group 73"/>
          <p:cNvGrpSpPr/>
          <p:nvPr/>
        </p:nvGrpSpPr>
        <p:grpSpPr>
          <a:xfrm>
            <a:off x="5534025" y="4037662"/>
            <a:ext cx="1524000" cy="373380"/>
            <a:chOff x="5610225" y="5684520"/>
            <a:chExt cx="1524000" cy="373380"/>
          </a:xfrm>
        </p:grpSpPr>
        <p:sp>
          <p:nvSpPr>
            <p:cNvPr id="32" name="Freeform 31"/>
            <p:cNvSpPr/>
            <p:nvPr/>
          </p:nvSpPr>
          <p:spPr>
            <a:xfrm>
              <a:off x="5633085" y="5713730"/>
              <a:ext cx="1432560" cy="344170"/>
            </a:xfrm>
            <a:custGeom>
              <a:avLst/>
              <a:gdLst>
                <a:gd name="connsiteX0" fmla="*/ 0 w 1432560"/>
                <a:gd name="connsiteY0" fmla="*/ 344170 h 344170"/>
                <a:gd name="connsiteX1" fmla="*/ 251460 w 1432560"/>
                <a:gd name="connsiteY1" fmla="*/ 54610 h 344170"/>
                <a:gd name="connsiteX2" fmla="*/ 1432560 w 1432560"/>
                <a:gd name="connsiteY2" fmla="*/ 16510 h 344170"/>
                <a:gd name="connsiteX3" fmla="*/ 1432560 w 1432560"/>
                <a:gd name="connsiteY3" fmla="*/ 16510 h 344170"/>
              </a:gdLst>
              <a:ahLst/>
              <a:cxnLst>
                <a:cxn ang="0">
                  <a:pos x="connsiteX0" y="connsiteY0"/>
                </a:cxn>
                <a:cxn ang="0">
                  <a:pos x="connsiteX1" y="connsiteY1"/>
                </a:cxn>
                <a:cxn ang="0">
                  <a:pos x="connsiteX2" y="connsiteY2"/>
                </a:cxn>
                <a:cxn ang="0">
                  <a:pos x="connsiteX3" y="connsiteY3"/>
                </a:cxn>
              </a:cxnLst>
              <a:rect l="l" t="t" r="r" b="b"/>
              <a:pathLst>
                <a:path w="1432560" h="344170">
                  <a:moveTo>
                    <a:pt x="0" y="344170"/>
                  </a:moveTo>
                  <a:cubicBezTo>
                    <a:pt x="6350" y="226695"/>
                    <a:pt x="12700" y="109220"/>
                    <a:pt x="251460" y="54610"/>
                  </a:cubicBezTo>
                  <a:cubicBezTo>
                    <a:pt x="490220" y="0"/>
                    <a:pt x="1432560" y="16510"/>
                    <a:pt x="1432560" y="16510"/>
                  </a:cubicBezTo>
                  <a:lnTo>
                    <a:pt x="1432560" y="16510"/>
                  </a:ln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Oval 32"/>
            <p:cNvSpPr/>
            <p:nvPr/>
          </p:nvSpPr>
          <p:spPr>
            <a:xfrm>
              <a:off x="5610225" y="597408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Oval 33"/>
            <p:cNvSpPr/>
            <p:nvPr/>
          </p:nvSpPr>
          <p:spPr>
            <a:xfrm>
              <a:off x="6395085" y="56845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p:cNvSpPr/>
            <p:nvPr/>
          </p:nvSpPr>
          <p:spPr>
            <a:xfrm>
              <a:off x="7058025" y="56845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Group 78"/>
          <p:cNvGrpSpPr/>
          <p:nvPr/>
        </p:nvGrpSpPr>
        <p:grpSpPr>
          <a:xfrm>
            <a:off x="5781676" y="4151969"/>
            <a:ext cx="1266827" cy="400050"/>
            <a:chOff x="5979194" y="5788679"/>
            <a:chExt cx="1238259" cy="473711"/>
          </a:xfrm>
        </p:grpSpPr>
        <p:sp>
          <p:nvSpPr>
            <p:cNvPr id="37" name="Oval 36"/>
            <p:cNvSpPr/>
            <p:nvPr/>
          </p:nvSpPr>
          <p:spPr>
            <a:xfrm>
              <a:off x="5979194" y="6186190"/>
              <a:ext cx="76200" cy="762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7"/>
            <p:cNvSpPr/>
            <p:nvPr/>
          </p:nvSpPr>
          <p:spPr>
            <a:xfrm>
              <a:off x="6042696" y="5788679"/>
              <a:ext cx="1104907" cy="391161"/>
            </a:xfrm>
            <a:custGeom>
              <a:avLst/>
              <a:gdLst>
                <a:gd name="connsiteX0" fmla="*/ 0 w 1104900"/>
                <a:gd name="connsiteY0" fmla="*/ 391160 h 391160"/>
                <a:gd name="connsiteX1" fmla="*/ 381000 w 1104900"/>
                <a:gd name="connsiteY1" fmla="*/ 55880 h 391160"/>
                <a:gd name="connsiteX2" fmla="*/ 1104900 w 1104900"/>
                <a:gd name="connsiteY2" fmla="*/ 55880 h 391160"/>
              </a:gdLst>
              <a:ahLst/>
              <a:cxnLst>
                <a:cxn ang="0">
                  <a:pos x="connsiteX0" y="connsiteY0"/>
                </a:cxn>
                <a:cxn ang="0">
                  <a:pos x="connsiteX1" y="connsiteY1"/>
                </a:cxn>
                <a:cxn ang="0">
                  <a:pos x="connsiteX2" y="connsiteY2"/>
                </a:cxn>
              </a:cxnLst>
              <a:rect l="l" t="t" r="r" b="b"/>
              <a:pathLst>
                <a:path w="1104900" h="391160">
                  <a:moveTo>
                    <a:pt x="0" y="391160"/>
                  </a:moveTo>
                  <a:cubicBezTo>
                    <a:pt x="98425" y="251460"/>
                    <a:pt x="196850" y="111760"/>
                    <a:pt x="381000" y="55880"/>
                  </a:cubicBezTo>
                  <a:cubicBezTo>
                    <a:pt x="565150" y="0"/>
                    <a:pt x="835025" y="27940"/>
                    <a:pt x="1104900" y="55880"/>
                  </a:cubicBez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Oval 38"/>
            <p:cNvSpPr/>
            <p:nvPr/>
          </p:nvSpPr>
          <p:spPr>
            <a:xfrm>
              <a:off x="6400838" y="5797570"/>
              <a:ext cx="76200" cy="762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Oval 39"/>
            <p:cNvSpPr/>
            <p:nvPr/>
          </p:nvSpPr>
          <p:spPr>
            <a:xfrm>
              <a:off x="7141253" y="5811539"/>
              <a:ext cx="76200" cy="762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Group 87"/>
          <p:cNvGrpSpPr/>
          <p:nvPr/>
        </p:nvGrpSpPr>
        <p:grpSpPr>
          <a:xfrm>
            <a:off x="990601" y="4824426"/>
            <a:ext cx="3524468" cy="518160"/>
            <a:chOff x="990600" y="5730240"/>
            <a:chExt cx="3524468" cy="518160"/>
          </a:xfrm>
        </p:grpSpPr>
        <p:grpSp>
          <p:nvGrpSpPr>
            <p:cNvPr id="42" name="Group 83"/>
            <p:cNvGrpSpPr/>
            <p:nvPr/>
          </p:nvGrpSpPr>
          <p:grpSpPr>
            <a:xfrm>
              <a:off x="990600" y="5730240"/>
              <a:ext cx="1524000" cy="373380"/>
              <a:chOff x="990600" y="5730240"/>
              <a:chExt cx="1524000" cy="373380"/>
            </a:xfrm>
          </p:grpSpPr>
          <p:sp>
            <p:nvSpPr>
              <p:cNvPr id="44" name="Freeform 43"/>
              <p:cNvSpPr/>
              <p:nvPr/>
            </p:nvSpPr>
            <p:spPr>
              <a:xfrm>
                <a:off x="1013460" y="5759450"/>
                <a:ext cx="1432560" cy="344170"/>
              </a:xfrm>
              <a:custGeom>
                <a:avLst/>
                <a:gdLst>
                  <a:gd name="connsiteX0" fmla="*/ 0 w 1432560"/>
                  <a:gd name="connsiteY0" fmla="*/ 344170 h 344170"/>
                  <a:gd name="connsiteX1" fmla="*/ 251460 w 1432560"/>
                  <a:gd name="connsiteY1" fmla="*/ 54610 h 344170"/>
                  <a:gd name="connsiteX2" fmla="*/ 1432560 w 1432560"/>
                  <a:gd name="connsiteY2" fmla="*/ 16510 h 344170"/>
                  <a:gd name="connsiteX3" fmla="*/ 1432560 w 1432560"/>
                  <a:gd name="connsiteY3" fmla="*/ 16510 h 344170"/>
                </a:gdLst>
                <a:ahLst/>
                <a:cxnLst>
                  <a:cxn ang="0">
                    <a:pos x="connsiteX0" y="connsiteY0"/>
                  </a:cxn>
                  <a:cxn ang="0">
                    <a:pos x="connsiteX1" y="connsiteY1"/>
                  </a:cxn>
                  <a:cxn ang="0">
                    <a:pos x="connsiteX2" y="connsiteY2"/>
                  </a:cxn>
                  <a:cxn ang="0">
                    <a:pos x="connsiteX3" y="connsiteY3"/>
                  </a:cxn>
                </a:cxnLst>
                <a:rect l="l" t="t" r="r" b="b"/>
                <a:pathLst>
                  <a:path w="1432560" h="344170">
                    <a:moveTo>
                      <a:pt x="0" y="344170"/>
                    </a:moveTo>
                    <a:cubicBezTo>
                      <a:pt x="6350" y="226695"/>
                      <a:pt x="12700" y="109220"/>
                      <a:pt x="251460" y="54610"/>
                    </a:cubicBezTo>
                    <a:cubicBezTo>
                      <a:pt x="490220" y="0"/>
                      <a:pt x="1432560" y="16510"/>
                      <a:pt x="1432560" y="16510"/>
                    </a:cubicBezTo>
                    <a:lnTo>
                      <a:pt x="1432560" y="16510"/>
                    </a:ln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Oval 44"/>
              <p:cNvSpPr/>
              <p:nvPr/>
            </p:nvSpPr>
            <p:spPr>
              <a:xfrm>
                <a:off x="990600" y="601980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Oval 45"/>
              <p:cNvSpPr/>
              <p:nvPr/>
            </p:nvSpPr>
            <p:spPr>
              <a:xfrm>
                <a:off x="1775460" y="573024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Oval 46"/>
              <p:cNvSpPr/>
              <p:nvPr/>
            </p:nvSpPr>
            <p:spPr>
              <a:xfrm>
                <a:off x="2438400" y="573024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Rectangle 42"/>
            <p:cNvSpPr/>
            <p:nvPr/>
          </p:nvSpPr>
          <p:spPr>
            <a:xfrm>
              <a:off x="3048000" y="5940623"/>
              <a:ext cx="1467068" cy="307777"/>
            </a:xfrm>
            <a:prstGeom prst="rect">
              <a:avLst/>
            </a:prstGeom>
          </p:spPr>
          <p:txBody>
            <a:bodyPr wrap="none">
              <a:spAutoFit/>
            </a:bodyPr>
            <a:lstStyle/>
            <a:p>
              <a:pPr algn="just"/>
              <a:r>
                <a:rPr lang="en-US" altLang="zh-CN" sz="1400" dirty="0" smtClean="0">
                  <a:sym typeface="Wingdings" pitchFamily="2" charset="2"/>
                </a:rPr>
                <a:t>User 1: a c  e</a:t>
              </a:r>
            </a:p>
          </p:txBody>
        </p:sp>
      </p:grpSp>
      <p:grpSp>
        <p:nvGrpSpPr>
          <p:cNvPr id="48" name="Group 90"/>
          <p:cNvGrpSpPr/>
          <p:nvPr/>
        </p:nvGrpSpPr>
        <p:grpSpPr>
          <a:xfrm>
            <a:off x="1295400" y="4161482"/>
            <a:ext cx="2981679" cy="419102"/>
            <a:chOff x="1295400" y="5067300"/>
            <a:chExt cx="2981680" cy="419102"/>
          </a:xfrm>
        </p:grpSpPr>
        <p:grpSp>
          <p:nvGrpSpPr>
            <p:cNvPr id="49" name="Group 36"/>
            <p:cNvGrpSpPr/>
            <p:nvPr/>
          </p:nvGrpSpPr>
          <p:grpSpPr>
            <a:xfrm>
              <a:off x="1295400" y="5067300"/>
              <a:ext cx="891540" cy="236220"/>
              <a:chOff x="1981200" y="6050280"/>
              <a:chExt cx="891540" cy="236220"/>
            </a:xfrm>
          </p:grpSpPr>
          <p:sp>
            <p:nvSpPr>
              <p:cNvPr id="51" name="Freeform 50"/>
              <p:cNvSpPr/>
              <p:nvPr/>
            </p:nvSpPr>
            <p:spPr>
              <a:xfrm>
                <a:off x="1981200" y="6096000"/>
                <a:ext cx="838200" cy="152400"/>
              </a:xfrm>
              <a:custGeom>
                <a:avLst/>
                <a:gdLst>
                  <a:gd name="connsiteX0" fmla="*/ 0 w 1188720"/>
                  <a:gd name="connsiteY0" fmla="*/ 426720 h 426720"/>
                  <a:gd name="connsiteX1" fmla="*/ 853440 w 1188720"/>
                  <a:gd name="connsiteY1" fmla="*/ 320040 h 426720"/>
                  <a:gd name="connsiteX2" fmla="*/ 1188720 w 1188720"/>
                  <a:gd name="connsiteY2" fmla="*/ 0 h 426720"/>
                </a:gdLst>
                <a:ahLst/>
                <a:cxnLst>
                  <a:cxn ang="0">
                    <a:pos x="connsiteX0" y="connsiteY0"/>
                  </a:cxn>
                  <a:cxn ang="0">
                    <a:pos x="connsiteX1" y="connsiteY1"/>
                  </a:cxn>
                  <a:cxn ang="0">
                    <a:pos x="connsiteX2" y="connsiteY2"/>
                  </a:cxn>
                </a:cxnLst>
                <a:rect l="l" t="t" r="r" b="b"/>
                <a:pathLst>
                  <a:path w="1188720" h="426720">
                    <a:moveTo>
                      <a:pt x="0" y="426720"/>
                    </a:moveTo>
                    <a:cubicBezTo>
                      <a:pt x="327660" y="408940"/>
                      <a:pt x="655320" y="391160"/>
                      <a:pt x="853440" y="320040"/>
                    </a:cubicBezTo>
                    <a:cubicBezTo>
                      <a:pt x="1051560" y="248920"/>
                      <a:pt x="1120140" y="124460"/>
                      <a:pt x="1188720" y="0"/>
                    </a:cubicBez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Oval 51"/>
              <p:cNvSpPr/>
              <p:nvPr/>
            </p:nvSpPr>
            <p:spPr>
              <a:xfrm>
                <a:off x="1981200" y="621030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Oval 39"/>
              <p:cNvSpPr/>
              <p:nvPr/>
            </p:nvSpPr>
            <p:spPr>
              <a:xfrm>
                <a:off x="2796540" y="605028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Rectangle 49"/>
            <p:cNvSpPr/>
            <p:nvPr/>
          </p:nvSpPr>
          <p:spPr>
            <a:xfrm>
              <a:off x="3124200" y="5178625"/>
              <a:ext cx="1152880" cy="307777"/>
            </a:xfrm>
            <a:prstGeom prst="rect">
              <a:avLst/>
            </a:prstGeom>
          </p:spPr>
          <p:txBody>
            <a:bodyPr wrap="none">
              <a:spAutoFit/>
            </a:bodyPr>
            <a:lstStyle/>
            <a:p>
              <a:pPr algn="just"/>
              <a:r>
                <a:rPr lang="en-US" altLang="zh-CN" sz="1400" dirty="0" smtClean="0">
                  <a:sym typeface="Wingdings" pitchFamily="2" charset="2"/>
                </a:rPr>
                <a:t>User 2: A</a:t>
              </a:r>
              <a:r>
                <a:rPr lang="en-US" altLang="zh-CN" sz="1100" dirty="0" smtClean="0">
                  <a:sym typeface="Wingdings" pitchFamily="2" charset="2"/>
                </a:rPr>
                <a:t> </a:t>
              </a:r>
              <a:r>
                <a:rPr lang="en-US" altLang="zh-CN" sz="1400" dirty="0" smtClean="0">
                  <a:sym typeface="Wingdings" pitchFamily="2" charset="2"/>
                </a:rPr>
                <a:t>B</a:t>
              </a:r>
              <a:endParaRPr lang="zh-CN" altLang="en-US" sz="1400" dirty="0"/>
            </a:p>
          </p:txBody>
        </p:sp>
      </p:grpSp>
      <p:grpSp>
        <p:nvGrpSpPr>
          <p:cNvPr id="54" name="Group 93"/>
          <p:cNvGrpSpPr/>
          <p:nvPr/>
        </p:nvGrpSpPr>
        <p:grpSpPr>
          <a:xfrm>
            <a:off x="5781445" y="4960903"/>
            <a:ext cx="3273564" cy="765665"/>
            <a:chOff x="5629044" y="5866717"/>
            <a:chExt cx="3273564" cy="765665"/>
          </a:xfrm>
        </p:grpSpPr>
        <p:grpSp>
          <p:nvGrpSpPr>
            <p:cNvPr id="55" name="Group 55"/>
            <p:cNvGrpSpPr/>
            <p:nvPr/>
          </p:nvGrpSpPr>
          <p:grpSpPr>
            <a:xfrm>
              <a:off x="5629044" y="5866717"/>
              <a:ext cx="1238250" cy="473710"/>
              <a:chOff x="5979160" y="5788660"/>
              <a:chExt cx="1238250" cy="473710"/>
            </a:xfrm>
          </p:grpSpPr>
          <p:sp>
            <p:nvSpPr>
              <p:cNvPr id="57" name="Oval 56"/>
              <p:cNvSpPr/>
              <p:nvPr/>
            </p:nvSpPr>
            <p:spPr>
              <a:xfrm>
                <a:off x="5979160" y="6186170"/>
                <a:ext cx="76200" cy="762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57"/>
              <p:cNvSpPr/>
              <p:nvPr/>
            </p:nvSpPr>
            <p:spPr>
              <a:xfrm>
                <a:off x="6042660" y="5788660"/>
                <a:ext cx="1104900" cy="391160"/>
              </a:xfrm>
              <a:custGeom>
                <a:avLst/>
                <a:gdLst>
                  <a:gd name="connsiteX0" fmla="*/ 0 w 1104900"/>
                  <a:gd name="connsiteY0" fmla="*/ 391160 h 391160"/>
                  <a:gd name="connsiteX1" fmla="*/ 381000 w 1104900"/>
                  <a:gd name="connsiteY1" fmla="*/ 55880 h 391160"/>
                  <a:gd name="connsiteX2" fmla="*/ 1104900 w 1104900"/>
                  <a:gd name="connsiteY2" fmla="*/ 55880 h 391160"/>
                </a:gdLst>
                <a:ahLst/>
                <a:cxnLst>
                  <a:cxn ang="0">
                    <a:pos x="connsiteX0" y="connsiteY0"/>
                  </a:cxn>
                  <a:cxn ang="0">
                    <a:pos x="connsiteX1" y="connsiteY1"/>
                  </a:cxn>
                  <a:cxn ang="0">
                    <a:pos x="connsiteX2" y="connsiteY2"/>
                  </a:cxn>
                </a:cxnLst>
                <a:rect l="l" t="t" r="r" b="b"/>
                <a:pathLst>
                  <a:path w="1104900" h="391160">
                    <a:moveTo>
                      <a:pt x="0" y="391160"/>
                    </a:moveTo>
                    <a:cubicBezTo>
                      <a:pt x="98425" y="251460"/>
                      <a:pt x="196850" y="111760"/>
                      <a:pt x="381000" y="55880"/>
                    </a:cubicBezTo>
                    <a:cubicBezTo>
                      <a:pt x="565150" y="0"/>
                      <a:pt x="835025" y="27940"/>
                      <a:pt x="1104900" y="55880"/>
                    </a:cubicBez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Oval 58"/>
              <p:cNvSpPr/>
              <p:nvPr/>
            </p:nvSpPr>
            <p:spPr>
              <a:xfrm>
                <a:off x="6400800" y="5797550"/>
                <a:ext cx="76200" cy="762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Oval 52"/>
              <p:cNvSpPr/>
              <p:nvPr/>
            </p:nvSpPr>
            <p:spPr>
              <a:xfrm>
                <a:off x="7141210" y="5811520"/>
                <a:ext cx="76200" cy="762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Rectangle 55"/>
            <p:cNvSpPr/>
            <p:nvPr/>
          </p:nvSpPr>
          <p:spPr>
            <a:xfrm>
              <a:off x="7467600" y="6324605"/>
              <a:ext cx="1435008" cy="307777"/>
            </a:xfrm>
            <a:prstGeom prst="rect">
              <a:avLst/>
            </a:prstGeom>
          </p:spPr>
          <p:txBody>
            <a:bodyPr wrap="none">
              <a:spAutoFit/>
            </a:bodyPr>
            <a:lstStyle/>
            <a:p>
              <a:r>
                <a:rPr lang="en-US" altLang="zh-CN" sz="1400" dirty="0" smtClean="0">
                  <a:sym typeface="Wingdings" pitchFamily="2" charset="2"/>
                </a:rPr>
                <a:t>User 3: </a:t>
              </a:r>
              <a:r>
                <a:rPr lang="en-US" altLang="zh-CN" sz="1400" dirty="0" err="1" smtClean="0">
                  <a:sym typeface="Wingdings" pitchFamily="2" charset="2"/>
                </a:rPr>
                <a:t>bc</a:t>
              </a:r>
              <a:r>
                <a:rPr lang="en-US" altLang="zh-CN" sz="1400" dirty="0" smtClean="0">
                  <a:sym typeface="Wingdings" pitchFamily="2" charset="2"/>
                </a:rPr>
                <a:t>  e</a:t>
              </a:r>
              <a:endParaRPr lang="zh-CN" altLang="en-US" sz="1400" dirty="0"/>
            </a:p>
          </p:txBody>
        </p:sp>
      </p:grpSp>
      <p:grpSp>
        <p:nvGrpSpPr>
          <p:cNvPr id="67" name="Group 66"/>
          <p:cNvGrpSpPr/>
          <p:nvPr/>
        </p:nvGrpSpPr>
        <p:grpSpPr>
          <a:xfrm>
            <a:off x="3124200" y="1828800"/>
            <a:ext cx="3500446" cy="353939"/>
            <a:chOff x="3357554" y="2143116"/>
            <a:chExt cx="3500446" cy="353939"/>
          </a:xfrm>
        </p:grpSpPr>
        <p:sp>
          <p:nvSpPr>
            <p:cNvPr id="61" name="Rectangle 60"/>
            <p:cNvSpPr/>
            <p:nvPr/>
          </p:nvSpPr>
          <p:spPr>
            <a:xfrm>
              <a:off x="3357554" y="2143116"/>
              <a:ext cx="3500446" cy="353939"/>
            </a:xfrm>
            <a:prstGeom prst="rect">
              <a:avLst/>
            </a:prstGeom>
          </p:spPr>
          <p:txBody>
            <a:bodyPr wrap="square" lIns="91436" tIns="45718" rIns="91436" bIns="45718">
              <a:spAutoFit/>
            </a:bodyPr>
            <a:lstStyle/>
            <a:p>
              <a:r>
                <a:rPr lang="en-US" altLang="zh-CN" sz="1700" b="1" dirty="0" smtClean="0"/>
                <a:t>User 1 (   ):    User3 (   ) &gt; User 2 (   )</a:t>
              </a:r>
              <a:endParaRPr lang="zh-CN" altLang="en-US" sz="1700" b="1" dirty="0"/>
            </a:p>
          </p:txBody>
        </p:sp>
        <p:sp>
          <p:nvSpPr>
            <p:cNvPr id="62" name="Oval 61"/>
            <p:cNvSpPr/>
            <p:nvPr/>
          </p:nvSpPr>
          <p:spPr>
            <a:xfrm>
              <a:off x="6381750" y="2288335"/>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Oval 64"/>
            <p:cNvSpPr/>
            <p:nvPr/>
          </p:nvSpPr>
          <p:spPr>
            <a:xfrm>
              <a:off x="5276850" y="2297849"/>
              <a:ext cx="77958" cy="6435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Oval 65"/>
            <p:cNvSpPr/>
            <p:nvPr/>
          </p:nvSpPr>
          <p:spPr>
            <a:xfrm>
              <a:off x="4165600" y="228600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grpSp>
      <p:sp>
        <p:nvSpPr>
          <p:cNvPr id="68" name="Rectangle 67"/>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81585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ox(in)">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20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ox(i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ox(i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box(in)">
                                      <p:cBhvr>
                                        <p:cTn id="40" dur="500"/>
                                        <p:tgtEl>
                                          <p:spTgt spid="54"/>
                                        </p:tgtEl>
                                      </p:cBhvr>
                                    </p:animEffect>
                                  </p:childTnLst>
                                </p:cTn>
                              </p:par>
                              <p:par>
                                <p:cTn id="41" presetID="4" presetClass="entr" presetSubtype="16"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ox(in)">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box(in)">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box(in)">
                                      <p:cBhvr>
                                        <p:cTn id="53" dur="500"/>
                                        <p:tgtEl>
                                          <p:spTgt spid="36"/>
                                        </p:tgtEl>
                                      </p:cBhvr>
                                    </p:animEffect>
                                  </p:childTnLst>
                                </p:cTn>
                              </p:par>
                              <p:par>
                                <p:cTn id="54" presetID="4" presetClass="entr" presetSubtype="16"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box(in)">
                                      <p:cBhvr>
                                        <p:cTn id="56" dur="500"/>
                                        <p:tgtEl>
                                          <p:spTgt spid="31"/>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ox(in)">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3"/>
          <p:cNvGrpSpPr/>
          <p:nvPr/>
        </p:nvGrpSpPr>
        <p:grpSpPr>
          <a:xfrm>
            <a:off x="4659079" y="2785240"/>
            <a:ext cx="3132493" cy="2891660"/>
            <a:chOff x="4659079" y="2785240"/>
            <a:chExt cx="3132493" cy="2891660"/>
          </a:xfrm>
        </p:grpSpPr>
        <p:pic>
          <p:nvPicPr>
            <p:cNvPr id="4" name="Picture 5"/>
            <p:cNvPicPr>
              <a:picLocks noChangeAspect="1" noChangeArrowheads="1"/>
            </p:cNvPicPr>
            <p:nvPr/>
          </p:nvPicPr>
          <p:blipFill>
            <a:blip r:embed="rId2"/>
            <a:srcRect/>
            <a:stretch>
              <a:fillRect/>
            </a:stretch>
          </p:blipFill>
          <p:spPr bwMode="auto">
            <a:xfrm>
              <a:off x="4659079" y="2785240"/>
              <a:ext cx="3132493" cy="2873298"/>
            </a:xfrm>
            <a:prstGeom prst="rect">
              <a:avLst/>
            </a:prstGeom>
            <a:noFill/>
            <a:ln w="9525">
              <a:noFill/>
              <a:miter lim="800000"/>
              <a:headEnd/>
              <a:tailEnd/>
            </a:ln>
            <a:effectLst/>
          </p:spPr>
        </p:pic>
        <p:grpSp>
          <p:nvGrpSpPr>
            <p:cNvPr id="138" name="Group 137"/>
            <p:cNvGrpSpPr/>
            <p:nvPr/>
          </p:nvGrpSpPr>
          <p:grpSpPr>
            <a:xfrm>
              <a:off x="6087295" y="4332277"/>
              <a:ext cx="557874" cy="1344623"/>
              <a:chOff x="4236132" y="5181263"/>
              <a:chExt cx="557874" cy="1344623"/>
            </a:xfrm>
          </p:grpSpPr>
          <p:grpSp>
            <p:nvGrpSpPr>
              <p:cNvPr id="129" name="Group 128"/>
              <p:cNvGrpSpPr/>
              <p:nvPr/>
            </p:nvGrpSpPr>
            <p:grpSpPr>
              <a:xfrm>
                <a:off x="4236132" y="5333516"/>
                <a:ext cx="557874" cy="1192370"/>
                <a:chOff x="1600200" y="4397703"/>
                <a:chExt cx="557874" cy="1192370"/>
              </a:xfrm>
            </p:grpSpPr>
            <p:sp>
              <p:nvSpPr>
                <p:cNvPr id="130" name="Oval 129"/>
                <p:cNvSpPr/>
                <p:nvPr/>
              </p:nvSpPr>
              <p:spPr>
                <a:xfrm>
                  <a:off x="1866901" y="5388028"/>
                  <a:ext cx="190499" cy="130122"/>
                </a:xfrm>
                <a:prstGeom prst="ellipse">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Oval 130"/>
                <p:cNvSpPr/>
                <p:nvPr/>
              </p:nvSpPr>
              <p:spPr>
                <a:xfrm>
                  <a:off x="1600200" y="5104433"/>
                  <a:ext cx="213361" cy="153367"/>
                </a:xfrm>
                <a:prstGeom prst="ellipse">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Straight Arrow Connector 131"/>
                <p:cNvCxnSpPr/>
                <p:nvPr/>
              </p:nvCxnSpPr>
              <p:spPr>
                <a:xfrm flipH="1">
                  <a:off x="1669546" y="4581555"/>
                  <a:ext cx="105915" cy="545338"/>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1752600" y="5013586"/>
                  <a:ext cx="148299" cy="276999"/>
                </a:xfrm>
                <a:prstGeom prst="rect">
                  <a:avLst/>
                </a:prstGeom>
              </p:spPr>
              <p:txBody>
                <a:bodyPr wrap="square">
                  <a:spAutoFit/>
                </a:bodyPr>
                <a:lstStyle/>
                <a:p>
                  <a:r>
                    <a:rPr lang="en-US" altLang="zh-CN" sz="1200" dirty="0" smtClean="0">
                      <a:sym typeface="Wingdings" pitchFamily="2" charset="2"/>
                    </a:rPr>
                    <a:t>f</a:t>
                  </a:r>
                  <a:endParaRPr lang="zh-CN" altLang="en-US" sz="1200" dirty="0"/>
                </a:p>
              </p:txBody>
            </p:sp>
            <p:sp>
              <p:nvSpPr>
                <p:cNvPr id="134" name="Rectangle 133"/>
                <p:cNvSpPr/>
                <p:nvPr/>
              </p:nvSpPr>
              <p:spPr>
                <a:xfrm>
                  <a:off x="2009775" y="5313074"/>
                  <a:ext cx="148299" cy="276999"/>
                </a:xfrm>
                <a:prstGeom prst="rect">
                  <a:avLst/>
                </a:prstGeom>
              </p:spPr>
              <p:txBody>
                <a:bodyPr wrap="square">
                  <a:spAutoFit/>
                </a:bodyPr>
                <a:lstStyle/>
                <a:p>
                  <a:r>
                    <a:rPr lang="en-US" altLang="zh-CN" sz="1200" dirty="0" smtClean="0"/>
                    <a:t>g</a:t>
                  </a:r>
                  <a:endParaRPr lang="zh-CN" altLang="en-US" sz="1200" dirty="0"/>
                </a:p>
              </p:txBody>
            </p:sp>
            <p:cxnSp>
              <p:nvCxnSpPr>
                <p:cNvPr id="135" name="Straight Arrow Connector 134"/>
                <p:cNvCxnSpPr/>
                <p:nvPr/>
              </p:nvCxnSpPr>
              <p:spPr>
                <a:xfrm>
                  <a:off x="1790700" y="4599044"/>
                  <a:ext cx="171451" cy="781643"/>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Oval 135"/>
                <p:cNvSpPr/>
                <p:nvPr/>
              </p:nvSpPr>
              <p:spPr>
                <a:xfrm>
                  <a:off x="1600200" y="4397703"/>
                  <a:ext cx="308610" cy="183852"/>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7" name="Rectangle 136"/>
              <p:cNvSpPr/>
              <p:nvPr/>
            </p:nvSpPr>
            <p:spPr>
              <a:xfrm>
                <a:off x="4371241" y="5181263"/>
                <a:ext cx="276226" cy="307777"/>
              </a:xfrm>
              <a:prstGeom prst="rect">
                <a:avLst/>
              </a:prstGeom>
            </p:spPr>
            <p:txBody>
              <a:bodyPr wrap="square">
                <a:spAutoFit/>
              </a:bodyPr>
              <a:lstStyle/>
              <a:p>
                <a:r>
                  <a:rPr lang="en-US" altLang="zh-CN" sz="1400" b="1" dirty="0" smtClean="0"/>
                  <a:t>C</a:t>
                </a:r>
                <a:endParaRPr lang="zh-CN" altLang="en-US" sz="1400" b="1" dirty="0"/>
              </a:p>
            </p:txBody>
          </p:sp>
        </p:grpSp>
      </p:grpSp>
      <p:grpSp>
        <p:nvGrpSpPr>
          <p:cNvPr id="143" name="Group 142"/>
          <p:cNvGrpSpPr/>
          <p:nvPr/>
        </p:nvGrpSpPr>
        <p:grpSpPr>
          <a:xfrm>
            <a:off x="174703" y="2714620"/>
            <a:ext cx="3126806" cy="2875453"/>
            <a:chOff x="174703" y="2714620"/>
            <a:chExt cx="3126806" cy="2875453"/>
          </a:xfrm>
        </p:grpSpPr>
        <p:pic>
          <p:nvPicPr>
            <p:cNvPr id="5" name="Picture 3"/>
            <p:cNvPicPr>
              <a:picLocks noChangeAspect="1" noChangeArrowheads="1"/>
            </p:cNvPicPr>
            <p:nvPr/>
          </p:nvPicPr>
          <p:blipFill>
            <a:blip r:embed="rId3"/>
            <a:srcRect/>
            <a:stretch>
              <a:fillRect/>
            </a:stretch>
          </p:blipFill>
          <p:spPr bwMode="auto">
            <a:xfrm>
              <a:off x="174703" y="2714620"/>
              <a:ext cx="3126806" cy="2868081"/>
            </a:xfrm>
            <a:prstGeom prst="rect">
              <a:avLst/>
            </a:prstGeom>
            <a:noFill/>
            <a:ln w="9525">
              <a:noFill/>
              <a:miter lim="800000"/>
              <a:headEnd/>
              <a:tailEnd/>
            </a:ln>
            <a:effectLst/>
          </p:spPr>
        </p:pic>
        <p:grpSp>
          <p:nvGrpSpPr>
            <p:cNvPr id="128" name="Group 127"/>
            <p:cNvGrpSpPr/>
            <p:nvPr/>
          </p:nvGrpSpPr>
          <p:grpSpPr>
            <a:xfrm>
              <a:off x="1600200" y="4397703"/>
              <a:ext cx="557874" cy="1192370"/>
              <a:chOff x="1600200" y="4397703"/>
              <a:chExt cx="557874" cy="1192370"/>
            </a:xfrm>
          </p:grpSpPr>
          <p:sp>
            <p:nvSpPr>
              <p:cNvPr id="66" name="Oval 65"/>
              <p:cNvSpPr/>
              <p:nvPr/>
            </p:nvSpPr>
            <p:spPr>
              <a:xfrm>
                <a:off x="1866901" y="5388028"/>
                <a:ext cx="190499" cy="130122"/>
              </a:xfrm>
              <a:prstGeom prst="ellipse">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Oval 66"/>
              <p:cNvSpPr/>
              <p:nvPr/>
            </p:nvSpPr>
            <p:spPr>
              <a:xfrm>
                <a:off x="1600200" y="5104433"/>
                <a:ext cx="213361" cy="153367"/>
              </a:xfrm>
              <a:prstGeom prst="ellipse">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Straight Arrow Connector 68"/>
              <p:cNvCxnSpPr/>
              <p:nvPr/>
            </p:nvCxnSpPr>
            <p:spPr>
              <a:xfrm flipH="1">
                <a:off x="1669546" y="4581555"/>
                <a:ext cx="105915" cy="545338"/>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1752600" y="5013586"/>
                <a:ext cx="148299" cy="276999"/>
              </a:xfrm>
              <a:prstGeom prst="rect">
                <a:avLst/>
              </a:prstGeom>
            </p:spPr>
            <p:txBody>
              <a:bodyPr wrap="square">
                <a:spAutoFit/>
              </a:bodyPr>
              <a:lstStyle/>
              <a:p>
                <a:r>
                  <a:rPr lang="en-US" altLang="zh-CN" sz="1200" dirty="0" smtClean="0">
                    <a:sym typeface="Wingdings" pitchFamily="2" charset="2"/>
                  </a:rPr>
                  <a:t>f</a:t>
                </a:r>
                <a:endParaRPr lang="zh-CN" altLang="en-US" sz="1200" dirty="0"/>
              </a:p>
            </p:txBody>
          </p:sp>
          <p:sp>
            <p:nvSpPr>
              <p:cNvPr id="74" name="Rectangle 73"/>
              <p:cNvSpPr/>
              <p:nvPr/>
            </p:nvSpPr>
            <p:spPr>
              <a:xfrm>
                <a:off x="2009775" y="5313074"/>
                <a:ext cx="148299" cy="276999"/>
              </a:xfrm>
              <a:prstGeom prst="rect">
                <a:avLst/>
              </a:prstGeom>
            </p:spPr>
            <p:txBody>
              <a:bodyPr wrap="square">
                <a:spAutoFit/>
              </a:bodyPr>
              <a:lstStyle/>
              <a:p>
                <a:r>
                  <a:rPr lang="en-US" altLang="zh-CN" sz="1200" dirty="0" smtClean="0"/>
                  <a:t>g</a:t>
                </a:r>
                <a:endParaRPr lang="zh-CN" altLang="en-US" sz="1200" dirty="0"/>
              </a:p>
            </p:txBody>
          </p:sp>
          <p:cxnSp>
            <p:nvCxnSpPr>
              <p:cNvPr id="75" name="Straight Arrow Connector 74"/>
              <p:cNvCxnSpPr/>
              <p:nvPr/>
            </p:nvCxnSpPr>
            <p:spPr>
              <a:xfrm>
                <a:off x="1790700" y="4599044"/>
                <a:ext cx="171451" cy="781643"/>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Oval 122"/>
              <p:cNvSpPr/>
              <p:nvPr/>
            </p:nvSpPr>
            <p:spPr>
              <a:xfrm>
                <a:off x="1600200" y="4397703"/>
                <a:ext cx="308610" cy="183852"/>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Title 1"/>
          <p:cNvSpPr>
            <a:spLocks noGrp="1"/>
          </p:cNvSpPr>
          <p:nvPr>
            <p:ph type="title"/>
          </p:nvPr>
        </p:nvSpPr>
        <p:spPr/>
        <p:txBody>
          <a:bodyPr>
            <a:noAutofit/>
          </a:bodyPr>
          <a:lstStyle/>
          <a:p>
            <a:r>
              <a:rPr lang="en-US" altLang="zh-CN" sz="3200" dirty="0"/>
              <a:t>Mining User Similarity Based on Location History</a:t>
            </a:r>
            <a:endParaRPr lang="en-US" sz="3200" dirty="0"/>
          </a:p>
        </p:txBody>
      </p:sp>
      <p:grpSp>
        <p:nvGrpSpPr>
          <p:cNvPr id="6" name="Group 88"/>
          <p:cNvGrpSpPr/>
          <p:nvPr/>
        </p:nvGrpSpPr>
        <p:grpSpPr>
          <a:xfrm>
            <a:off x="1371600" y="5144467"/>
            <a:ext cx="3200400" cy="502920"/>
            <a:chOff x="1371600" y="6050280"/>
            <a:chExt cx="3200400" cy="502920"/>
          </a:xfrm>
        </p:grpSpPr>
        <p:grpSp>
          <p:nvGrpSpPr>
            <p:cNvPr id="7" name="Group 84"/>
            <p:cNvGrpSpPr/>
            <p:nvPr/>
          </p:nvGrpSpPr>
          <p:grpSpPr>
            <a:xfrm>
              <a:off x="1371600" y="6050280"/>
              <a:ext cx="891540" cy="236220"/>
              <a:chOff x="1371600" y="6050280"/>
              <a:chExt cx="891540" cy="236220"/>
            </a:xfrm>
          </p:grpSpPr>
          <p:sp>
            <p:nvSpPr>
              <p:cNvPr id="9" name="Freeform 8"/>
              <p:cNvSpPr/>
              <p:nvPr/>
            </p:nvSpPr>
            <p:spPr>
              <a:xfrm>
                <a:off x="1371600" y="6096000"/>
                <a:ext cx="838200" cy="152400"/>
              </a:xfrm>
              <a:custGeom>
                <a:avLst/>
                <a:gdLst>
                  <a:gd name="connsiteX0" fmla="*/ 0 w 1188720"/>
                  <a:gd name="connsiteY0" fmla="*/ 426720 h 426720"/>
                  <a:gd name="connsiteX1" fmla="*/ 853440 w 1188720"/>
                  <a:gd name="connsiteY1" fmla="*/ 320040 h 426720"/>
                  <a:gd name="connsiteX2" fmla="*/ 1188720 w 1188720"/>
                  <a:gd name="connsiteY2" fmla="*/ 0 h 426720"/>
                </a:gdLst>
                <a:ahLst/>
                <a:cxnLst>
                  <a:cxn ang="0">
                    <a:pos x="connsiteX0" y="connsiteY0"/>
                  </a:cxn>
                  <a:cxn ang="0">
                    <a:pos x="connsiteX1" y="connsiteY1"/>
                  </a:cxn>
                  <a:cxn ang="0">
                    <a:pos x="connsiteX2" y="connsiteY2"/>
                  </a:cxn>
                </a:cxnLst>
                <a:rect l="l" t="t" r="r" b="b"/>
                <a:pathLst>
                  <a:path w="1188720" h="426720">
                    <a:moveTo>
                      <a:pt x="0" y="426720"/>
                    </a:moveTo>
                    <a:cubicBezTo>
                      <a:pt x="327660" y="408940"/>
                      <a:pt x="655320" y="391160"/>
                      <a:pt x="853440" y="320040"/>
                    </a:cubicBezTo>
                    <a:cubicBezTo>
                      <a:pt x="1051560" y="248920"/>
                      <a:pt x="1120140" y="124460"/>
                      <a:pt x="1188720" y="0"/>
                    </a:cubicBez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Oval 9"/>
              <p:cNvSpPr/>
              <p:nvPr/>
            </p:nvSpPr>
            <p:spPr>
              <a:xfrm>
                <a:off x="1371600" y="621030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p:cNvSpPr/>
              <p:nvPr/>
            </p:nvSpPr>
            <p:spPr>
              <a:xfrm>
                <a:off x="2186940" y="605028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Rectangle 7"/>
            <p:cNvSpPr/>
            <p:nvPr/>
          </p:nvSpPr>
          <p:spPr>
            <a:xfrm>
              <a:off x="3048000" y="6172200"/>
              <a:ext cx="1524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400" dirty="0" smtClean="0">
                  <a:solidFill>
                    <a:schemeClr val="tx1"/>
                  </a:solidFill>
                  <a:sym typeface="Wingdings" pitchFamily="2" charset="2"/>
                </a:rPr>
                <a:t>User 2: </a:t>
              </a:r>
              <a:r>
                <a:rPr lang="en-US" altLang="zh-CN" sz="1400" dirty="0" err="1" smtClean="0">
                  <a:solidFill>
                    <a:schemeClr val="tx1"/>
                  </a:solidFill>
                  <a:sym typeface="Wingdings" pitchFamily="2" charset="2"/>
                </a:rPr>
                <a:t>bd</a:t>
              </a:r>
              <a:endParaRPr lang="zh-CN" altLang="en-US" sz="1400" dirty="0">
                <a:solidFill>
                  <a:schemeClr val="tx1"/>
                </a:solidFill>
              </a:endParaRPr>
            </a:p>
          </p:txBody>
        </p:sp>
      </p:grpSp>
      <p:grpSp>
        <p:nvGrpSpPr>
          <p:cNvPr id="12" name="Group 95"/>
          <p:cNvGrpSpPr/>
          <p:nvPr/>
        </p:nvGrpSpPr>
        <p:grpSpPr>
          <a:xfrm>
            <a:off x="990601" y="3894787"/>
            <a:ext cx="3385459" cy="533400"/>
            <a:chOff x="990600" y="4800600"/>
            <a:chExt cx="3385459" cy="533400"/>
          </a:xfrm>
        </p:grpSpPr>
        <p:sp>
          <p:nvSpPr>
            <p:cNvPr id="13" name="Oval 12"/>
            <p:cNvSpPr/>
            <p:nvPr/>
          </p:nvSpPr>
          <p:spPr>
            <a:xfrm>
              <a:off x="990600" y="517398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91"/>
            <p:cNvGrpSpPr/>
            <p:nvPr/>
          </p:nvGrpSpPr>
          <p:grpSpPr>
            <a:xfrm>
              <a:off x="1013460" y="4800600"/>
              <a:ext cx="3362599" cy="533400"/>
              <a:chOff x="1013460" y="4800600"/>
              <a:chExt cx="3362599" cy="533400"/>
            </a:xfrm>
          </p:grpSpPr>
          <p:grpSp>
            <p:nvGrpSpPr>
              <p:cNvPr id="15" name="Group 85"/>
              <p:cNvGrpSpPr/>
              <p:nvPr/>
            </p:nvGrpSpPr>
            <p:grpSpPr>
              <a:xfrm>
                <a:off x="1013460" y="4884420"/>
                <a:ext cx="1501140" cy="373380"/>
                <a:chOff x="1013460" y="4884420"/>
                <a:chExt cx="1501140" cy="373380"/>
              </a:xfrm>
            </p:grpSpPr>
            <p:sp>
              <p:nvSpPr>
                <p:cNvPr id="17" name="Freeform 16"/>
                <p:cNvSpPr/>
                <p:nvPr/>
              </p:nvSpPr>
              <p:spPr>
                <a:xfrm>
                  <a:off x="1013460" y="4913630"/>
                  <a:ext cx="1432560" cy="344170"/>
                </a:xfrm>
                <a:custGeom>
                  <a:avLst/>
                  <a:gdLst>
                    <a:gd name="connsiteX0" fmla="*/ 0 w 1432560"/>
                    <a:gd name="connsiteY0" fmla="*/ 344170 h 344170"/>
                    <a:gd name="connsiteX1" fmla="*/ 251460 w 1432560"/>
                    <a:gd name="connsiteY1" fmla="*/ 54610 h 344170"/>
                    <a:gd name="connsiteX2" fmla="*/ 1432560 w 1432560"/>
                    <a:gd name="connsiteY2" fmla="*/ 16510 h 344170"/>
                    <a:gd name="connsiteX3" fmla="*/ 1432560 w 1432560"/>
                    <a:gd name="connsiteY3" fmla="*/ 16510 h 344170"/>
                  </a:gdLst>
                  <a:ahLst/>
                  <a:cxnLst>
                    <a:cxn ang="0">
                      <a:pos x="connsiteX0" y="connsiteY0"/>
                    </a:cxn>
                    <a:cxn ang="0">
                      <a:pos x="connsiteX1" y="connsiteY1"/>
                    </a:cxn>
                    <a:cxn ang="0">
                      <a:pos x="connsiteX2" y="connsiteY2"/>
                    </a:cxn>
                    <a:cxn ang="0">
                      <a:pos x="connsiteX3" y="connsiteY3"/>
                    </a:cxn>
                  </a:cxnLst>
                  <a:rect l="l" t="t" r="r" b="b"/>
                  <a:pathLst>
                    <a:path w="1432560" h="344170">
                      <a:moveTo>
                        <a:pt x="0" y="344170"/>
                      </a:moveTo>
                      <a:cubicBezTo>
                        <a:pt x="6350" y="226695"/>
                        <a:pt x="12700" y="109220"/>
                        <a:pt x="251460" y="54610"/>
                      </a:cubicBezTo>
                      <a:cubicBezTo>
                        <a:pt x="490220" y="0"/>
                        <a:pt x="1432560" y="16510"/>
                        <a:pt x="1432560" y="16510"/>
                      </a:cubicBezTo>
                      <a:lnTo>
                        <a:pt x="1432560" y="16510"/>
                      </a:ln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Oval 17"/>
                <p:cNvSpPr/>
                <p:nvPr/>
              </p:nvSpPr>
              <p:spPr>
                <a:xfrm>
                  <a:off x="1775460" y="48844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p:cNvSpPr/>
                <p:nvPr/>
              </p:nvSpPr>
              <p:spPr>
                <a:xfrm>
                  <a:off x="2438400" y="48844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Rectangle 15"/>
              <p:cNvSpPr/>
              <p:nvPr/>
            </p:nvSpPr>
            <p:spPr>
              <a:xfrm>
                <a:off x="3124201" y="4800600"/>
                <a:ext cx="1251858"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400" dirty="0" smtClean="0">
                    <a:solidFill>
                      <a:schemeClr val="tx1"/>
                    </a:solidFill>
                    <a:sym typeface="Wingdings" pitchFamily="2" charset="2"/>
                  </a:rPr>
                  <a:t>User 1: A B</a:t>
                </a:r>
              </a:p>
            </p:txBody>
          </p:sp>
        </p:grpSp>
      </p:grpSp>
      <p:grpSp>
        <p:nvGrpSpPr>
          <p:cNvPr id="20" name="Group 94"/>
          <p:cNvGrpSpPr/>
          <p:nvPr/>
        </p:nvGrpSpPr>
        <p:grpSpPr>
          <a:xfrm>
            <a:off x="5497552" y="4859742"/>
            <a:ext cx="3646449" cy="638223"/>
            <a:chOff x="5345151" y="5762577"/>
            <a:chExt cx="3646449" cy="638223"/>
          </a:xfrm>
        </p:grpSpPr>
        <p:grpSp>
          <p:nvGrpSpPr>
            <p:cNvPr id="21" name="Group 56"/>
            <p:cNvGrpSpPr/>
            <p:nvPr/>
          </p:nvGrpSpPr>
          <p:grpSpPr>
            <a:xfrm>
              <a:off x="5345151" y="5762577"/>
              <a:ext cx="1524000" cy="373380"/>
              <a:chOff x="5610225" y="5684520"/>
              <a:chExt cx="1524000" cy="373380"/>
            </a:xfrm>
          </p:grpSpPr>
          <p:sp>
            <p:nvSpPr>
              <p:cNvPr id="23" name="Freeform 22"/>
              <p:cNvSpPr/>
              <p:nvPr/>
            </p:nvSpPr>
            <p:spPr>
              <a:xfrm>
                <a:off x="5633085" y="5713730"/>
                <a:ext cx="1432560" cy="344170"/>
              </a:xfrm>
              <a:custGeom>
                <a:avLst/>
                <a:gdLst>
                  <a:gd name="connsiteX0" fmla="*/ 0 w 1432560"/>
                  <a:gd name="connsiteY0" fmla="*/ 344170 h 344170"/>
                  <a:gd name="connsiteX1" fmla="*/ 251460 w 1432560"/>
                  <a:gd name="connsiteY1" fmla="*/ 54610 h 344170"/>
                  <a:gd name="connsiteX2" fmla="*/ 1432560 w 1432560"/>
                  <a:gd name="connsiteY2" fmla="*/ 16510 h 344170"/>
                  <a:gd name="connsiteX3" fmla="*/ 1432560 w 1432560"/>
                  <a:gd name="connsiteY3" fmla="*/ 16510 h 344170"/>
                </a:gdLst>
                <a:ahLst/>
                <a:cxnLst>
                  <a:cxn ang="0">
                    <a:pos x="connsiteX0" y="connsiteY0"/>
                  </a:cxn>
                  <a:cxn ang="0">
                    <a:pos x="connsiteX1" y="connsiteY1"/>
                  </a:cxn>
                  <a:cxn ang="0">
                    <a:pos x="connsiteX2" y="connsiteY2"/>
                  </a:cxn>
                  <a:cxn ang="0">
                    <a:pos x="connsiteX3" y="connsiteY3"/>
                  </a:cxn>
                </a:cxnLst>
                <a:rect l="l" t="t" r="r" b="b"/>
                <a:pathLst>
                  <a:path w="1432560" h="344170">
                    <a:moveTo>
                      <a:pt x="0" y="344170"/>
                    </a:moveTo>
                    <a:cubicBezTo>
                      <a:pt x="6350" y="226695"/>
                      <a:pt x="12700" y="109220"/>
                      <a:pt x="251460" y="54610"/>
                    </a:cubicBezTo>
                    <a:cubicBezTo>
                      <a:pt x="490220" y="0"/>
                      <a:pt x="1432560" y="16510"/>
                      <a:pt x="1432560" y="16510"/>
                    </a:cubicBezTo>
                    <a:lnTo>
                      <a:pt x="1432560" y="16510"/>
                    </a:ln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Oval 23"/>
              <p:cNvSpPr/>
              <p:nvPr/>
            </p:nvSpPr>
            <p:spPr>
              <a:xfrm>
                <a:off x="5610225" y="597408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Oval 24"/>
              <p:cNvSpPr/>
              <p:nvPr/>
            </p:nvSpPr>
            <p:spPr>
              <a:xfrm>
                <a:off x="6395085" y="56845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Oval 25"/>
              <p:cNvSpPr/>
              <p:nvPr/>
            </p:nvSpPr>
            <p:spPr>
              <a:xfrm>
                <a:off x="7058025" y="56845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Rectangle 21"/>
            <p:cNvSpPr/>
            <p:nvPr/>
          </p:nvSpPr>
          <p:spPr>
            <a:xfrm>
              <a:off x="7467600" y="6019800"/>
              <a:ext cx="1524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400" dirty="0" smtClean="0">
                  <a:solidFill>
                    <a:schemeClr val="tx1"/>
                  </a:solidFill>
                  <a:sym typeface="Wingdings" pitchFamily="2" charset="2"/>
                </a:rPr>
                <a:t>User 1: a c  e</a:t>
              </a:r>
            </a:p>
          </p:txBody>
        </p:sp>
      </p:grpSp>
      <p:sp>
        <p:nvSpPr>
          <p:cNvPr id="28" name="Rectangle 27"/>
          <p:cNvSpPr/>
          <p:nvPr/>
        </p:nvSpPr>
        <p:spPr>
          <a:xfrm>
            <a:off x="3393129" y="3513787"/>
            <a:ext cx="721664" cy="369328"/>
          </a:xfrm>
          <a:prstGeom prst="rect">
            <a:avLst/>
          </a:prstGeom>
        </p:spPr>
        <p:txBody>
          <a:bodyPr wrap="none" lIns="91436" tIns="45718" rIns="91436" bIns="45718">
            <a:spAutoFit/>
          </a:bodyPr>
          <a:lstStyle/>
          <a:p>
            <a:r>
              <a:rPr lang="en-US" altLang="zh-CN" dirty="0" smtClean="0">
                <a:solidFill>
                  <a:srgbClr val="FF0000"/>
                </a:solidFill>
                <a:sym typeface="Wingdings" pitchFamily="2" charset="2"/>
              </a:rPr>
              <a:t>A B</a:t>
            </a:r>
            <a:endParaRPr lang="zh-CN" altLang="en-US" dirty="0"/>
          </a:p>
        </p:txBody>
      </p:sp>
      <p:grpSp>
        <p:nvGrpSpPr>
          <p:cNvPr id="31" name="Group 73"/>
          <p:cNvGrpSpPr/>
          <p:nvPr/>
        </p:nvGrpSpPr>
        <p:grpSpPr>
          <a:xfrm>
            <a:off x="5534025" y="4037662"/>
            <a:ext cx="1524000" cy="373380"/>
            <a:chOff x="5610225" y="5684520"/>
            <a:chExt cx="1524000" cy="373380"/>
          </a:xfrm>
        </p:grpSpPr>
        <p:sp>
          <p:nvSpPr>
            <p:cNvPr id="32" name="Freeform 31"/>
            <p:cNvSpPr/>
            <p:nvPr/>
          </p:nvSpPr>
          <p:spPr>
            <a:xfrm>
              <a:off x="5633085" y="5713730"/>
              <a:ext cx="1432560" cy="344170"/>
            </a:xfrm>
            <a:custGeom>
              <a:avLst/>
              <a:gdLst>
                <a:gd name="connsiteX0" fmla="*/ 0 w 1432560"/>
                <a:gd name="connsiteY0" fmla="*/ 344170 h 344170"/>
                <a:gd name="connsiteX1" fmla="*/ 251460 w 1432560"/>
                <a:gd name="connsiteY1" fmla="*/ 54610 h 344170"/>
                <a:gd name="connsiteX2" fmla="*/ 1432560 w 1432560"/>
                <a:gd name="connsiteY2" fmla="*/ 16510 h 344170"/>
                <a:gd name="connsiteX3" fmla="*/ 1432560 w 1432560"/>
                <a:gd name="connsiteY3" fmla="*/ 16510 h 344170"/>
              </a:gdLst>
              <a:ahLst/>
              <a:cxnLst>
                <a:cxn ang="0">
                  <a:pos x="connsiteX0" y="connsiteY0"/>
                </a:cxn>
                <a:cxn ang="0">
                  <a:pos x="connsiteX1" y="connsiteY1"/>
                </a:cxn>
                <a:cxn ang="0">
                  <a:pos x="connsiteX2" y="connsiteY2"/>
                </a:cxn>
                <a:cxn ang="0">
                  <a:pos x="connsiteX3" y="connsiteY3"/>
                </a:cxn>
              </a:cxnLst>
              <a:rect l="l" t="t" r="r" b="b"/>
              <a:pathLst>
                <a:path w="1432560" h="344170">
                  <a:moveTo>
                    <a:pt x="0" y="344170"/>
                  </a:moveTo>
                  <a:cubicBezTo>
                    <a:pt x="6350" y="226695"/>
                    <a:pt x="12700" y="109220"/>
                    <a:pt x="251460" y="54610"/>
                  </a:cubicBezTo>
                  <a:cubicBezTo>
                    <a:pt x="490220" y="0"/>
                    <a:pt x="1432560" y="16510"/>
                    <a:pt x="1432560" y="16510"/>
                  </a:cubicBezTo>
                  <a:lnTo>
                    <a:pt x="1432560" y="16510"/>
                  </a:ln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Oval 32"/>
            <p:cNvSpPr/>
            <p:nvPr/>
          </p:nvSpPr>
          <p:spPr>
            <a:xfrm>
              <a:off x="5610225" y="597408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Oval 33"/>
            <p:cNvSpPr/>
            <p:nvPr/>
          </p:nvSpPr>
          <p:spPr>
            <a:xfrm>
              <a:off x="6395085" y="56845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p:cNvSpPr/>
            <p:nvPr/>
          </p:nvSpPr>
          <p:spPr>
            <a:xfrm>
              <a:off x="7058025" y="568452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Group 87"/>
          <p:cNvGrpSpPr/>
          <p:nvPr/>
        </p:nvGrpSpPr>
        <p:grpSpPr>
          <a:xfrm>
            <a:off x="990601" y="4824426"/>
            <a:ext cx="3524468" cy="518160"/>
            <a:chOff x="990600" y="5730240"/>
            <a:chExt cx="3524468" cy="518160"/>
          </a:xfrm>
        </p:grpSpPr>
        <p:grpSp>
          <p:nvGrpSpPr>
            <p:cNvPr id="42" name="Group 83"/>
            <p:cNvGrpSpPr/>
            <p:nvPr/>
          </p:nvGrpSpPr>
          <p:grpSpPr>
            <a:xfrm>
              <a:off x="990600" y="5730240"/>
              <a:ext cx="1524000" cy="373380"/>
              <a:chOff x="990600" y="5730240"/>
              <a:chExt cx="1524000" cy="373380"/>
            </a:xfrm>
          </p:grpSpPr>
          <p:sp>
            <p:nvSpPr>
              <p:cNvPr id="44" name="Freeform 43"/>
              <p:cNvSpPr/>
              <p:nvPr/>
            </p:nvSpPr>
            <p:spPr>
              <a:xfrm>
                <a:off x="1013460" y="5759450"/>
                <a:ext cx="1432560" cy="344170"/>
              </a:xfrm>
              <a:custGeom>
                <a:avLst/>
                <a:gdLst>
                  <a:gd name="connsiteX0" fmla="*/ 0 w 1432560"/>
                  <a:gd name="connsiteY0" fmla="*/ 344170 h 344170"/>
                  <a:gd name="connsiteX1" fmla="*/ 251460 w 1432560"/>
                  <a:gd name="connsiteY1" fmla="*/ 54610 h 344170"/>
                  <a:gd name="connsiteX2" fmla="*/ 1432560 w 1432560"/>
                  <a:gd name="connsiteY2" fmla="*/ 16510 h 344170"/>
                  <a:gd name="connsiteX3" fmla="*/ 1432560 w 1432560"/>
                  <a:gd name="connsiteY3" fmla="*/ 16510 h 344170"/>
                </a:gdLst>
                <a:ahLst/>
                <a:cxnLst>
                  <a:cxn ang="0">
                    <a:pos x="connsiteX0" y="connsiteY0"/>
                  </a:cxn>
                  <a:cxn ang="0">
                    <a:pos x="connsiteX1" y="connsiteY1"/>
                  </a:cxn>
                  <a:cxn ang="0">
                    <a:pos x="connsiteX2" y="connsiteY2"/>
                  </a:cxn>
                  <a:cxn ang="0">
                    <a:pos x="connsiteX3" y="connsiteY3"/>
                  </a:cxn>
                </a:cxnLst>
                <a:rect l="l" t="t" r="r" b="b"/>
                <a:pathLst>
                  <a:path w="1432560" h="344170">
                    <a:moveTo>
                      <a:pt x="0" y="344170"/>
                    </a:moveTo>
                    <a:cubicBezTo>
                      <a:pt x="6350" y="226695"/>
                      <a:pt x="12700" y="109220"/>
                      <a:pt x="251460" y="54610"/>
                    </a:cubicBezTo>
                    <a:cubicBezTo>
                      <a:pt x="490220" y="0"/>
                      <a:pt x="1432560" y="16510"/>
                      <a:pt x="1432560" y="16510"/>
                    </a:cubicBezTo>
                    <a:lnTo>
                      <a:pt x="1432560" y="16510"/>
                    </a:ln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Oval 44"/>
              <p:cNvSpPr/>
              <p:nvPr/>
            </p:nvSpPr>
            <p:spPr>
              <a:xfrm>
                <a:off x="990600" y="601980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Oval 45"/>
              <p:cNvSpPr/>
              <p:nvPr/>
            </p:nvSpPr>
            <p:spPr>
              <a:xfrm>
                <a:off x="1775460" y="573024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Oval 46"/>
              <p:cNvSpPr/>
              <p:nvPr/>
            </p:nvSpPr>
            <p:spPr>
              <a:xfrm>
                <a:off x="2438400" y="573024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Rectangle 42"/>
            <p:cNvSpPr/>
            <p:nvPr/>
          </p:nvSpPr>
          <p:spPr>
            <a:xfrm>
              <a:off x="3048000" y="5940623"/>
              <a:ext cx="1467068" cy="307777"/>
            </a:xfrm>
            <a:prstGeom prst="rect">
              <a:avLst/>
            </a:prstGeom>
          </p:spPr>
          <p:txBody>
            <a:bodyPr wrap="none">
              <a:spAutoFit/>
            </a:bodyPr>
            <a:lstStyle/>
            <a:p>
              <a:pPr algn="just"/>
              <a:r>
                <a:rPr lang="en-US" altLang="zh-CN" sz="1400" dirty="0" smtClean="0">
                  <a:sym typeface="Wingdings" pitchFamily="2" charset="2"/>
                </a:rPr>
                <a:t>User 1: a c  e</a:t>
              </a:r>
            </a:p>
          </p:txBody>
        </p:sp>
      </p:grpSp>
      <p:grpSp>
        <p:nvGrpSpPr>
          <p:cNvPr id="48" name="Group 90"/>
          <p:cNvGrpSpPr/>
          <p:nvPr/>
        </p:nvGrpSpPr>
        <p:grpSpPr>
          <a:xfrm>
            <a:off x="1295400" y="4161482"/>
            <a:ext cx="2981679" cy="419102"/>
            <a:chOff x="1295400" y="5067300"/>
            <a:chExt cx="2981680" cy="419102"/>
          </a:xfrm>
        </p:grpSpPr>
        <p:grpSp>
          <p:nvGrpSpPr>
            <p:cNvPr id="49" name="Group 36"/>
            <p:cNvGrpSpPr/>
            <p:nvPr/>
          </p:nvGrpSpPr>
          <p:grpSpPr>
            <a:xfrm>
              <a:off x="1295400" y="5067300"/>
              <a:ext cx="891540" cy="236220"/>
              <a:chOff x="1981200" y="6050280"/>
              <a:chExt cx="891540" cy="236220"/>
            </a:xfrm>
          </p:grpSpPr>
          <p:sp>
            <p:nvSpPr>
              <p:cNvPr id="51" name="Freeform 50"/>
              <p:cNvSpPr/>
              <p:nvPr/>
            </p:nvSpPr>
            <p:spPr>
              <a:xfrm>
                <a:off x="1981200" y="6096000"/>
                <a:ext cx="838200" cy="152400"/>
              </a:xfrm>
              <a:custGeom>
                <a:avLst/>
                <a:gdLst>
                  <a:gd name="connsiteX0" fmla="*/ 0 w 1188720"/>
                  <a:gd name="connsiteY0" fmla="*/ 426720 h 426720"/>
                  <a:gd name="connsiteX1" fmla="*/ 853440 w 1188720"/>
                  <a:gd name="connsiteY1" fmla="*/ 320040 h 426720"/>
                  <a:gd name="connsiteX2" fmla="*/ 1188720 w 1188720"/>
                  <a:gd name="connsiteY2" fmla="*/ 0 h 426720"/>
                </a:gdLst>
                <a:ahLst/>
                <a:cxnLst>
                  <a:cxn ang="0">
                    <a:pos x="connsiteX0" y="connsiteY0"/>
                  </a:cxn>
                  <a:cxn ang="0">
                    <a:pos x="connsiteX1" y="connsiteY1"/>
                  </a:cxn>
                  <a:cxn ang="0">
                    <a:pos x="connsiteX2" y="connsiteY2"/>
                  </a:cxn>
                </a:cxnLst>
                <a:rect l="l" t="t" r="r" b="b"/>
                <a:pathLst>
                  <a:path w="1188720" h="426720">
                    <a:moveTo>
                      <a:pt x="0" y="426720"/>
                    </a:moveTo>
                    <a:cubicBezTo>
                      <a:pt x="327660" y="408940"/>
                      <a:pt x="655320" y="391160"/>
                      <a:pt x="853440" y="320040"/>
                    </a:cubicBezTo>
                    <a:cubicBezTo>
                      <a:pt x="1051560" y="248920"/>
                      <a:pt x="1120140" y="124460"/>
                      <a:pt x="1188720" y="0"/>
                    </a:cubicBezTo>
                  </a:path>
                </a:pathLst>
              </a:cu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Oval 51"/>
              <p:cNvSpPr/>
              <p:nvPr/>
            </p:nvSpPr>
            <p:spPr>
              <a:xfrm>
                <a:off x="1981200" y="621030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Oval 39"/>
              <p:cNvSpPr/>
              <p:nvPr/>
            </p:nvSpPr>
            <p:spPr>
              <a:xfrm>
                <a:off x="2796540" y="6050280"/>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Rectangle 49"/>
            <p:cNvSpPr/>
            <p:nvPr/>
          </p:nvSpPr>
          <p:spPr>
            <a:xfrm>
              <a:off x="3124200" y="5178625"/>
              <a:ext cx="1152880" cy="307777"/>
            </a:xfrm>
            <a:prstGeom prst="rect">
              <a:avLst/>
            </a:prstGeom>
          </p:spPr>
          <p:txBody>
            <a:bodyPr wrap="none">
              <a:spAutoFit/>
            </a:bodyPr>
            <a:lstStyle/>
            <a:p>
              <a:pPr algn="just"/>
              <a:r>
                <a:rPr lang="en-US" altLang="zh-CN" sz="1400" dirty="0" smtClean="0">
                  <a:sym typeface="Wingdings" pitchFamily="2" charset="2"/>
                </a:rPr>
                <a:t>User 2: A</a:t>
              </a:r>
              <a:r>
                <a:rPr lang="en-US" altLang="zh-CN" sz="1100" dirty="0" smtClean="0">
                  <a:sym typeface="Wingdings" pitchFamily="2" charset="2"/>
                </a:rPr>
                <a:t> </a:t>
              </a:r>
              <a:r>
                <a:rPr lang="en-US" altLang="zh-CN" sz="1400" dirty="0" smtClean="0">
                  <a:sym typeface="Wingdings" pitchFamily="2" charset="2"/>
                </a:rPr>
                <a:t>B</a:t>
              </a:r>
              <a:endParaRPr lang="zh-CN" altLang="en-US" sz="1400" dirty="0"/>
            </a:p>
          </p:txBody>
        </p:sp>
      </p:grpSp>
      <p:sp>
        <p:nvSpPr>
          <p:cNvPr id="127" name="Rectangle 126"/>
          <p:cNvSpPr/>
          <p:nvPr/>
        </p:nvSpPr>
        <p:spPr>
          <a:xfrm>
            <a:off x="1752600" y="4267200"/>
            <a:ext cx="276226" cy="307777"/>
          </a:xfrm>
          <a:prstGeom prst="rect">
            <a:avLst/>
          </a:prstGeom>
        </p:spPr>
        <p:txBody>
          <a:bodyPr wrap="square">
            <a:spAutoFit/>
          </a:bodyPr>
          <a:lstStyle/>
          <a:p>
            <a:r>
              <a:rPr lang="en-US" altLang="zh-CN" sz="1400" b="1" dirty="0" smtClean="0"/>
              <a:t>C</a:t>
            </a:r>
            <a:endParaRPr lang="zh-CN" altLang="en-US" sz="1400" b="1" dirty="0"/>
          </a:p>
        </p:txBody>
      </p:sp>
      <p:grpSp>
        <p:nvGrpSpPr>
          <p:cNvPr id="145" name="Group 144"/>
          <p:cNvGrpSpPr/>
          <p:nvPr/>
        </p:nvGrpSpPr>
        <p:grpSpPr>
          <a:xfrm>
            <a:off x="5993765" y="5236874"/>
            <a:ext cx="2684539" cy="489694"/>
            <a:chOff x="5993765" y="5236874"/>
            <a:chExt cx="2684539" cy="489694"/>
          </a:xfrm>
        </p:grpSpPr>
        <p:sp>
          <p:nvSpPr>
            <p:cNvPr id="56" name="Rectangle 55"/>
            <p:cNvSpPr/>
            <p:nvPr/>
          </p:nvSpPr>
          <p:spPr>
            <a:xfrm>
              <a:off x="7620001" y="5418791"/>
              <a:ext cx="1058303" cy="307777"/>
            </a:xfrm>
            <a:prstGeom prst="rect">
              <a:avLst/>
            </a:prstGeom>
          </p:spPr>
          <p:txBody>
            <a:bodyPr wrap="none">
              <a:spAutoFit/>
            </a:bodyPr>
            <a:lstStyle/>
            <a:p>
              <a:r>
                <a:rPr lang="en-US" altLang="zh-CN" sz="1400" dirty="0" smtClean="0">
                  <a:sym typeface="Wingdings" pitchFamily="2" charset="2"/>
                </a:rPr>
                <a:t>User 3: </a:t>
              </a:r>
              <a:r>
                <a:rPr lang="en-US" altLang="zh-CN" sz="1400" dirty="0" err="1" smtClean="0">
                  <a:sym typeface="Wingdings" pitchFamily="2" charset="2"/>
                </a:rPr>
                <a:t>fg</a:t>
              </a:r>
              <a:endParaRPr lang="zh-CN" altLang="en-US" sz="1400" dirty="0"/>
            </a:p>
          </p:txBody>
        </p:sp>
        <p:grpSp>
          <p:nvGrpSpPr>
            <p:cNvPr id="139" name="Group 138"/>
            <p:cNvGrpSpPr/>
            <p:nvPr/>
          </p:nvGrpSpPr>
          <p:grpSpPr>
            <a:xfrm>
              <a:off x="5993765" y="5236874"/>
              <a:ext cx="483235" cy="401926"/>
              <a:chOff x="5993765" y="5236874"/>
              <a:chExt cx="483235" cy="401926"/>
            </a:xfrm>
          </p:grpSpPr>
          <p:sp>
            <p:nvSpPr>
              <p:cNvPr id="140" name="Arc 139"/>
              <p:cNvSpPr/>
              <p:nvPr/>
            </p:nvSpPr>
            <p:spPr>
              <a:xfrm>
                <a:off x="5993765" y="5290585"/>
                <a:ext cx="422910" cy="348215"/>
              </a:xfrm>
              <a:prstGeom prst="arc">
                <a:avLst>
                  <a:gd name="adj1" fmla="val 16200000"/>
                  <a:gd name="adj2" fmla="val 178045"/>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Oval 140"/>
              <p:cNvSpPr/>
              <p:nvPr/>
            </p:nvSpPr>
            <p:spPr>
              <a:xfrm>
                <a:off x="6156960" y="5236874"/>
                <a:ext cx="76200" cy="762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Oval 141"/>
              <p:cNvSpPr/>
              <p:nvPr/>
            </p:nvSpPr>
            <p:spPr>
              <a:xfrm>
                <a:off x="6400800" y="5486400"/>
                <a:ext cx="76200" cy="762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6" name="Group 145"/>
          <p:cNvGrpSpPr/>
          <p:nvPr/>
        </p:nvGrpSpPr>
        <p:grpSpPr>
          <a:xfrm>
            <a:off x="2971800" y="1932061"/>
            <a:ext cx="3500446" cy="353939"/>
            <a:chOff x="3357554" y="2143116"/>
            <a:chExt cx="3500446" cy="353939"/>
          </a:xfrm>
        </p:grpSpPr>
        <p:sp>
          <p:nvSpPr>
            <p:cNvPr id="147" name="Rectangle 146"/>
            <p:cNvSpPr/>
            <p:nvPr/>
          </p:nvSpPr>
          <p:spPr>
            <a:xfrm>
              <a:off x="3357554" y="2143116"/>
              <a:ext cx="3500446" cy="353939"/>
            </a:xfrm>
            <a:prstGeom prst="rect">
              <a:avLst/>
            </a:prstGeom>
          </p:spPr>
          <p:txBody>
            <a:bodyPr wrap="square" lIns="91436" tIns="45718" rIns="91436" bIns="45718">
              <a:spAutoFit/>
            </a:bodyPr>
            <a:lstStyle/>
            <a:p>
              <a:r>
                <a:rPr lang="en-US" altLang="zh-CN" sz="1700" b="1" dirty="0" smtClean="0"/>
                <a:t>User 1 (   ):    User3 (   ) &lt; User 2 (   )</a:t>
              </a:r>
              <a:endParaRPr lang="zh-CN" altLang="en-US" sz="1700" b="1" dirty="0"/>
            </a:p>
          </p:txBody>
        </p:sp>
        <p:sp>
          <p:nvSpPr>
            <p:cNvPr id="148" name="Oval 147"/>
            <p:cNvSpPr/>
            <p:nvPr/>
          </p:nvSpPr>
          <p:spPr>
            <a:xfrm>
              <a:off x="6381750" y="2288335"/>
              <a:ext cx="76200" cy="762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Oval 148"/>
            <p:cNvSpPr/>
            <p:nvPr/>
          </p:nvSpPr>
          <p:spPr>
            <a:xfrm>
              <a:off x="5276850" y="2297849"/>
              <a:ext cx="77958" cy="6435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Oval 149"/>
            <p:cNvSpPr/>
            <p:nvPr/>
          </p:nvSpPr>
          <p:spPr>
            <a:xfrm>
              <a:off x="4165600" y="2286000"/>
              <a:ext cx="76200" cy="76200"/>
            </a:xfrm>
            <a:prstGeom prst="ellipse">
              <a:avLst/>
            </a:prstGeom>
            <a:solidFill>
              <a:srgbClr val="2218F4"/>
            </a:solidFill>
            <a:ln>
              <a:solidFill>
                <a:srgbClr val="221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grpSp>
      <p:cxnSp>
        <p:nvCxnSpPr>
          <p:cNvPr id="151" name="Straight Arrow Connector 150"/>
          <p:cNvCxnSpPr>
            <a:endCxn id="123" idx="0"/>
          </p:cNvCxnSpPr>
          <p:nvPr/>
        </p:nvCxnSpPr>
        <p:spPr>
          <a:xfrm>
            <a:off x="1752600" y="3561757"/>
            <a:ext cx="1905" cy="835946"/>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endCxn id="136" idx="0"/>
          </p:cNvCxnSpPr>
          <p:nvPr/>
        </p:nvCxnSpPr>
        <p:spPr>
          <a:xfrm flipH="1">
            <a:off x="6241600" y="3611880"/>
            <a:ext cx="59057" cy="872650"/>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80823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ox(i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20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ox(in)">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ox(in)">
                                      <p:cBhvr>
                                        <p:cTn id="30" dur="500"/>
                                        <p:tgtEl>
                                          <p:spTgt spid="20"/>
                                        </p:tgtEl>
                                      </p:cBhvr>
                                    </p:animEffect>
                                  </p:childTnLst>
                                </p:cTn>
                              </p:par>
                              <p:par>
                                <p:cTn id="31" presetID="4" presetClass="entr" presetSubtype="16"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ox(in)">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left)">
                                      <p:cBhvr>
                                        <p:cTn id="38"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a:t>Mining User Similarity Based on Location History</a:t>
            </a:r>
            <a:endParaRPr lang="en-US" sz="3200" dirty="0"/>
          </a:p>
        </p:txBody>
      </p:sp>
      <p:sp>
        <p:nvSpPr>
          <p:cNvPr id="3" name="Content Placeholder 2"/>
          <p:cNvSpPr>
            <a:spLocks noGrp="1"/>
          </p:cNvSpPr>
          <p:nvPr>
            <p:ph sz="half" idx="1"/>
          </p:nvPr>
        </p:nvSpPr>
        <p:spPr/>
        <p:txBody>
          <a:bodyPr>
            <a:normAutofit/>
          </a:bodyPr>
          <a:lstStyle/>
          <a:p>
            <a:r>
              <a:rPr lang="en-US" sz="2000" dirty="0" smtClean="0">
                <a:sym typeface="Wingdings" pitchFamily="2" charset="2"/>
              </a:rPr>
              <a:t>IDF (Inverse document frequency)</a:t>
            </a:r>
          </a:p>
        </p:txBody>
      </p:sp>
      <p:sp>
        <p:nvSpPr>
          <p:cNvPr id="4" name="Content Placeholder 3"/>
          <p:cNvSpPr>
            <a:spLocks noGrp="1"/>
          </p:cNvSpPr>
          <p:nvPr>
            <p:ph sz="half" idx="2"/>
          </p:nvPr>
        </p:nvSpPr>
        <p:spPr/>
        <p:txBody>
          <a:bodyPr>
            <a:normAutofit/>
          </a:bodyPr>
          <a:lstStyle/>
          <a:p>
            <a:r>
              <a:rPr lang="en-US" sz="2000" dirty="0"/>
              <a:t>IUF (Inverse user frequency)</a:t>
            </a:r>
          </a:p>
          <a:p>
            <a:endParaRPr lang="en-US" sz="2000" dirty="0"/>
          </a:p>
        </p:txBody>
      </p:sp>
      <p:sp>
        <p:nvSpPr>
          <p:cNvPr id="6" name="Folded Corner 5"/>
          <p:cNvSpPr/>
          <p:nvPr/>
        </p:nvSpPr>
        <p:spPr>
          <a:xfrm>
            <a:off x="1905000" y="4320477"/>
            <a:ext cx="685800" cy="8382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p>
          <a:p>
            <a:pPr algn="ctr"/>
            <a:r>
              <a:rPr lang="en-US" dirty="0" smtClean="0">
                <a:solidFill>
                  <a:schemeClr val="tx1"/>
                </a:solidFill>
              </a:rPr>
              <a:t>…….</a:t>
            </a:r>
            <a:endParaRPr lang="en-US" dirty="0">
              <a:solidFill>
                <a:schemeClr val="tx1"/>
              </a:solidFill>
            </a:endParaRPr>
          </a:p>
        </p:txBody>
      </p:sp>
      <p:sp>
        <p:nvSpPr>
          <p:cNvPr id="7" name="Rectangle 6"/>
          <p:cNvSpPr/>
          <p:nvPr/>
        </p:nvSpPr>
        <p:spPr>
          <a:xfrm>
            <a:off x="1586515" y="3454385"/>
            <a:ext cx="838499" cy="338554"/>
          </a:xfrm>
          <a:prstGeom prst="rect">
            <a:avLst/>
          </a:prstGeom>
        </p:spPr>
        <p:txBody>
          <a:bodyPr wrap="none">
            <a:spAutoFit/>
          </a:bodyPr>
          <a:lstStyle/>
          <a:p>
            <a:pPr algn="just"/>
            <a:r>
              <a:rPr lang="en-US" altLang="zh-CN" sz="1600" dirty="0" smtClean="0"/>
              <a:t>Word w</a:t>
            </a:r>
            <a:endParaRPr lang="zh-CN" altLang="en-US" sz="1600" dirty="0"/>
          </a:p>
        </p:txBody>
      </p:sp>
      <p:sp>
        <p:nvSpPr>
          <p:cNvPr id="9" name="Folded Corner 8"/>
          <p:cNvSpPr/>
          <p:nvPr/>
        </p:nvSpPr>
        <p:spPr>
          <a:xfrm>
            <a:off x="838200" y="4326339"/>
            <a:ext cx="685800" cy="8382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p>
          <a:p>
            <a:pPr algn="ctr"/>
            <a:r>
              <a:rPr lang="en-US" dirty="0" smtClean="0">
                <a:solidFill>
                  <a:schemeClr val="tx1"/>
                </a:solidFill>
              </a:rPr>
              <a:t>…….</a:t>
            </a:r>
            <a:endParaRPr lang="en-US" dirty="0">
              <a:solidFill>
                <a:schemeClr val="tx1"/>
              </a:solidFill>
            </a:endParaRPr>
          </a:p>
        </p:txBody>
      </p:sp>
      <p:sp>
        <p:nvSpPr>
          <p:cNvPr id="10" name="Folded Corner 9"/>
          <p:cNvSpPr/>
          <p:nvPr/>
        </p:nvSpPr>
        <p:spPr>
          <a:xfrm>
            <a:off x="3429000" y="4326339"/>
            <a:ext cx="685800" cy="8382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p>
          <a:p>
            <a:pPr algn="ctr"/>
            <a:r>
              <a:rPr lang="en-US" dirty="0" smtClean="0">
                <a:solidFill>
                  <a:schemeClr val="tx1"/>
                </a:solidFill>
              </a:rPr>
              <a:t>…….</a:t>
            </a:r>
            <a:endParaRPr lang="en-US" dirty="0">
              <a:solidFill>
                <a:schemeClr val="tx1"/>
              </a:solidFill>
            </a:endParaRPr>
          </a:p>
        </p:txBody>
      </p:sp>
      <p:cxnSp>
        <p:nvCxnSpPr>
          <p:cNvPr id="12" name="Straight Connector 11"/>
          <p:cNvCxnSpPr>
            <a:endCxn id="9" idx="0"/>
          </p:cNvCxnSpPr>
          <p:nvPr/>
        </p:nvCxnSpPr>
        <p:spPr>
          <a:xfrm flipH="1">
            <a:off x="1181100" y="3792939"/>
            <a:ext cx="723900" cy="533400"/>
          </a:xfrm>
          <a:prstGeom prst="line">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19400" y="4853877"/>
            <a:ext cx="44454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1581456" y="2209800"/>
                <a:ext cx="1933286" cy="6685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a:rPr>
                        <m:t>𝑖</m:t>
                      </m:r>
                      <m:r>
                        <a:rPr lang="en-US" altLang="zh-CN" sz="2000" b="0" i="1" smtClean="0">
                          <a:latin typeface="Cambria Math"/>
                        </a:rPr>
                        <m:t>𝑑𝑓</m:t>
                      </m:r>
                      <m:r>
                        <a:rPr lang="en-US" altLang="zh-CN" sz="2000" i="1" smtClean="0">
                          <a:latin typeface="Cambria Math"/>
                        </a:rPr>
                        <m:t>(</m:t>
                      </m:r>
                      <m:r>
                        <a:rPr lang="en-US" altLang="zh-CN" sz="2000" b="0" i="1" smtClean="0">
                          <a:latin typeface="Cambria Math"/>
                        </a:rPr>
                        <m:t>𝑤</m:t>
                      </m:r>
                      <m:r>
                        <a:rPr lang="en-US" altLang="zh-CN" sz="2000" i="1">
                          <a:latin typeface="Cambria Math"/>
                        </a:rPr>
                        <m:t>)</m:t>
                      </m:r>
                      <m:r>
                        <a:rPr lang="en-US" altLang="zh-CN" sz="2000">
                          <a:latin typeface="Cambria Math"/>
                        </a:rPr>
                        <m:t>=</m:t>
                      </m:r>
                      <m:func>
                        <m:funcPr>
                          <m:ctrlPr>
                            <a:rPr lang="zh-CN" altLang="zh-CN" sz="2000" i="1">
                              <a:latin typeface="Cambria Math"/>
                            </a:rPr>
                          </m:ctrlPr>
                        </m:funcPr>
                        <m:fName>
                          <m:r>
                            <m:rPr>
                              <m:sty m:val="p"/>
                            </m:rPr>
                            <a:rPr lang="en-US" altLang="zh-CN" sz="2000">
                              <a:latin typeface="Cambria Math"/>
                            </a:rPr>
                            <m:t>log</m:t>
                          </m:r>
                        </m:fName>
                        <m:e>
                          <m:f>
                            <m:fPr>
                              <m:ctrlPr>
                                <a:rPr lang="zh-CN" altLang="zh-CN" sz="2000" i="1" smtClean="0">
                                  <a:latin typeface="Cambria Math"/>
                                </a:rPr>
                              </m:ctrlPr>
                            </m:fPr>
                            <m:num>
                              <m:r>
                                <a:rPr lang="en-US" altLang="zh-CN" sz="2000" i="1">
                                  <a:latin typeface="Cambria Math"/>
                                </a:rPr>
                                <m:t>𝑁</m:t>
                              </m:r>
                            </m:num>
                            <m:den>
                              <m:r>
                                <a:rPr lang="en-US" altLang="zh-CN" sz="2000" i="1">
                                  <a:latin typeface="Cambria Math"/>
                                </a:rPr>
                                <m:t>𝑛</m:t>
                              </m:r>
                            </m:den>
                          </m:f>
                        </m:e>
                      </m:func>
                    </m:oMath>
                  </m:oMathPara>
                </a14:m>
                <a:endParaRPr lang="zh-CN" altLang="en-US" sz="2000" dirty="0"/>
              </a:p>
            </p:txBody>
          </p:sp>
        </mc:Choice>
        <mc:Fallback xmlns="">
          <p:sp>
            <p:nvSpPr>
              <p:cNvPr id="19" name="Rectangle 18"/>
              <p:cNvSpPr>
                <a:spLocks noRot="1" noChangeAspect="1" noMove="1" noResize="1" noEditPoints="1" noAdjustHandles="1" noChangeArrowheads="1" noChangeShapeType="1" noTextEdit="1"/>
              </p:cNvSpPr>
              <p:nvPr/>
            </p:nvSpPr>
            <p:spPr>
              <a:xfrm>
                <a:off x="1581456" y="2209800"/>
                <a:ext cx="1933286" cy="668581"/>
              </a:xfrm>
              <a:prstGeom prst="rect">
                <a:avLst/>
              </a:prstGeom>
              <a:blipFill rotWithShape="1">
                <a:blip r:embed="rId2"/>
                <a:stretch>
                  <a:fillRect/>
                </a:stretch>
              </a:blipFill>
            </p:spPr>
            <p:txBody>
              <a:bodyPr/>
              <a:lstStyle/>
              <a:p>
                <a:r>
                  <a:rPr lang="en-US">
                    <a:noFill/>
                  </a:rPr>
                  <a:t> </a:t>
                </a:r>
              </a:p>
            </p:txBody>
          </p:sp>
        </mc:Fallback>
      </mc:AlternateContent>
      <p:sp>
        <p:nvSpPr>
          <p:cNvPr id="35" name="Left Brace 34"/>
          <p:cNvSpPr/>
          <p:nvPr/>
        </p:nvSpPr>
        <p:spPr>
          <a:xfrm rot="16200000">
            <a:off x="2200126" y="4336014"/>
            <a:ext cx="485928" cy="2904979"/>
          </a:xfrm>
          <a:prstGeom prst="leftBrace">
            <a:avLst>
              <a:gd name="adj1" fmla="val 8333"/>
              <a:gd name="adj2" fmla="val 5048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Arrow Connector 36"/>
          <p:cNvCxnSpPr>
            <a:stCxn id="7" idx="2"/>
            <a:endCxn id="6" idx="0"/>
          </p:cNvCxnSpPr>
          <p:nvPr/>
        </p:nvCxnSpPr>
        <p:spPr>
          <a:xfrm>
            <a:off x="2005765" y="3792939"/>
            <a:ext cx="242135" cy="5275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2263682" y="6031468"/>
                <a:ext cx="4115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𝑁</m:t>
                      </m:r>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2263682" y="6031468"/>
                <a:ext cx="411523"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1752600" y="5334000"/>
                <a:ext cx="374590" cy="369332"/>
              </a:xfrm>
              <a:prstGeom prst="rect">
                <a:avLst/>
              </a:prstGeom>
              <a:ln w="2857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𝑛</m:t>
                      </m:r>
                    </m:oMath>
                  </m:oMathPara>
                </a14:m>
                <a:endParaRPr lang="en-US" dirty="0"/>
              </a:p>
            </p:txBody>
          </p:sp>
        </mc:Choice>
        <mc:Fallback xmlns="">
          <p:sp>
            <p:nvSpPr>
              <p:cNvPr id="47" name="Rectangle 46"/>
              <p:cNvSpPr>
                <a:spLocks noRot="1" noChangeAspect="1" noMove="1" noResize="1" noEditPoints="1" noAdjustHandles="1" noChangeArrowheads="1" noChangeShapeType="1" noTextEdit="1"/>
              </p:cNvSpPr>
              <p:nvPr/>
            </p:nvSpPr>
            <p:spPr>
              <a:xfrm>
                <a:off x="1752600" y="5334000"/>
                <a:ext cx="374590" cy="369332"/>
              </a:xfrm>
              <a:prstGeom prst="rect">
                <a:avLst/>
              </a:prstGeom>
              <a:blipFill rotWithShape="1">
                <a:blip r:embed="rId4"/>
                <a:stretch>
                  <a:fillRect/>
                </a:stretch>
              </a:blipFill>
              <a:ln w="28575">
                <a:noFill/>
              </a:ln>
            </p:spPr>
            <p:txBody>
              <a:bodyPr/>
              <a:lstStyle/>
              <a:p>
                <a:r>
                  <a:rPr lang="en-US">
                    <a:noFill/>
                  </a:rPr>
                  <a:t> </a:t>
                </a:r>
              </a:p>
            </p:txBody>
          </p:sp>
        </mc:Fallback>
      </mc:AlternateContent>
      <p:sp>
        <p:nvSpPr>
          <p:cNvPr id="48" name="Left Brace 47"/>
          <p:cNvSpPr/>
          <p:nvPr/>
        </p:nvSpPr>
        <p:spPr>
          <a:xfrm rot="16200000">
            <a:off x="1528462" y="4690971"/>
            <a:ext cx="452008" cy="1433268"/>
          </a:xfrm>
          <a:prstGeom prst="leftBrace">
            <a:avLst>
              <a:gd name="adj1" fmla="val 8333"/>
              <a:gd name="adj2" fmla="val 5048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oup 50"/>
          <p:cNvGrpSpPr/>
          <p:nvPr/>
        </p:nvGrpSpPr>
        <p:grpSpPr>
          <a:xfrm>
            <a:off x="5334000" y="2253175"/>
            <a:ext cx="3048000" cy="4223825"/>
            <a:chOff x="5334000" y="2253175"/>
            <a:chExt cx="3048000" cy="4223825"/>
          </a:xfrm>
        </p:grpSpPr>
        <p:pic>
          <p:nvPicPr>
            <p:cNvPr id="18" name="Picture 4"/>
            <p:cNvPicPr>
              <a:picLocks noChangeAspect="1" noChangeArrowheads="1"/>
            </p:cNvPicPr>
            <p:nvPr/>
          </p:nvPicPr>
          <p:blipFill>
            <a:blip r:embed="rId5" cstate="print"/>
            <a:srcRect/>
            <a:stretch>
              <a:fillRect/>
            </a:stretch>
          </p:blipFill>
          <p:spPr bwMode="auto">
            <a:xfrm>
              <a:off x="5334000" y="4580807"/>
              <a:ext cx="385467" cy="507532"/>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20" name="Rectangle 19"/>
                <p:cNvSpPr/>
                <p:nvPr/>
              </p:nvSpPr>
              <p:spPr>
                <a:xfrm>
                  <a:off x="5696256" y="2253175"/>
                  <a:ext cx="1861792" cy="6685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a:rPr>
                          <m:t>𝑖𝑢𝑓</m:t>
                        </m:r>
                        <m:r>
                          <a:rPr lang="en-US" altLang="zh-CN" sz="2000" i="1" smtClean="0">
                            <a:latin typeface="Cambria Math"/>
                          </a:rPr>
                          <m:t>(</m:t>
                        </m:r>
                        <m:r>
                          <a:rPr lang="en-US" altLang="zh-CN" sz="2000" b="0" i="1" smtClean="0">
                            <a:latin typeface="Cambria Math"/>
                          </a:rPr>
                          <m:t>𝑐</m:t>
                        </m:r>
                        <m:r>
                          <a:rPr lang="en-US" altLang="zh-CN" sz="2000" i="1">
                            <a:latin typeface="Cambria Math"/>
                          </a:rPr>
                          <m:t>)</m:t>
                        </m:r>
                        <m:r>
                          <a:rPr lang="en-US" altLang="zh-CN" sz="2000">
                            <a:latin typeface="Cambria Math"/>
                          </a:rPr>
                          <m:t>=</m:t>
                        </m:r>
                        <m:func>
                          <m:funcPr>
                            <m:ctrlPr>
                              <a:rPr lang="zh-CN" altLang="zh-CN" sz="2000" i="1">
                                <a:latin typeface="Cambria Math"/>
                              </a:rPr>
                            </m:ctrlPr>
                          </m:funcPr>
                          <m:fName>
                            <m:r>
                              <m:rPr>
                                <m:sty m:val="p"/>
                              </m:rPr>
                              <a:rPr lang="en-US" altLang="zh-CN" sz="2000">
                                <a:latin typeface="Cambria Math"/>
                              </a:rPr>
                              <m:t>log</m:t>
                            </m:r>
                          </m:fName>
                          <m:e>
                            <m:f>
                              <m:fPr>
                                <m:ctrlPr>
                                  <a:rPr lang="zh-CN" altLang="zh-CN" sz="2000" i="1">
                                    <a:latin typeface="Cambria Math"/>
                                  </a:rPr>
                                </m:ctrlPr>
                              </m:fPr>
                              <m:num>
                                <m:r>
                                  <a:rPr lang="en-US" altLang="zh-CN" sz="2000" i="1">
                                    <a:latin typeface="Cambria Math"/>
                                  </a:rPr>
                                  <m:t>𝑁</m:t>
                                </m:r>
                              </m:num>
                              <m:den>
                                <m:r>
                                  <a:rPr lang="en-US" altLang="zh-CN" sz="2000" i="1">
                                    <a:latin typeface="Cambria Math"/>
                                  </a:rPr>
                                  <m:t>𝑛</m:t>
                                </m:r>
                              </m:den>
                            </m:f>
                          </m:e>
                        </m:func>
                      </m:oMath>
                    </m:oMathPara>
                  </a14:m>
                  <a:endParaRPr lang="zh-CN" altLang="en-US" sz="2000" dirty="0"/>
                </a:p>
              </p:txBody>
            </p:sp>
          </mc:Choice>
          <mc:Fallback xmlns="">
            <p:sp>
              <p:nvSpPr>
                <p:cNvPr id="20" name="Rectangle 19"/>
                <p:cNvSpPr>
                  <a:spLocks noRot="1" noChangeAspect="1" noMove="1" noResize="1" noEditPoints="1" noAdjustHandles="1" noChangeArrowheads="1" noChangeShapeType="1" noTextEdit="1"/>
                </p:cNvSpPr>
                <p:nvPr/>
              </p:nvSpPr>
              <p:spPr>
                <a:xfrm>
                  <a:off x="5696256" y="2253175"/>
                  <a:ext cx="1861792" cy="668581"/>
                </a:xfrm>
                <a:prstGeom prst="rect">
                  <a:avLst/>
                </a:prstGeom>
                <a:blipFill rotWithShape="1">
                  <a:blip r:embed="rId6"/>
                  <a:stretch>
                    <a:fillRect/>
                  </a:stretch>
                </a:blipFill>
              </p:spPr>
              <p:txBody>
                <a:bodyPr/>
                <a:lstStyle/>
                <a:p>
                  <a:r>
                    <a:rPr lang="en-US">
                      <a:noFill/>
                    </a:rPr>
                    <a:t> </a:t>
                  </a:r>
                </a:p>
              </p:txBody>
            </p:sp>
          </mc:Fallback>
        </mc:AlternateContent>
        <p:pic>
          <p:nvPicPr>
            <p:cNvPr id="21" name="Picture 4"/>
            <p:cNvPicPr>
              <a:picLocks noChangeAspect="1" noChangeArrowheads="1"/>
            </p:cNvPicPr>
            <p:nvPr/>
          </p:nvPicPr>
          <p:blipFill>
            <a:blip r:embed="rId5" cstate="print"/>
            <a:srcRect/>
            <a:stretch>
              <a:fillRect/>
            </a:stretch>
          </p:blipFill>
          <p:spPr bwMode="auto">
            <a:xfrm>
              <a:off x="6158361" y="4580807"/>
              <a:ext cx="385467" cy="507532"/>
            </a:xfrm>
            <a:prstGeom prst="rect">
              <a:avLst/>
            </a:prstGeom>
            <a:noFill/>
            <a:ln w="9525">
              <a:noFill/>
              <a:miter lim="800000"/>
              <a:headEnd/>
              <a:tailEnd/>
            </a:ln>
            <a:effectLst/>
          </p:spPr>
        </p:pic>
        <p:pic>
          <p:nvPicPr>
            <p:cNvPr id="22" name="Picture 4"/>
            <p:cNvPicPr>
              <a:picLocks noChangeAspect="1" noChangeArrowheads="1"/>
            </p:cNvPicPr>
            <p:nvPr/>
          </p:nvPicPr>
          <p:blipFill>
            <a:blip r:embed="rId5" cstate="print"/>
            <a:srcRect/>
            <a:stretch>
              <a:fillRect/>
            </a:stretch>
          </p:blipFill>
          <p:spPr bwMode="auto">
            <a:xfrm>
              <a:off x="6929733" y="4554939"/>
              <a:ext cx="385467" cy="507532"/>
            </a:xfrm>
            <a:prstGeom prst="rect">
              <a:avLst/>
            </a:prstGeom>
            <a:noFill/>
            <a:ln w="9525">
              <a:noFill/>
              <a:miter lim="800000"/>
              <a:headEnd/>
              <a:tailEnd/>
            </a:ln>
            <a:effectLst/>
          </p:spPr>
        </p:pic>
        <p:pic>
          <p:nvPicPr>
            <p:cNvPr id="23" name="Picture 4"/>
            <p:cNvPicPr>
              <a:picLocks noChangeAspect="1" noChangeArrowheads="1"/>
            </p:cNvPicPr>
            <p:nvPr/>
          </p:nvPicPr>
          <p:blipFill>
            <a:blip r:embed="rId5" cstate="print"/>
            <a:srcRect/>
            <a:stretch>
              <a:fillRect/>
            </a:stretch>
          </p:blipFill>
          <p:spPr bwMode="auto">
            <a:xfrm>
              <a:off x="7996533" y="4580807"/>
              <a:ext cx="385467" cy="507532"/>
            </a:xfrm>
            <a:prstGeom prst="rect">
              <a:avLst/>
            </a:prstGeom>
            <a:noFill/>
            <a:ln w="9525">
              <a:noFill/>
              <a:miter lim="800000"/>
              <a:headEnd/>
              <a:tailEnd/>
            </a:ln>
            <a:effectLst/>
          </p:spPr>
        </p:pic>
        <p:sp>
          <p:nvSpPr>
            <p:cNvPr id="28" name="Oval 27"/>
            <p:cNvSpPr/>
            <p:nvPr/>
          </p:nvSpPr>
          <p:spPr>
            <a:xfrm>
              <a:off x="6400800" y="3488139"/>
              <a:ext cx="450356" cy="287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stCxn id="28" idx="3"/>
            </p:cNvCxnSpPr>
            <p:nvPr/>
          </p:nvCxnSpPr>
          <p:spPr>
            <a:xfrm flipH="1">
              <a:off x="5712623" y="3733897"/>
              <a:ext cx="754130" cy="82104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8" idx="4"/>
            </p:cNvCxnSpPr>
            <p:nvPr/>
          </p:nvCxnSpPr>
          <p:spPr>
            <a:xfrm>
              <a:off x="6625978" y="3776062"/>
              <a:ext cx="341711" cy="702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404057" y="4739577"/>
              <a:ext cx="44454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2" name="Left Brace 41"/>
            <p:cNvSpPr/>
            <p:nvPr/>
          </p:nvSpPr>
          <p:spPr>
            <a:xfrm rot="16200000">
              <a:off x="6619726" y="4412214"/>
              <a:ext cx="485928" cy="2904979"/>
            </a:xfrm>
            <a:prstGeom prst="leftBrace">
              <a:avLst>
                <a:gd name="adj1" fmla="val 8333"/>
                <a:gd name="adj2" fmla="val 5048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42"/>
                <p:cNvSpPr/>
                <p:nvPr/>
              </p:nvSpPr>
              <p:spPr>
                <a:xfrm>
                  <a:off x="6683282" y="6107668"/>
                  <a:ext cx="4115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𝑁</m:t>
                        </m:r>
                      </m:oMath>
                    </m:oMathPara>
                  </a14:m>
                  <a:endParaRPr lang="en-US" dirty="0"/>
                </a:p>
              </p:txBody>
            </p:sp>
          </mc:Choice>
          <mc:Fallback xmlns="">
            <p:sp>
              <p:nvSpPr>
                <p:cNvPr id="43" name="Rectangle 42"/>
                <p:cNvSpPr>
                  <a:spLocks noRot="1" noChangeAspect="1" noMove="1" noResize="1" noEditPoints="1" noAdjustHandles="1" noChangeArrowheads="1" noChangeShapeType="1" noTextEdit="1"/>
                </p:cNvSpPr>
                <p:nvPr/>
              </p:nvSpPr>
              <p:spPr>
                <a:xfrm>
                  <a:off x="6683282" y="6107668"/>
                  <a:ext cx="411523" cy="369332"/>
                </a:xfrm>
                <a:prstGeom prst="rect">
                  <a:avLst/>
                </a:prstGeom>
                <a:blipFill rotWithShape="1">
                  <a:blip r:embed="rId7"/>
                  <a:stretch>
                    <a:fillRect/>
                  </a:stretch>
                </a:blipFill>
              </p:spPr>
              <p:txBody>
                <a:bodyPr/>
                <a:lstStyle/>
                <a:p>
                  <a:r>
                    <a:rPr lang="en-US">
                      <a:noFill/>
                    </a:rPr>
                    <a:t> </a:t>
                  </a:r>
                </a:p>
              </p:txBody>
            </p:sp>
          </mc:Fallback>
        </mc:AlternateContent>
        <p:sp>
          <p:nvSpPr>
            <p:cNvPr id="46" name="Rectangle 45"/>
            <p:cNvSpPr/>
            <p:nvPr/>
          </p:nvSpPr>
          <p:spPr>
            <a:xfrm>
              <a:off x="6916454" y="3462823"/>
              <a:ext cx="1025794" cy="338554"/>
            </a:xfrm>
            <a:prstGeom prst="rect">
              <a:avLst/>
            </a:prstGeom>
          </p:spPr>
          <p:txBody>
            <a:bodyPr wrap="none">
              <a:spAutoFit/>
            </a:bodyPr>
            <a:lstStyle/>
            <a:p>
              <a:pPr algn="just"/>
              <a:r>
                <a:rPr lang="en-US" altLang="zh-CN" sz="1600" dirty="0" smtClean="0"/>
                <a:t>Location </a:t>
              </a:r>
              <a:r>
                <a:rPr lang="en-US" altLang="zh-CN" sz="1600" i="1" dirty="0" smtClean="0"/>
                <a:t>c</a:t>
              </a:r>
              <a:endParaRPr lang="zh-CN" altLang="en-US" sz="1600" i="1" dirty="0"/>
            </a:p>
          </p:txBody>
        </p:sp>
        <p:sp>
          <p:nvSpPr>
            <p:cNvPr id="49" name="Left Brace 48"/>
            <p:cNvSpPr/>
            <p:nvPr/>
          </p:nvSpPr>
          <p:spPr>
            <a:xfrm rot="16200000">
              <a:off x="5792368" y="4868547"/>
              <a:ext cx="452008" cy="1217561"/>
            </a:xfrm>
            <a:prstGeom prst="leftBrace">
              <a:avLst>
                <a:gd name="adj1" fmla="val 8333"/>
                <a:gd name="adj2" fmla="val 5048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p:cNvSpPr/>
                <p:nvPr/>
              </p:nvSpPr>
              <p:spPr>
                <a:xfrm>
                  <a:off x="6096000" y="5430402"/>
                  <a:ext cx="374590" cy="369332"/>
                </a:xfrm>
                <a:prstGeom prst="rect">
                  <a:avLst/>
                </a:prstGeom>
                <a:ln w="2857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𝑛</m:t>
                        </m:r>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096000" y="5430402"/>
                  <a:ext cx="374590" cy="369332"/>
                </a:xfrm>
                <a:prstGeom prst="rect">
                  <a:avLst/>
                </a:prstGeom>
                <a:blipFill rotWithShape="1">
                  <a:blip r:embed="rId8"/>
                  <a:stretch>
                    <a:fillRect/>
                  </a:stretch>
                </a:blipFill>
                <a:ln w="28575">
                  <a:noFill/>
                </a:ln>
              </p:spPr>
              <p:txBody>
                <a:bodyPr/>
                <a:lstStyle/>
                <a:p>
                  <a:r>
                    <a:rPr lang="en-US">
                      <a:noFill/>
                    </a:rPr>
                    <a:t> </a:t>
                  </a:r>
                </a:p>
              </p:txBody>
            </p:sp>
          </mc:Fallback>
        </mc:AlternateContent>
      </p:grpSp>
    </p:spTree>
    <p:extLst>
      <p:ext uri="{BB962C8B-B14F-4D97-AF65-F5344CB8AC3E}">
        <p14:creationId xmlns:p14="http://schemas.microsoft.com/office/powerpoint/2010/main" val="166754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143000"/>
          </a:xfrm>
        </p:spPr>
        <p:txBody>
          <a:bodyPr>
            <a:noAutofit/>
          </a:bodyPr>
          <a:lstStyle/>
          <a:p>
            <a:r>
              <a:rPr lang="en-US" altLang="zh-CN" sz="3200" dirty="0"/>
              <a:t>Mining User Similarity Based on Location History</a:t>
            </a:r>
            <a:endParaRPr lang="zh-CN" altLang="en-US" sz="3200" dirty="0"/>
          </a:p>
        </p:txBody>
      </p:sp>
      <p:sp>
        <p:nvSpPr>
          <p:cNvPr id="3" name="Content Placeholder 2"/>
          <p:cNvSpPr>
            <a:spLocks noGrp="1"/>
          </p:cNvSpPr>
          <p:nvPr>
            <p:ph idx="1"/>
          </p:nvPr>
        </p:nvSpPr>
        <p:spPr>
          <a:xfrm>
            <a:off x="457200" y="1295400"/>
            <a:ext cx="8305800" cy="2219324"/>
          </a:xfrm>
        </p:spPr>
        <p:txBody>
          <a:bodyPr>
            <a:normAutofit/>
          </a:bodyPr>
          <a:lstStyle/>
          <a:p>
            <a:r>
              <a:rPr lang="en-US" altLang="zh-CN" sz="2800" dirty="0" smtClean="0"/>
              <a:t>Similarity Calculating</a:t>
            </a:r>
            <a:endParaRPr lang="en-US" altLang="zh-CN" sz="2000" dirty="0" smtClean="0"/>
          </a:p>
        </p:txBody>
      </p:sp>
      <p:sp>
        <p:nvSpPr>
          <p:cNvPr id="23555" name="Rectangle 3"/>
          <p:cNvSpPr>
            <a:spLocks noChangeArrowheads="1"/>
          </p:cNvSpPr>
          <p:nvPr/>
        </p:nvSpPr>
        <p:spPr bwMode="auto">
          <a:xfrm>
            <a:off x="0" y="0"/>
            <a:ext cx="243443" cy="233398"/>
          </a:xfrm>
          <a:prstGeom prst="rect">
            <a:avLst/>
          </a:prstGeom>
          <a:noFill/>
          <a:ln w="9525">
            <a:noFill/>
            <a:miter lim="800000"/>
            <a:headEnd/>
            <a:tailEnd/>
          </a:ln>
          <a:effectLst/>
        </p:spPr>
        <p:txBody>
          <a:bodyPr vert="horz" wrap="none" lIns="91436" tIns="45718" rIns="91436" bIns="45718" numCol="1" anchor="ctr" anchorCtr="0" compatLnSpc="1">
            <a:prstTxWarp prst="textNoShape">
              <a:avLst/>
            </a:prstTxWarp>
            <a:spAutoFit/>
          </a:bodyPr>
          <a:lstStyle/>
          <a:p>
            <a:pPr defTabSz="914363"/>
            <a:r>
              <a:rPr lang="en-US" altLang="zh-CN" sz="900" dirty="0" smtClean="0">
                <a:latin typeface="Times New Roman" pitchFamily="18" charset="0"/>
                <a:ea typeface="宋体" pitchFamily="2" charset="-122"/>
                <a:cs typeface="Times New Roman" pitchFamily="18" charset="0"/>
              </a:rPr>
              <a:t>  </a:t>
            </a:r>
            <a:endParaRPr lang="en-US" altLang="zh-CN" dirty="0" smtClean="0">
              <a:latin typeface="Arial" pitchFamily="34" charset="0"/>
              <a:ea typeface="宋体" pitchFamily="2" charset="-122"/>
              <a:cs typeface="宋体" pitchFamily="2" charset="-122"/>
            </a:endParaRPr>
          </a:p>
        </p:txBody>
      </p:sp>
      <p:sp>
        <p:nvSpPr>
          <p:cNvPr id="23556" name="Rectangle 4"/>
          <p:cNvSpPr>
            <a:spLocks noChangeArrowheads="1"/>
          </p:cNvSpPr>
          <p:nvPr/>
        </p:nvSpPr>
        <p:spPr bwMode="auto">
          <a:xfrm>
            <a:off x="0" y="647700"/>
            <a:ext cx="646323" cy="369328"/>
          </a:xfrm>
          <a:prstGeom prst="rect">
            <a:avLst/>
          </a:prstGeom>
          <a:noFill/>
          <a:ln w="9525">
            <a:noFill/>
            <a:miter lim="800000"/>
            <a:headEnd/>
            <a:tailEnd/>
          </a:ln>
          <a:effectLst/>
        </p:spPr>
        <p:txBody>
          <a:bodyPr vert="horz" wrap="none" lIns="91436" tIns="45718" rIns="91436" bIns="45718" numCol="1" anchor="ctr" anchorCtr="0" compatLnSpc="1">
            <a:prstTxWarp prst="textNoShape">
              <a:avLst/>
            </a:prstTxWarp>
            <a:spAutoFit/>
          </a:bodyPr>
          <a:lstStyle/>
          <a:p>
            <a:pPr defTabSz="914363"/>
            <a:r>
              <a:rPr lang="en-US" altLang="zh-CN" sz="900" dirty="0" smtClean="0">
                <a:latin typeface="Times New Roman" pitchFamily="18" charset="0"/>
                <a:ea typeface="宋体" pitchFamily="2" charset="-122"/>
                <a:cs typeface="Times New Roman" pitchFamily="18" charset="0"/>
              </a:rPr>
              <a:t>,</a:t>
            </a:r>
            <a:endParaRPr lang="en-US" altLang="zh-CN" sz="900" dirty="0" smtClean="0">
              <a:latin typeface="Arial" pitchFamily="34" charset="0"/>
              <a:ea typeface="宋体" pitchFamily="2" charset="-122"/>
              <a:cs typeface="宋体" pitchFamily="2" charset="-122"/>
            </a:endParaRPr>
          </a:p>
          <a:p>
            <a:pPr defTabSz="914363" eaLnBrk="0" hangingPunct="0"/>
            <a:r>
              <a:rPr lang="en-US" altLang="zh-CN" sz="900" dirty="0" smtClean="0">
                <a:latin typeface="Times New Roman" pitchFamily="18" charset="0"/>
                <a:ea typeface="宋体" pitchFamily="2" charset="-122"/>
                <a:cs typeface="Times New Roman" pitchFamily="18" charset="0"/>
              </a:rPr>
              <a:t>                </a:t>
            </a:r>
            <a:endParaRPr lang="en-US" altLang="zh-CN" dirty="0" smtClean="0">
              <a:latin typeface="Arial" pitchFamily="34" charset="0"/>
              <a:ea typeface="宋体" pitchFamily="2" charset="-122"/>
              <a:cs typeface="宋体" pitchFamily="2" charset="-122"/>
            </a:endParaRPr>
          </a:p>
        </p:txBody>
      </p:sp>
      <p:sp>
        <p:nvSpPr>
          <p:cNvPr id="23557" name="Rectangle 5"/>
          <p:cNvSpPr>
            <a:spLocks noChangeArrowheads="1"/>
          </p:cNvSpPr>
          <p:nvPr/>
        </p:nvSpPr>
        <p:spPr bwMode="auto">
          <a:xfrm>
            <a:off x="1" y="838200"/>
            <a:ext cx="214054" cy="233398"/>
          </a:xfrm>
          <a:prstGeom prst="rect">
            <a:avLst/>
          </a:prstGeom>
          <a:noFill/>
          <a:ln w="9525">
            <a:noFill/>
            <a:miter lim="800000"/>
            <a:headEnd/>
            <a:tailEnd/>
          </a:ln>
          <a:effectLst/>
        </p:spPr>
        <p:txBody>
          <a:bodyPr vert="horz" wrap="none" lIns="91436" tIns="45718" rIns="91436" bIns="45718" numCol="1" anchor="ctr" anchorCtr="0" compatLnSpc="1">
            <a:prstTxWarp prst="textNoShape">
              <a:avLst/>
            </a:prstTxWarp>
            <a:spAutoFit/>
          </a:bodyPr>
          <a:lstStyle/>
          <a:p>
            <a:pPr defTabSz="914363"/>
            <a:r>
              <a:rPr lang="en-US" altLang="zh-CN" sz="900" dirty="0" smtClean="0">
                <a:latin typeface="Times New Roman" pitchFamily="18" charset="0"/>
                <a:ea typeface="宋体" pitchFamily="2" charset="-122"/>
                <a:cs typeface="Times New Roman" pitchFamily="18" charset="0"/>
              </a:rPr>
              <a:t>,</a:t>
            </a:r>
            <a:endParaRPr lang="en-US" altLang="zh-CN" dirty="0" smtClean="0">
              <a:latin typeface="Arial" pitchFamily="34" charset="0"/>
              <a:ea typeface="宋体" pitchFamily="2" charset="-122"/>
              <a:cs typeface="宋体" pitchFamily="2" charset="-122"/>
            </a:endParaRPr>
          </a:p>
        </p:txBody>
      </p:sp>
      <p:sp>
        <p:nvSpPr>
          <p:cNvPr id="79" name="Rectangle 78"/>
          <p:cNvSpPr/>
          <p:nvPr/>
        </p:nvSpPr>
        <p:spPr>
          <a:xfrm>
            <a:off x="747714" y="1939349"/>
            <a:ext cx="3357586" cy="338554"/>
          </a:xfrm>
          <a:prstGeom prst="rect">
            <a:avLst/>
          </a:prstGeom>
        </p:spPr>
        <p:txBody>
          <a:bodyPr wrap="square">
            <a:spAutoFit/>
          </a:bodyPr>
          <a:lstStyle/>
          <a:p>
            <a:r>
              <a:rPr lang="en-US" sz="1600" dirty="0" smtClean="0"/>
              <a:t>3. Similarity score between two users</a:t>
            </a:r>
            <a:endParaRPr lang="en-US" sz="1600" dirty="0"/>
          </a:p>
        </p:txBody>
      </p:sp>
      <mc:AlternateContent xmlns:mc="http://schemas.openxmlformats.org/markup-compatibility/2006" xmlns:a14="http://schemas.microsoft.com/office/drawing/2010/main">
        <mc:Choice Requires="a14">
          <p:sp>
            <p:nvSpPr>
              <p:cNvPr id="4" name="Rectangle 3"/>
              <p:cNvSpPr/>
              <p:nvPr/>
            </p:nvSpPr>
            <p:spPr>
              <a:xfrm>
                <a:off x="4024337" y="1838324"/>
                <a:ext cx="4572000" cy="601062"/>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a:rPr>
                        <m:t>𝑆𝑖𝑚𝑈𝑠𝑒𝑟</m:t>
                      </m:r>
                      <m:d>
                        <m:dPr>
                          <m:ctrlPr>
                            <a:rPr lang="zh-CN" altLang="zh-CN" sz="1600" i="1">
                              <a:latin typeface="Cambria Math"/>
                            </a:rPr>
                          </m:ctrlPr>
                        </m:dPr>
                        <m:e>
                          <m:sSub>
                            <m:sSubPr>
                              <m:ctrlPr>
                                <a:rPr lang="zh-CN" altLang="zh-CN" sz="1600" i="1">
                                  <a:latin typeface="Cambria Math"/>
                                </a:rPr>
                              </m:ctrlPr>
                            </m:sSubPr>
                            <m:e>
                              <m:r>
                                <a:rPr lang="en-US" altLang="zh-CN" sz="1600" b="0" i="1" smtClean="0">
                                  <a:latin typeface="Cambria Math"/>
                                </a:rPr>
                                <m:t>𝑢</m:t>
                              </m:r>
                            </m:e>
                            <m:sub>
                              <m:r>
                                <a:rPr lang="en-US" altLang="zh-CN" sz="1600">
                                  <a:latin typeface="Cambria Math"/>
                                </a:rPr>
                                <m:t>1</m:t>
                              </m:r>
                            </m:sub>
                          </m:sSub>
                          <m:r>
                            <a:rPr lang="en-US" altLang="zh-CN" sz="1600">
                              <a:latin typeface="Cambria Math"/>
                            </a:rPr>
                            <m:t>, </m:t>
                          </m:r>
                          <m:sSub>
                            <m:sSubPr>
                              <m:ctrlPr>
                                <a:rPr lang="zh-CN" altLang="zh-CN" sz="1600" i="1">
                                  <a:latin typeface="Cambria Math"/>
                                </a:rPr>
                              </m:ctrlPr>
                            </m:sSubPr>
                            <m:e>
                              <m:r>
                                <a:rPr lang="en-US" altLang="zh-CN" sz="1600" b="0" i="1" smtClean="0">
                                  <a:latin typeface="Cambria Math"/>
                                </a:rPr>
                                <m:t>𝑢</m:t>
                              </m:r>
                            </m:e>
                            <m:sub>
                              <m:r>
                                <a:rPr lang="en-US" altLang="zh-CN" sz="1600">
                                  <a:latin typeface="Cambria Math"/>
                                </a:rPr>
                                <m:t>2</m:t>
                              </m:r>
                            </m:sub>
                          </m:sSub>
                        </m:e>
                      </m:d>
                      <m:r>
                        <a:rPr lang="en-US" altLang="zh-CN" sz="1600">
                          <a:latin typeface="Cambria Math"/>
                        </a:rPr>
                        <m:t>=</m:t>
                      </m:r>
                      <m:nary>
                        <m:naryPr>
                          <m:chr m:val="∑"/>
                          <m:limLoc m:val="subSup"/>
                          <m:ctrlPr>
                            <a:rPr lang="zh-CN" altLang="zh-CN" sz="1600" i="1">
                              <a:latin typeface="Cambria Math"/>
                            </a:rPr>
                          </m:ctrlPr>
                        </m:naryPr>
                        <m:sub>
                          <m:r>
                            <a:rPr lang="en-US" altLang="zh-CN" sz="1600" i="1">
                              <a:latin typeface="Cambria Math"/>
                            </a:rPr>
                            <m:t>𝑙</m:t>
                          </m:r>
                          <m:r>
                            <a:rPr lang="en-US" altLang="zh-CN" sz="1600">
                              <a:latin typeface="Cambria Math"/>
                            </a:rPr>
                            <m:t>=1</m:t>
                          </m:r>
                        </m:sub>
                        <m:sup>
                          <m:r>
                            <a:rPr lang="en-US" altLang="zh-CN" sz="1600" i="1">
                              <a:latin typeface="Cambria Math"/>
                            </a:rPr>
                            <m:t>𝐿</m:t>
                          </m:r>
                        </m:sup>
                        <m:e>
                          <m:sSub>
                            <m:sSubPr>
                              <m:ctrlPr>
                                <a:rPr lang="zh-CN" altLang="zh-CN" sz="1600" i="1">
                                  <a:latin typeface="Cambria Math"/>
                                </a:rPr>
                              </m:ctrlPr>
                            </m:sSubPr>
                            <m:e>
                              <m:r>
                                <a:rPr lang="en-US" altLang="zh-CN" sz="1600" i="1">
                                  <a:latin typeface="Cambria Math"/>
                                </a:rPr>
                                <m:t>𝑓</m:t>
                              </m:r>
                            </m:e>
                            <m:sub>
                              <m:r>
                                <a:rPr lang="en-US" altLang="zh-CN" sz="1600" i="1">
                                  <a:latin typeface="Cambria Math"/>
                                </a:rPr>
                                <m:t>𝑤</m:t>
                              </m:r>
                            </m:sub>
                          </m:sSub>
                          <m:r>
                            <a:rPr lang="en-US" altLang="zh-CN" sz="1600">
                              <a:latin typeface="Cambria Math"/>
                            </a:rPr>
                            <m:t>(</m:t>
                          </m:r>
                          <m:r>
                            <a:rPr lang="en-US" altLang="zh-CN" sz="1600" i="1">
                              <a:latin typeface="Cambria Math"/>
                            </a:rPr>
                            <m:t>𝑙</m:t>
                          </m:r>
                          <m:r>
                            <a:rPr lang="en-US" altLang="zh-CN" sz="1600">
                              <a:latin typeface="Cambria Math"/>
                            </a:rPr>
                            <m:t>)×</m:t>
                          </m:r>
                          <m:r>
                            <a:rPr lang="en-US" altLang="zh-CN" sz="1600" i="1">
                              <a:latin typeface="Cambria Math"/>
                            </a:rPr>
                            <m:t>𝑆𝑖𝑚𝑆𝑞</m:t>
                          </m:r>
                          <m:r>
                            <a:rPr lang="en-US" altLang="zh-CN" sz="1600">
                              <a:latin typeface="Cambria Math"/>
                            </a:rPr>
                            <m:t>(</m:t>
                          </m:r>
                          <m:sSubSup>
                            <m:sSubSupPr>
                              <m:ctrlPr>
                                <a:rPr lang="zh-CN" altLang="zh-CN" sz="1600" i="1">
                                  <a:latin typeface="Cambria Math"/>
                                </a:rPr>
                              </m:ctrlPr>
                            </m:sSubSupPr>
                            <m:e>
                              <m:r>
                                <a:rPr lang="en-US" altLang="zh-CN" sz="1600" i="1">
                                  <a:latin typeface="Cambria Math"/>
                                </a:rPr>
                                <m:t>𝑆</m:t>
                              </m:r>
                            </m:e>
                            <m:sub>
                              <m:r>
                                <a:rPr lang="en-US" altLang="zh-CN" sz="1600">
                                  <a:latin typeface="Cambria Math"/>
                                </a:rPr>
                                <m:t>1</m:t>
                              </m:r>
                            </m:sub>
                            <m:sup>
                              <m:r>
                                <a:rPr lang="en-US" altLang="zh-CN" sz="1600" i="1">
                                  <a:latin typeface="Cambria Math"/>
                                </a:rPr>
                                <m:t>𝑙</m:t>
                              </m:r>
                            </m:sup>
                          </m:sSubSup>
                          <m:r>
                            <a:rPr lang="en-US" altLang="zh-CN" sz="1600">
                              <a:latin typeface="Cambria Math"/>
                            </a:rPr>
                            <m:t>, </m:t>
                          </m:r>
                          <m:sSubSup>
                            <m:sSubSupPr>
                              <m:ctrlPr>
                                <a:rPr lang="zh-CN" altLang="zh-CN" sz="1600" i="1">
                                  <a:latin typeface="Cambria Math"/>
                                </a:rPr>
                              </m:ctrlPr>
                            </m:sSubSupPr>
                            <m:e>
                              <m:r>
                                <a:rPr lang="en-US" altLang="zh-CN" sz="1600" i="1">
                                  <a:latin typeface="Cambria Math"/>
                                </a:rPr>
                                <m:t>𝑆</m:t>
                              </m:r>
                            </m:e>
                            <m:sub>
                              <m:r>
                                <a:rPr lang="en-US" altLang="zh-CN" sz="1600">
                                  <a:latin typeface="Cambria Math"/>
                                </a:rPr>
                                <m:t>2</m:t>
                              </m:r>
                            </m:sub>
                            <m:sup>
                              <m:r>
                                <a:rPr lang="en-US" altLang="zh-CN" sz="1600" i="1">
                                  <a:latin typeface="Cambria Math"/>
                                </a:rPr>
                                <m:t>𝑙</m:t>
                              </m:r>
                            </m:sup>
                          </m:sSubSup>
                          <m:r>
                            <a:rPr lang="en-US" altLang="zh-CN" sz="1600">
                              <a:latin typeface="Cambria Math"/>
                            </a:rPr>
                            <m:t>)</m:t>
                          </m:r>
                        </m:e>
                      </m:nary>
                    </m:oMath>
                  </m:oMathPara>
                </a14:m>
                <a:endParaRPr lang="zh-CN" altLang="en-US" sz="1600" dirty="0"/>
              </a:p>
            </p:txBody>
          </p:sp>
        </mc:Choice>
        <mc:Fallback xmlns="">
          <p:sp>
            <p:nvSpPr>
              <p:cNvPr id="4" name="Rectangle 3"/>
              <p:cNvSpPr>
                <a:spLocks noRot="1" noChangeAspect="1" noMove="1" noResize="1" noEditPoints="1" noAdjustHandles="1" noChangeArrowheads="1" noChangeShapeType="1" noTextEdit="1"/>
              </p:cNvSpPr>
              <p:nvPr/>
            </p:nvSpPr>
            <p:spPr>
              <a:xfrm>
                <a:off x="4024337" y="1838324"/>
                <a:ext cx="4572000" cy="601062"/>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21" name="Group 20"/>
          <p:cNvGrpSpPr/>
          <p:nvPr/>
        </p:nvGrpSpPr>
        <p:grpSpPr>
          <a:xfrm>
            <a:off x="723926" y="2524124"/>
            <a:ext cx="6591274" cy="630109"/>
            <a:chOff x="723926" y="2667000"/>
            <a:chExt cx="6591274" cy="630109"/>
          </a:xfrm>
        </p:grpSpPr>
        <p:sp>
          <p:nvSpPr>
            <p:cNvPr id="73" name="Rectangle 72"/>
            <p:cNvSpPr/>
            <p:nvPr/>
          </p:nvSpPr>
          <p:spPr>
            <a:xfrm>
              <a:off x="723926" y="2806155"/>
              <a:ext cx="4000474" cy="338554"/>
            </a:xfrm>
            <a:prstGeom prst="rect">
              <a:avLst/>
            </a:prstGeom>
          </p:spPr>
          <p:txBody>
            <a:bodyPr wrap="square">
              <a:spAutoFit/>
            </a:bodyPr>
            <a:lstStyle/>
            <a:p>
              <a:r>
                <a:rPr lang="en-US" sz="1600" dirty="0" smtClean="0"/>
                <a:t>2. Similarity score between two sequences</a:t>
              </a:r>
              <a:endParaRPr lang="en-US" sz="1600" dirty="0"/>
            </a:p>
          </p:txBody>
        </p:sp>
        <mc:AlternateContent xmlns:mc="http://schemas.openxmlformats.org/markup-compatibility/2006" xmlns:a14="http://schemas.microsoft.com/office/drawing/2010/main">
          <mc:Choice Requires="a14">
            <p:sp>
              <p:nvSpPr>
                <p:cNvPr id="5" name="Rectangle 4"/>
                <p:cNvSpPr/>
                <p:nvPr/>
              </p:nvSpPr>
              <p:spPr>
                <a:xfrm>
                  <a:off x="4638442" y="2667000"/>
                  <a:ext cx="2676758" cy="63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a:rPr>
                          <m:t>𝑆𝑖𝑚𝑆𝑞</m:t>
                        </m:r>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𝑆</m:t>
                                </m:r>
                              </m:e>
                              <m:sub>
                                <m:r>
                                  <a:rPr lang="en-US" altLang="zh-CN" sz="1600">
                                    <a:latin typeface="Cambria Math"/>
                                  </a:rPr>
                                  <m:t>1</m:t>
                                </m:r>
                              </m:sub>
                            </m:sSub>
                            <m:r>
                              <a:rPr lang="en-US" altLang="zh-CN" sz="1600">
                                <a:latin typeface="Cambria Math"/>
                              </a:rPr>
                              <m:t>, </m:t>
                            </m:r>
                            <m:sSub>
                              <m:sSubPr>
                                <m:ctrlPr>
                                  <a:rPr lang="zh-CN" altLang="zh-CN" sz="1600" i="1">
                                    <a:latin typeface="Cambria Math"/>
                                  </a:rPr>
                                </m:ctrlPr>
                              </m:sSubPr>
                              <m:e>
                                <m:r>
                                  <a:rPr lang="en-US" altLang="zh-CN" sz="1600" i="1">
                                    <a:latin typeface="Cambria Math"/>
                                  </a:rPr>
                                  <m:t>𝑆</m:t>
                                </m:r>
                              </m:e>
                              <m:sub>
                                <m:r>
                                  <a:rPr lang="en-US" altLang="zh-CN" sz="1600">
                                    <a:latin typeface="Cambria Math"/>
                                  </a:rPr>
                                  <m:t>2</m:t>
                                </m:r>
                              </m:sub>
                            </m:sSub>
                          </m:e>
                        </m:d>
                        <m:r>
                          <a:rPr lang="en-US" altLang="zh-CN" sz="1600">
                            <a:latin typeface="Cambria Math"/>
                          </a:rPr>
                          <m:t>=</m:t>
                        </m:r>
                        <m:f>
                          <m:fPr>
                            <m:ctrlPr>
                              <a:rPr lang="zh-CN" altLang="zh-CN" sz="1600" i="1">
                                <a:latin typeface="Cambria Math"/>
                              </a:rPr>
                            </m:ctrlPr>
                          </m:fPr>
                          <m:num>
                            <m:nary>
                              <m:naryPr>
                                <m:chr m:val="∑"/>
                                <m:limLoc m:val="undOvr"/>
                                <m:ctrlPr>
                                  <a:rPr lang="zh-CN" altLang="zh-CN" sz="1600" i="1">
                                    <a:latin typeface="Cambria Math"/>
                                  </a:rPr>
                                </m:ctrlPr>
                              </m:naryPr>
                              <m:sub>
                                <m:r>
                                  <a:rPr lang="en-US" altLang="zh-CN" sz="1600" i="1">
                                    <a:latin typeface="Cambria Math"/>
                                  </a:rPr>
                                  <m:t>𝑗</m:t>
                                </m:r>
                                <m:r>
                                  <a:rPr lang="en-US" altLang="zh-CN" sz="1600">
                                    <a:latin typeface="Cambria Math"/>
                                  </a:rPr>
                                  <m:t>=1</m:t>
                                </m:r>
                              </m:sub>
                              <m:sup>
                                <m:r>
                                  <a:rPr lang="en-US" altLang="zh-CN" sz="1600" i="1">
                                    <a:latin typeface="Cambria Math"/>
                                  </a:rPr>
                                  <m:t>𝑚</m:t>
                                </m:r>
                              </m:sup>
                              <m:e>
                                <m:r>
                                  <a:rPr lang="en-US" altLang="zh-CN" sz="1600" i="1">
                                    <a:latin typeface="Cambria Math"/>
                                  </a:rPr>
                                  <m:t>𝑠𝑔</m:t>
                                </m:r>
                                <m:r>
                                  <a:rPr lang="en-US" altLang="zh-CN" sz="1600">
                                    <a:latin typeface="Cambria Math"/>
                                  </a:rPr>
                                  <m:t>(</m:t>
                                </m:r>
                                <m:sSub>
                                  <m:sSubPr>
                                    <m:ctrlPr>
                                      <a:rPr lang="zh-CN" altLang="zh-CN" sz="1600" i="1" smtClean="0">
                                        <a:latin typeface="Cambria Math"/>
                                      </a:rPr>
                                    </m:ctrlPr>
                                  </m:sSubPr>
                                  <m:e>
                                    <m:r>
                                      <a:rPr lang="en-US" altLang="zh-CN" sz="1600" i="1">
                                        <a:latin typeface="Cambria Math"/>
                                      </a:rPr>
                                      <m:t>𝑡</m:t>
                                    </m:r>
                                  </m:e>
                                  <m:sub>
                                    <m:r>
                                      <a:rPr lang="en-US" altLang="zh-CN" sz="1600" i="1">
                                        <a:latin typeface="Cambria Math"/>
                                      </a:rPr>
                                      <m:t>𝑗</m:t>
                                    </m:r>
                                  </m:sub>
                                </m:sSub>
                                <m:r>
                                  <a:rPr lang="en-US" altLang="zh-CN" sz="1600">
                                    <a:latin typeface="Cambria Math"/>
                                  </a:rPr>
                                  <m:t>)</m:t>
                                </m:r>
                              </m:e>
                            </m:nary>
                          </m:num>
                          <m:den>
                            <m:r>
                              <a:rPr lang="en-US" altLang="zh-CN" sz="1600">
                                <a:latin typeface="Cambria Math"/>
                              </a:rPr>
                              <m:t>|</m:t>
                            </m:r>
                            <m:sSub>
                              <m:sSubPr>
                                <m:ctrlPr>
                                  <a:rPr lang="zh-CN" altLang="zh-CN" sz="1600" i="1">
                                    <a:latin typeface="Cambria Math"/>
                                  </a:rPr>
                                </m:ctrlPr>
                              </m:sSubPr>
                              <m:e>
                                <m:r>
                                  <a:rPr lang="en-US" altLang="zh-CN" sz="1600" i="1">
                                    <a:latin typeface="Cambria Math"/>
                                  </a:rPr>
                                  <m:t>𝑆</m:t>
                                </m:r>
                              </m:e>
                              <m:sub>
                                <m:r>
                                  <a:rPr lang="en-US" altLang="zh-CN" sz="1600">
                                    <a:latin typeface="Cambria Math"/>
                                  </a:rPr>
                                  <m:t>1</m:t>
                                </m:r>
                              </m:sub>
                            </m:sSub>
                            <m:r>
                              <a:rPr lang="en-US" altLang="zh-CN" sz="1600">
                                <a:latin typeface="Cambria Math"/>
                              </a:rPr>
                              <m:t>|×|</m:t>
                            </m:r>
                            <m:sSub>
                              <m:sSubPr>
                                <m:ctrlPr>
                                  <a:rPr lang="zh-CN" altLang="zh-CN" sz="1600" i="1">
                                    <a:latin typeface="Cambria Math"/>
                                  </a:rPr>
                                </m:ctrlPr>
                              </m:sSubPr>
                              <m:e>
                                <m:r>
                                  <a:rPr lang="en-US" altLang="zh-CN" sz="1600" i="1">
                                    <a:latin typeface="Cambria Math"/>
                                  </a:rPr>
                                  <m:t>𝑆</m:t>
                                </m:r>
                              </m:e>
                              <m:sub>
                                <m:r>
                                  <a:rPr lang="en-US" altLang="zh-CN" sz="1600">
                                    <a:latin typeface="Cambria Math"/>
                                  </a:rPr>
                                  <m:t>2</m:t>
                                </m:r>
                              </m:sub>
                            </m:sSub>
                            <m:r>
                              <a:rPr lang="en-US" altLang="zh-CN" sz="1600">
                                <a:latin typeface="Cambria Math"/>
                              </a:rPr>
                              <m:t>|</m:t>
                            </m:r>
                          </m:den>
                        </m:f>
                      </m:oMath>
                    </m:oMathPara>
                  </a14:m>
                  <a:endParaRPr lang="zh-CN" altLang="en-US" sz="1600" dirty="0"/>
                </a:p>
              </p:txBody>
            </p:sp>
          </mc:Choice>
          <mc:Fallback xmlns="">
            <p:sp>
              <p:nvSpPr>
                <p:cNvPr id="5" name="Rectangle 4"/>
                <p:cNvSpPr>
                  <a:spLocks noRot="1" noChangeAspect="1" noMove="1" noResize="1" noEditPoints="1" noAdjustHandles="1" noChangeArrowheads="1" noChangeShapeType="1" noTextEdit="1"/>
                </p:cNvSpPr>
                <p:nvPr/>
              </p:nvSpPr>
              <p:spPr>
                <a:xfrm>
                  <a:off x="4638442" y="2667000"/>
                  <a:ext cx="2676758" cy="630109"/>
                </a:xfrm>
                <a:prstGeom prst="rect">
                  <a:avLst/>
                </a:prstGeom>
                <a:blipFill rotWithShape="1">
                  <a:blip r:embed="rId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4724400" y="4167190"/>
                <a:ext cx="1185709" cy="359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1400" i="1">
                              <a:latin typeface="Cambria Math"/>
                            </a:rPr>
                          </m:ctrlPr>
                        </m:sSubPr>
                        <m:e>
                          <m:r>
                            <a:rPr lang="en-US" altLang="zh-CN" sz="1400" i="1">
                              <a:latin typeface="Cambria Math"/>
                            </a:rPr>
                            <m:t>𝑓</m:t>
                          </m:r>
                        </m:e>
                        <m:sub>
                          <m:r>
                            <a:rPr lang="en-US" altLang="zh-CN" sz="1400" i="1">
                              <a:latin typeface="Cambria Math"/>
                            </a:rPr>
                            <m:t>𝑤</m:t>
                          </m:r>
                        </m:sub>
                      </m:sSub>
                      <m:d>
                        <m:dPr>
                          <m:ctrlPr>
                            <a:rPr lang="zh-CN" altLang="zh-CN" sz="1400" i="1">
                              <a:latin typeface="Cambria Math"/>
                            </a:rPr>
                          </m:ctrlPr>
                        </m:dPr>
                        <m:e>
                          <m:r>
                            <a:rPr lang="en-US" altLang="zh-CN" sz="1400" i="1">
                              <a:latin typeface="Cambria Math"/>
                            </a:rPr>
                            <m:t>𝑙</m:t>
                          </m:r>
                        </m:e>
                      </m:d>
                      <m:r>
                        <a:rPr lang="en-US" altLang="zh-CN" sz="1400" i="1">
                          <a:latin typeface="Cambria Math"/>
                        </a:rPr>
                        <m:t>=</m:t>
                      </m:r>
                      <m:sSup>
                        <m:sSupPr>
                          <m:ctrlPr>
                            <a:rPr lang="zh-CN" altLang="zh-CN" sz="1400" i="1">
                              <a:latin typeface="Cambria Math"/>
                            </a:rPr>
                          </m:ctrlPr>
                        </m:sSupPr>
                        <m:e>
                          <m:r>
                            <a:rPr lang="en-US" altLang="zh-CN" sz="1400" i="1">
                              <a:latin typeface="Cambria Math"/>
                            </a:rPr>
                            <m:t>2</m:t>
                          </m:r>
                        </m:e>
                        <m:sup>
                          <m:r>
                            <a:rPr lang="en-US" altLang="zh-CN" sz="1400" i="1">
                              <a:latin typeface="Cambria Math"/>
                            </a:rPr>
                            <m:t>𝑙</m:t>
                          </m:r>
                          <m:r>
                            <a:rPr lang="en-US" altLang="zh-CN" sz="1400" i="1">
                              <a:latin typeface="Cambria Math"/>
                            </a:rPr>
                            <m:t>−1</m:t>
                          </m:r>
                        </m:sup>
                      </m:sSup>
                    </m:oMath>
                  </m:oMathPara>
                </a14:m>
                <a:endParaRPr lang="zh-CN" altLang="en-US" sz="1400" dirty="0"/>
              </a:p>
            </p:txBody>
          </p:sp>
        </mc:Choice>
        <mc:Fallback xmlns="">
          <p:sp>
            <p:nvSpPr>
              <p:cNvPr id="8" name="Rectangle 7"/>
              <p:cNvSpPr>
                <a:spLocks noRot="1" noChangeAspect="1" noMove="1" noResize="1" noEditPoints="1" noAdjustHandles="1" noChangeArrowheads="1" noChangeShapeType="1" noTextEdit="1"/>
              </p:cNvSpPr>
              <p:nvPr/>
            </p:nvSpPr>
            <p:spPr>
              <a:xfrm>
                <a:off x="4724400" y="4167190"/>
                <a:ext cx="1185709" cy="359137"/>
              </a:xfrm>
              <a:prstGeom prst="rect">
                <a:avLst/>
              </a:prstGeom>
              <a:blipFill rotWithShape="1">
                <a:blip r:embed="rId4"/>
                <a:stretch>
                  <a:fillRect/>
                </a:stretch>
              </a:blipFill>
            </p:spPr>
            <p:txBody>
              <a:bodyPr/>
              <a:lstStyle/>
              <a:p>
                <a:r>
                  <a:rPr lang="zh-CN" altLang="en-US">
                    <a:noFill/>
                  </a:rPr>
                  <a:t> </a:t>
                </a:r>
              </a:p>
            </p:txBody>
          </p:sp>
        </mc:Fallback>
      </mc:AlternateContent>
      <p:sp>
        <p:nvSpPr>
          <p:cNvPr id="20" name="Rectangle 19"/>
          <p:cNvSpPr/>
          <p:nvPr/>
        </p:nvSpPr>
        <p:spPr>
          <a:xfrm>
            <a:off x="685800" y="4048124"/>
            <a:ext cx="1409674" cy="500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Weights:</a:t>
            </a:r>
            <a:endParaRPr lang="en-US" sz="1600" dirty="0">
              <a:solidFill>
                <a:schemeClr val="tx1"/>
              </a:solidFill>
            </a:endParaRPr>
          </a:p>
        </p:txBody>
      </p:sp>
      <p:grpSp>
        <p:nvGrpSpPr>
          <p:cNvPr id="29" name="Group 28"/>
          <p:cNvGrpSpPr/>
          <p:nvPr/>
        </p:nvGrpSpPr>
        <p:grpSpPr>
          <a:xfrm>
            <a:off x="695300" y="3209924"/>
            <a:ext cx="6696100" cy="1990732"/>
            <a:chOff x="695300" y="3352800"/>
            <a:chExt cx="6696100" cy="1990732"/>
          </a:xfrm>
        </p:grpSpPr>
        <p:grpSp>
          <p:nvGrpSpPr>
            <p:cNvPr id="28" name="Group 27"/>
            <p:cNvGrpSpPr/>
            <p:nvPr/>
          </p:nvGrpSpPr>
          <p:grpSpPr>
            <a:xfrm>
              <a:off x="695300" y="3352800"/>
              <a:ext cx="6696100" cy="1316403"/>
              <a:chOff x="695300" y="3352800"/>
              <a:chExt cx="6696100" cy="1316403"/>
            </a:xfrm>
          </p:grpSpPr>
          <p:grpSp>
            <p:nvGrpSpPr>
              <p:cNvPr id="24" name="Group 23"/>
              <p:cNvGrpSpPr/>
              <p:nvPr/>
            </p:nvGrpSpPr>
            <p:grpSpPr>
              <a:xfrm>
                <a:off x="695300" y="3352800"/>
                <a:ext cx="6696100" cy="794256"/>
                <a:chOff x="695300" y="3352800"/>
                <a:chExt cx="6696100" cy="794256"/>
              </a:xfrm>
            </p:grpSpPr>
            <p:sp>
              <p:nvSpPr>
                <p:cNvPr id="70" name="Rectangle 69"/>
                <p:cNvSpPr/>
                <p:nvPr/>
              </p:nvSpPr>
              <p:spPr>
                <a:xfrm>
                  <a:off x="695300" y="3499895"/>
                  <a:ext cx="3571900" cy="500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1. Similarity score of a shared sequence</a:t>
                  </a: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Rectangle 5"/>
                    <p:cNvSpPr/>
                    <p:nvPr/>
                  </p:nvSpPr>
                  <p:spPr>
                    <a:xfrm>
                      <a:off x="4720669" y="3352800"/>
                      <a:ext cx="2670731" cy="7942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a:rPr>
                              <m:t>𝑠𝑔</m:t>
                            </m:r>
                            <m:d>
                              <m:dPr>
                                <m:ctrlPr>
                                  <a:rPr lang="zh-CN" altLang="zh-CN" sz="1600" i="1">
                                    <a:latin typeface="Cambria Math"/>
                                  </a:rPr>
                                </m:ctrlPr>
                              </m:dPr>
                              <m:e>
                                <m:r>
                                  <a:rPr lang="en-US" altLang="zh-CN" sz="1600" i="1">
                                    <a:latin typeface="Cambria Math"/>
                                  </a:rPr>
                                  <m:t>𝑠</m:t>
                                </m:r>
                              </m:e>
                            </m:d>
                            <m:r>
                              <a:rPr lang="en-US" altLang="zh-CN" sz="1600">
                                <a:latin typeface="Cambria Math"/>
                              </a:rPr>
                              <m:t>=</m:t>
                            </m:r>
                            <m:sSub>
                              <m:sSubPr>
                                <m:ctrlPr>
                                  <a:rPr lang="zh-CN" altLang="zh-CN" sz="1600" i="1">
                                    <a:latin typeface="Cambria Math"/>
                                  </a:rPr>
                                </m:ctrlPr>
                              </m:sSubPr>
                              <m:e>
                                <m:r>
                                  <a:rPr lang="en-US" altLang="zh-CN" sz="1600" i="1">
                                    <a:latin typeface="Cambria Math"/>
                                  </a:rPr>
                                  <m:t>𝑔</m:t>
                                </m:r>
                              </m:e>
                              <m:sub>
                                <m:r>
                                  <a:rPr lang="en-US" altLang="zh-CN" sz="1600" i="1">
                                    <a:latin typeface="Cambria Math"/>
                                  </a:rPr>
                                  <m:t>𝑤</m:t>
                                </m:r>
                              </m:sub>
                            </m:sSub>
                            <m:r>
                              <a:rPr lang="en-US" altLang="zh-CN" sz="1600">
                                <a:latin typeface="Cambria Math"/>
                              </a:rPr>
                              <m:t>(</m:t>
                            </m:r>
                            <m:r>
                              <a:rPr lang="en-US" altLang="zh-CN" sz="1600" i="1">
                                <a:latin typeface="Cambria Math"/>
                              </a:rPr>
                              <m:t>𝑘</m:t>
                            </m:r>
                            <m:r>
                              <a:rPr lang="en-US" altLang="zh-CN" sz="1600">
                                <a:latin typeface="Cambria Math"/>
                              </a:rPr>
                              <m:t>)×</m:t>
                            </m:r>
                            <m:nary>
                              <m:naryPr>
                                <m:chr m:val="∑"/>
                                <m:limLoc m:val="undOvr"/>
                                <m:ctrlPr>
                                  <a:rPr lang="zh-CN" altLang="zh-CN" sz="1600" i="1">
                                    <a:latin typeface="Cambria Math"/>
                                  </a:rPr>
                                </m:ctrlPr>
                              </m:naryPr>
                              <m:sub>
                                <m:r>
                                  <a:rPr lang="en-US" altLang="zh-CN" sz="1600" i="1">
                                    <a:latin typeface="Cambria Math"/>
                                  </a:rPr>
                                  <m:t>𝑖</m:t>
                                </m:r>
                                <m:r>
                                  <a:rPr lang="en-US" altLang="zh-CN" sz="1600">
                                    <a:latin typeface="Cambria Math"/>
                                  </a:rPr>
                                  <m:t>=1</m:t>
                                </m:r>
                              </m:sub>
                              <m:sup>
                                <m:r>
                                  <a:rPr lang="en-US" altLang="zh-CN" sz="1600" i="1">
                                    <a:latin typeface="Cambria Math"/>
                                  </a:rPr>
                                  <m:t>𝑘</m:t>
                                </m:r>
                              </m:sup>
                              <m:e>
                                <m:r>
                                  <a:rPr lang="en-US" altLang="zh-CN" sz="1600" i="1">
                                    <a:latin typeface="Cambria Math"/>
                                  </a:rPr>
                                  <m:t>𝑖𝑢𝑓</m:t>
                                </m:r>
                                <m:r>
                                  <a:rPr lang="en-US" altLang="zh-CN" sz="1600">
                                    <a:latin typeface="Cambria Math"/>
                                  </a:rPr>
                                  <m:t>(</m:t>
                                </m:r>
                                <m:sSub>
                                  <m:sSubPr>
                                    <m:ctrlPr>
                                      <a:rPr lang="zh-CN" altLang="zh-CN" sz="1600" i="1">
                                        <a:latin typeface="Cambria Math"/>
                                      </a:rPr>
                                    </m:ctrlPr>
                                  </m:sSubPr>
                                  <m:e>
                                    <m:r>
                                      <a:rPr lang="en-US" altLang="zh-CN" sz="1600" i="1">
                                        <a:latin typeface="Cambria Math"/>
                                      </a:rPr>
                                      <m:t>𝑐</m:t>
                                    </m:r>
                                  </m:e>
                                  <m:sub>
                                    <m:r>
                                      <a:rPr lang="en-US" altLang="zh-CN" sz="1600" i="1">
                                        <a:latin typeface="Cambria Math"/>
                                      </a:rPr>
                                      <m:t>𝑖</m:t>
                                    </m:r>
                                  </m:sub>
                                </m:sSub>
                                <m:r>
                                  <a:rPr lang="en-US" altLang="zh-CN" sz="1600">
                                    <a:latin typeface="Cambria Math"/>
                                  </a:rPr>
                                  <m:t>)</m:t>
                                </m:r>
                              </m:e>
                            </m:nary>
                          </m:oMath>
                        </m:oMathPara>
                      </a14:m>
                      <a:endParaRPr lang="zh-CN" alt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4720669" y="3352800"/>
                      <a:ext cx="2670731" cy="794256"/>
                    </a:xfrm>
                    <a:prstGeom prst="rect">
                      <a:avLst/>
                    </a:prstGeom>
                    <a:blipFill rotWithShape="1">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Rectangle 8"/>
                  <p:cNvSpPr/>
                  <p:nvPr/>
                </p:nvSpPr>
                <p:spPr>
                  <a:xfrm>
                    <a:off x="6120731" y="4310066"/>
                    <a:ext cx="1270669" cy="359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1400" i="1">
                                  <a:latin typeface="Cambria Math"/>
                                </a:rPr>
                              </m:ctrlPr>
                            </m:sSubPr>
                            <m:e>
                              <m:r>
                                <a:rPr lang="en-US" altLang="zh-CN" sz="1400" i="1">
                                  <a:latin typeface="Cambria Math"/>
                                </a:rPr>
                                <m:t>𝑔</m:t>
                              </m:r>
                            </m:e>
                            <m:sub>
                              <m:r>
                                <a:rPr lang="en-US" altLang="zh-CN" sz="1400" i="1">
                                  <a:latin typeface="Cambria Math"/>
                                </a:rPr>
                                <m:t>𝑤</m:t>
                              </m:r>
                            </m:sub>
                          </m:sSub>
                          <m:d>
                            <m:dPr>
                              <m:ctrlPr>
                                <a:rPr lang="zh-CN" altLang="zh-CN" sz="1400" i="1">
                                  <a:latin typeface="Cambria Math"/>
                                </a:rPr>
                              </m:ctrlPr>
                            </m:dPr>
                            <m:e>
                              <m:r>
                                <a:rPr lang="en-US" altLang="zh-CN" sz="1400" i="1">
                                  <a:latin typeface="Cambria Math"/>
                                </a:rPr>
                                <m:t>𝑘</m:t>
                              </m:r>
                            </m:e>
                          </m:d>
                          <m:r>
                            <a:rPr lang="en-US" altLang="zh-CN" sz="1400" i="1">
                              <a:latin typeface="Cambria Math"/>
                            </a:rPr>
                            <m:t>=</m:t>
                          </m:r>
                          <m:sSup>
                            <m:sSupPr>
                              <m:ctrlPr>
                                <a:rPr lang="zh-CN" altLang="zh-CN" sz="1400" i="1">
                                  <a:latin typeface="Cambria Math"/>
                                </a:rPr>
                              </m:ctrlPr>
                            </m:sSupPr>
                            <m:e>
                              <m:r>
                                <a:rPr lang="en-US" altLang="zh-CN" sz="1400" i="1">
                                  <a:latin typeface="Cambria Math"/>
                                </a:rPr>
                                <m:t>2</m:t>
                              </m:r>
                            </m:e>
                            <m:sup>
                              <m:r>
                                <a:rPr lang="en-US" altLang="zh-CN" sz="1400" i="1">
                                  <a:latin typeface="Cambria Math"/>
                                </a:rPr>
                                <m:t>𝑘</m:t>
                              </m:r>
                              <m:r>
                                <a:rPr lang="en-US" altLang="zh-CN" sz="1400" i="1">
                                  <a:latin typeface="Cambria Math"/>
                                </a:rPr>
                                <m:t>−1</m:t>
                              </m:r>
                            </m:sup>
                          </m:sSup>
                        </m:oMath>
                      </m:oMathPara>
                    </a14:m>
                    <a:endParaRPr lang="zh-CN" altLang="en-US" sz="1400" dirty="0"/>
                  </a:p>
                </p:txBody>
              </p:sp>
            </mc:Choice>
            <mc:Fallback xmlns="">
              <p:sp>
                <p:nvSpPr>
                  <p:cNvPr id="9" name="Rectangle 8"/>
                  <p:cNvSpPr>
                    <a:spLocks noRot="1" noChangeAspect="1" noMove="1" noResize="1" noEditPoints="1" noAdjustHandles="1" noChangeArrowheads="1" noChangeShapeType="1" noTextEdit="1"/>
                  </p:cNvSpPr>
                  <p:nvPr/>
                </p:nvSpPr>
                <p:spPr>
                  <a:xfrm>
                    <a:off x="6120731" y="4310066"/>
                    <a:ext cx="1270669" cy="359137"/>
                  </a:xfrm>
                  <a:prstGeom prst="rect">
                    <a:avLst/>
                  </a:prstGeom>
                  <a:blipFill rotWithShape="1">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Rectangle 9"/>
                <p:cNvSpPr/>
                <p:nvPr/>
              </p:nvSpPr>
              <p:spPr>
                <a:xfrm>
                  <a:off x="4724400" y="4843466"/>
                  <a:ext cx="1340303" cy="4956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a:rPr>
                          <m:t>𝑖𝑢𝑓</m:t>
                        </m:r>
                        <m:r>
                          <a:rPr lang="en-US" altLang="zh-CN" sz="1400" i="1">
                            <a:latin typeface="Cambria Math"/>
                          </a:rPr>
                          <m:t>(</m:t>
                        </m:r>
                        <m:r>
                          <a:rPr lang="en-US" altLang="zh-CN" sz="1400" i="1">
                            <a:latin typeface="Cambria Math"/>
                          </a:rPr>
                          <m:t>𝑐</m:t>
                        </m:r>
                        <m:r>
                          <a:rPr lang="en-US" altLang="zh-CN" sz="1400" i="1">
                            <a:latin typeface="Cambria Math"/>
                          </a:rPr>
                          <m:t>)</m:t>
                        </m:r>
                        <m:r>
                          <a:rPr lang="en-US" altLang="zh-CN" sz="1400">
                            <a:latin typeface="Cambria Math"/>
                          </a:rPr>
                          <m:t>=</m:t>
                        </m:r>
                        <m:func>
                          <m:funcPr>
                            <m:ctrlPr>
                              <a:rPr lang="zh-CN" altLang="zh-CN" sz="1400" i="1">
                                <a:latin typeface="Cambria Math"/>
                              </a:rPr>
                            </m:ctrlPr>
                          </m:funcPr>
                          <m:fName>
                            <m:r>
                              <m:rPr>
                                <m:sty m:val="p"/>
                              </m:rPr>
                              <a:rPr lang="en-US" altLang="zh-CN" sz="1400">
                                <a:latin typeface="Cambria Math"/>
                              </a:rPr>
                              <m:t>log</m:t>
                            </m:r>
                          </m:fName>
                          <m:e>
                            <m:f>
                              <m:fPr>
                                <m:ctrlPr>
                                  <a:rPr lang="zh-CN" altLang="zh-CN" sz="1400" i="1">
                                    <a:latin typeface="Cambria Math"/>
                                  </a:rPr>
                                </m:ctrlPr>
                              </m:fPr>
                              <m:num>
                                <m:r>
                                  <a:rPr lang="en-US" altLang="zh-CN" sz="1400" i="1">
                                    <a:latin typeface="Cambria Math"/>
                                  </a:rPr>
                                  <m:t>𝑁</m:t>
                                </m:r>
                              </m:num>
                              <m:den>
                                <m:r>
                                  <a:rPr lang="en-US" altLang="zh-CN" sz="1400" i="1">
                                    <a:latin typeface="Cambria Math"/>
                                  </a:rPr>
                                  <m:t>𝑛</m:t>
                                </m:r>
                              </m:den>
                            </m:f>
                          </m:e>
                        </m:func>
                      </m:oMath>
                    </m:oMathPara>
                  </a14:m>
                  <a:endParaRPr lang="zh-CN" altLang="en-US" sz="1400" dirty="0"/>
                </a:p>
              </p:txBody>
            </p:sp>
          </mc:Choice>
          <mc:Fallback xmlns="">
            <p:sp>
              <p:nvSpPr>
                <p:cNvPr id="10" name="Rectangle 9"/>
                <p:cNvSpPr>
                  <a:spLocks noRot="1" noChangeAspect="1" noMove="1" noResize="1" noEditPoints="1" noAdjustHandles="1" noChangeArrowheads="1" noChangeShapeType="1" noTextEdit="1"/>
                </p:cNvSpPr>
                <p:nvPr/>
              </p:nvSpPr>
              <p:spPr>
                <a:xfrm>
                  <a:off x="4724400" y="4843466"/>
                  <a:ext cx="1340303" cy="495649"/>
                </a:xfrm>
                <a:prstGeom prst="rect">
                  <a:avLst/>
                </a:prstGeom>
                <a:blipFill rotWithShape="1">
                  <a:blip r:embed="rId7"/>
                  <a:stretch>
                    <a:fillRect/>
                  </a:stretch>
                </a:blipFill>
              </p:spPr>
              <p:txBody>
                <a:bodyPr/>
                <a:lstStyle/>
                <a:p>
                  <a:r>
                    <a:rPr lang="zh-CN" altLang="en-US">
                      <a:noFill/>
                    </a:rPr>
                    <a:t> </a:t>
                  </a:r>
                </a:p>
              </p:txBody>
            </p:sp>
          </mc:Fallback>
        </mc:AlternateContent>
        <p:sp>
          <p:nvSpPr>
            <p:cNvPr id="22" name="Rectangle 21"/>
            <p:cNvSpPr/>
            <p:nvPr/>
          </p:nvSpPr>
          <p:spPr>
            <a:xfrm>
              <a:off x="876325" y="4843466"/>
              <a:ext cx="3390875" cy="500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Inverse user frequency of a location c:</a:t>
              </a:r>
              <a:endParaRPr lang="en-US" sz="1600" dirty="0">
                <a:solidFill>
                  <a:schemeClr val="tx1"/>
                </a:solidFill>
              </a:endParaRPr>
            </a:p>
          </p:txBody>
        </p:sp>
      </p:grpSp>
      <p:grpSp>
        <p:nvGrpSpPr>
          <p:cNvPr id="31" name="Group 30"/>
          <p:cNvGrpSpPr/>
          <p:nvPr/>
        </p:nvGrpSpPr>
        <p:grpSpPr>
          <a:xfrm>
            <a:off x="838200" y="5267741"/>
            <a:ext cx="5591176" cy="1078885"/>
            <a:chOff x="1371600" y="5410617"/>
            <a:chExt cx="5591176" cy="1078885"/>
          </a:xfrm>
        </p:grpSpPr>
        <p:grpSp>
          <p:nvGrpSpPr>
            <p:cNvPr id="19" name="Group 18"/>
            <p:cNvGrpSpPr/>
            <p:nvPr/>
          </p:nvGrpSpPr>
          <p:grpSpPr>
            <a:xfrm>
              <a:off x="1371600" y="6010910"/>
              <a:ext cx="5591176" cy="478592"/>
              <a:chOff x="1371600" y="6010910"/>
              <a:chExt cx="5591176" cy="478592"/>
            </a:xfrm>
          </p:grpSpPr>
          <p:sp>
            <p:nvSpPr>
              <p:cNvPr id="12" name="Flowchart: Connector 11"/>
              <p:cNvSpPr/>
              <p:nvPr/>
            </p:nvSpPr>
            <p:spPr>
              <a:xfrm>
                <a:off x="1600200" y="6322060"/>
                <a:ext cx="152400" cy="152400"/>
              </a:xfrm>
              <a:prstGeom prst="flowChartConnector">
                <a:avLst/>
              </a:prstGeom>
              <a:solidFill>
                <a:srgbClr val="0C0CCA"/>
              </a:solidFill>
              <a:ln>
                <a:solidFill>
                  <a:srgbClr val="0C0C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lowchart: Connector 25"/>
              <p:cNvSpPr/>
              <p:nvPr/>
            </p:nvSpPr>
            <p:spPr>
              <a:xfrm>
                <a:off x="2310937" y="6323330"/>
                <a:ext cx="152400" cy="152400"/>
              </a:xfrm>
              <a:prstGeom prst="flowChartConnector">
                <a:avLst/>
              </a:prstGeom>
              <a:solidFill>
                <a:srgbClr val="0C0CCA"/>
              </a:solidFill>
              <a:ln>
                <a:solidFill>
                  <a:srgbClr val="0C0C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lowchart: Connector 26"/>
              <p:cNvSpPr/>
              <p:nvPr/>
            </p:nvSpPr>
            <p:spPr>
              <a:xfrm>
                <a:off x="3009900" y="6324600"/>
                <a:ext cx="152400" cy="152400"/>
              </a:xfrm>
              <a:prstGeom prst="flowChartConnector">
                <a:avLst/>
              </a:prstGeom>
              <a:solidFill>
                <a:srgbClr val="0C0CCA"/>
              </a:solidFill>
              <a:ln>
                <a:solidFill>
                  <a:srgbClr val="0C0C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Arrow Connector 13"/>
              <p:cNvCxnSpPr>
                <a:stCxn id="12" idx="6"/>
                <a:endCxn id="26" idx="2"/>
              </p:cNvCxnSpPr>
              <p:nvPr/>
            </p:nvCxnSpPr>
            <p:spPr>
              <a:xfrm>
                <a:off x="1752600" y="6398260"/>
                <a:ext cx="558337" cy="127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6"/>
                <a:endCxn id="27" idx="2"/>
              </p:cNvCxnSpPr>
              <p:nvPr/>
            </p:nvCxnSpPr>
            <p:spPr>
              <a:xfrm>
                <a:off x="2463337" y="6399530"/>
                <a:ext cx="546563" cy="127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371600" y="6020435"/>
                <a:ext cx="609600" cy="307777"/>
              </a:xfrm>
              <a:prstGeom prst="rect">
                <a:avLst/>
              </a:prstGeom>
            </p:spPr>
            <p:txBody>
              <a:bodyPr wrap="square">
                <a:spAutoFit/>
              </a:bodyPr>
              <a:lstStyle/>
              <a:p>
                <a:r>
                  <a:rPr lang="en-US" altLang="zh-CN" sz="1400" dirty="0"/>
                  <a:t> </a:t>
                </a:r>
                <a:r>
                  <a:rPr lang="en-US" altLang="zh-CN" sz="1400" dirty="0" smtClean="0"/>
                  <a:t>1.5 </a:t>
                </a:r>
                <a:endParaRPr lang="zh-CN" altLang="en-US" sz="1400" dirty="0"/>
              </a:p>
            </p:txBody>
          </p:sp>
          <p:sp>
            <p:nvSpPr>
              <p:cNvPr id="34" name="Rectangle 33"/>
              <p:cNvSpPr/>
              <p:nvPr/>
            </p:nvSpPr>
            <p:spPr>
              <a:xfrm>
                <a:off x="2143125" y="6020435"/>
                <a:ext cx="489425" cy="307777"/>
              </a:xfrm>
              <a:prstGeom prst="rect">
                <a:avLst/>
              </a:prstGeom>
            </p:spPr>
            <p:txBody>
              <a:bodyPr wrap="square">
                <a:spAutoFit/>
              </a:bodyPr>
              <a:lstStyle/>
              <a:p>
                <a:r>
                  <a:rPr lang="en-US" altLang="zh-CN" sz="1400" dirty="0"/>
                  <a:t> </a:t>
                </a:r>
                <a:r>
                  <a:rPr lang="en-US" altLang="zh-CN" sz="1400" dirty="0" smtClean="0"/>
                  <a:t>3.2 </a:t>
                </a:r>
                <a:endParaRPr lang="zh-CN" altLang="en-US" sz="1400" dirty="0"/>
              </a:p>
            </p:txBody>
          </p:sp>
          <p:sp>
            <p:nvSpPr>
              <p:cNvPr id="35" name="Rectangle 34"/>
              <p:cNvSpPr/>
              <p:nvPr/>
            </p:nvSpPr>
            <p:spPr>
              <a:xfrm>
                <a:off x="2895600" y="6010910"/>
                <a:ext cx="533400" cy="307777"/>
              </a:xfrm>
              <a:prstGeom prst="rect">
                <a:avLst/>
              </a:prstGeom>
            </p:spPr>
            <p:txBody>
              <a:bodyPr wrap="square">
                <a:spAutoFit/>
              </a:bodyPr>
              <a:lstStyle/>
              <a:p>
                <a:r>
                  <a:rPr lang="en-US" altLang="zh-CN" sz="1400" dirty="0"/>
                  <a:t> </a:t>
                </a:r>
                <a:r>
                  <a:rPr lang="en-US" altLang="zh-CN" sz="1400" dirty="0" smtClean="0"/>
                  <a:t>4.3 </a:t>
                </a:r>
                <a:endParaRPr lang="zh-CN" altLang="en-US" sz="1400" dirty="0"/>
              </a:p>
            </p:txBody>
          </p:sp>
          <mc:AlternateContent xmlns:mc="http://schemas.openxmlformats.org/markup-compatibility/2006" xmlns:a14="http://schemas.microsoft.com/office/drawing/2010/main">
            <mc:Choice Requires="a14">
              <p:sp>
                <p:nvSpPr>
                  <p:cNvPr id="36" name="Rectangle 35"/>
                  <p:cNvSpPr/>
                  <p:nvPr/>
                </p:nvSpPr>
                <p:spPr>
                  <a:xfrm>
                    <a:off x="4448176" y="6181725"/>
                    <a:ext cx="2514600" cy="307777"/>
                  </a:xfrm>
                  <a:prstGeom prst="rect">
                    <a:avLst/>
                  </a:prstGeom>
                </p:spPr>
                <p:txBody>
                  <a:bodyPr wrap="square">
                    <a:spAutoFit/>
                  </a:bodyPr>
                  <a:lstStyle/>
                  <a:p>
                    <a:r>
                      <a:rPr lang="en-US" altLang="zh-CN" sz="1400" dirty="0" smtClean="0"/>
                      <a:t> </a:t>
                    </a:r>
                    <a14:m>
                      <m:oMath xmlns:m="http://schemas.openxmlformats.org/officeDocument/2006/math">
                        <m:sSup>
                          <m:sSupPr>
                            <m:ctrlPr>
                              <a:rPr lang="zh-CN" altLang="zh-CN" sz="1400" i="1">
                                <a:latin typeface="Cambria Math"/>
                              </a:rPr>
                            </m:ctrlPr>
                          </m:sSupPr>
                          <m:e>
                            <m:r>
                              <a:rPr lang="en-US" altLang="zh-CN" sz="1400" i="1">
                                <a:latin typeface="Cambria Math"/>
                              </a:rPr>
                              <m:t>2</m:t>
                            </m:r>
                          </m:e>
                          <m:sup>
                            <m:r>
                              <a:rPr lang="en-US" altLang="zh-CN" sz="1400" b="0" i="1" smtClean="0">
                                <a:latin typeface="Cambria Math"/>
                              </a:rPr>
                              <m:t>3</m:t>
                            </m:r>
                            <m:r>
                              <a:rPr lang="en-US" altLang="zh-CN" sz="1400" i="1">
                                <a:latin typeface="Cambria Math"/>
                              </a:rPr>
                              <m:t>−1</m:t>
                            </m:r>
                          </m:sup>
                        </m:sSup>
                      </m:oMath>
                    </a14:m>
                    <a:r>
                      <a:rPr lang="en-US" altLang="zh-CN" sz="1400" dirty="0" smtClean="0"/>
                      <a:t>*(1.5+3.2 +4.3)=4*9=36</a:t>
                    </a:r>
                    <a:endParaRPr lang="zh-CN" altLang="en-US" sz="1400" dirty="0"/>
                  </a:p>
                </p:txBody>
              </p:sp>
            </mc:Choice>
            <mc:Fallback xmlns="">
              <p:sp>
                <p:nvSpPr>
                  <p:cNvPr id="36" name="Rectangle 35"/>
                  <p:cNvSpPr>
                    <a:spLocks noRot="1" noChangeAspect="1" noMove="1" noResize="1" noEditPoints="1" noAdjustHandles="1" noChangeArrowheads="1" noChangeShapeType="1" noTextEdit="1"/>
                  </p:cNvSpPr>
                  <p:nvPr/>
                </p:nvSpPr>
                <p:spPr>
                  <a:xfrm>
                    <a:off x="4448176" y="6181725"/>
                    <a:ext cx="2514600" cy="307777"/>
                  </a:xfrm>
                  <a:prstGeom prst="rect">
                    <a:avLst/>
                  </a:prstGeom>
                  <a:blipFill rotWithShape="1">
                    <a:blip r:embed="rId8"/>
                    <a:stretch>
                      <a:fillRect b="-22000"/>
                    </a:stretch>
                  </a:blipFill>
                </p:spPr>
                <p:txBody>
                  <a:bodyPr/>
                  <a:lstStyle/>
                  <a:p>
                    <a:r>
                      <a:rPr lang="zh-CN" altLang="en-US">
                        <a:noFill/>
                      </a:rPr>
                      <a:t> </a:t>
                    </a:r>
                  </a:p>
                </p:txBody>
              </p:sp>
            </mc:Fallback>
          </mc:AlternateContent>
        </p:grpSp>
        <p:grpSp>
          <p:nvGrpSpPr>
            <p:cNvPr id="18" name="Group 17"/>
            <p:cNvGrpSpPr/>
            <p:nvPr/>
          </p:nvGrpSpPr>
          <p:grpSpPr>
            <a:xfrm>
              <a:off x="1387000" y="5410617"/>
              <a:ext cx="5547200" cy="459760"/>
              <a:chOff x="1387000" y="5410617"/>
              <a:chExt cx="5547200" cy="459760"/>
            </a:xfrm>
          </p:grpSpPr>
          <p:sp>
            <p:nvSpPr>
              <p:cNvPr id="37" name="Flowchart: Connector 36"/>
              <p:cNvSpPr/>
              <p:nvPr/>
            </p:nvSpPr>
            <p:spPr>
              <a:xfrm>
                <a:off x="1577500" y="5713512"/>
                <a:ext cx="152400" cy="152400"/>
              </a:xfrm>
              <a:prstGeom prst="flowChartConnector">
                <a:avLst/>
              </a:prstGeom>
              <a:solidFill>
                <a:srgbClr val="0C0CCA"/>
              </a:solidFill>
              <a:ln>
                <a:solidFill>
                  <a:srgbClr val="0C0C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lowchart: Connector 37"/>
              <p:cNvSpPr/>
              <p:nvPr/>
            </p:nvSpPr>
            <p:spPr>
              <a:xfrm>
                <a:off x="2288237" y="5714782"/>
                <a:ext cx="152400" cy="152400"/>
              </a:xfrm>
              <a:prstGeom prst="flowChartConnector">
                <a:avLst/>
              </a:prstGeom>
              <a:solidFill>
                <a:srgbClr val="0C0CCA"/>
              </a:solidFill>
              <a:ln>
                <a:solidFill>
                  <a:srgbClr val="0C0C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Straight Arrow Connector 38"/>
              <p:cNvCxnSpPr>
                <a:stCxn id="37" idx="6"/>
                <a:endCxn id="38" idx="2"/>
              </p:cNvCxnSpPr>
              <p:nvPr/>
            </p:nvCxnSpPr>
            <p:spPr>
              <a:xfrm>
                <a:off x="1729900" y="5789712"/>
                <a:ext cx="558337" cy="127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387000" y="5410617"/>
                <a:ext cx="609600" cy="307777"/>
              </a:xfrm>
              <a:prstGeom prst="rect">
                <a:avLst/>
              </a:prstGeom>
            </p:spPr>
            <p:txBody>
              <a:bodyPr wrap="square">
                <a:spAutoFit/>
              </a:bodyPr>
              <a:lstStyle/>
              <a:p>
                <a:r>
                  <a:rPr lang="en-US" altLang="zh-CN" sz="1400" dirty="0"/>
                  <a:t> </a:t>
                </a:r>
                <a:r>
                  <a:rPr lang="en-US" altLang="zh-CN" sz="1400" dirty="0" smtClean="0"/>
                  <a:t>1.5 </a:t>
                </a:r>
                <a:endParaRPr lang="zh-CN" altLang="en-US" sz="1400" dirty="0"/>
              </a:p>
            </p:txBody>
          </p:sp>
          <p:sp>
            <p:nvSpPr>
              <p:cNvPr id="41" name="Rectangle 40"/>
              <p:cNvSpPr/>
              <p:nvPr/>
            </p:nvSpPr>
            <p:spPr>
              <a:xfrm>
                <a:off x="2120425" y="5410617"/>
                <a:ext cx="489425" cy="307777"/>
              </a:xfrm>
              <a:prstGeom prst="rect">
                <a:avLst/>
              </a:prstGeom>
            </p:spPr>
            <p:txBody>
              <a:bodyPr wrap="square">
                <a:spAutoFit/>
              </a:bodyPr>
              <a:lstStyle/>
              <a:p>
                <a:r>
                  <a:rPr lang="en-US" altLang="zh-CN" sz="1400" dirty="0"/>
                  <a:t> </a:t>
                </a:r>
                <a:r>
                  <a:rPr lang="en-US" altLang="zh-CN" sz="1400" dirty="0" smtClean="0"/>
                  <a:t>3.2 </a:t>
                </a:r>
                <a:endParaRPr lang="zh-CN" altLang="en-US" sz="1400" dirty="0"/>
              </a:p>
            </p:txBody>
          </p:sp>
          <mc:AlternateContent xmlns:mc="http://schemas.openxmlformats.org/markup-compatibility/2006" xmlns:a14="http://schemas.microsoft.com/office/drawing/2010/main">
            <mc:Choice Requires="a14">
              <p:sp>
                <p:nvSpPr>
                  <p:cNvPr id="42" name="Rectangle 41"/>
                  <p:cNvSpPr/>
                  <p:nvPr/>
                </p:nvSpPr>
                <p:spPr>
                  <a:xfrm>
                    <a:off x="4419600" y="5562600"/>
                    <a:ext cx="2514600" cy="307777"/>
                  </a:xfrm>
                  <a:prstGeom prst="rect">
                    <a:avLst/>
                  </a:prstGeom>
                </p:spPr>
                <p:txBody>
                  <a:bodyPr wrap="square">
                    <a:spAutoFit/>
                  </a:bodyPr>
                  <a:lstStyle/>
                  <a:p>
                    <a:r>
                      <a:rPr lang="en-US" altLang="zh-CN" sz="1400" dirty="0" smtClean="0"/>
                      <a:t> </a:t>
                    </a:r>
                    <a14:m>
                      <m:oMath xmlns:m="http://schemas.openxmlformats.org/officeDocument/2006/math">
                        <m:sSup>
                          <m:sSupPr>
                            <m:ctrlPr>
                              <a:rPr lang="zh-CN" altLang="zh-CN" sz="1400" i="1">
                                <a:latin typeface="Cambria Math"/>
                              </a:rPr>
                            </m:ctrlPr>
                          </m:sSupPr>
                          <m:e>
                            <m:r>
                              <a:rPr lang="en-US" altLang="zh-CN" sz="1400" i="1">
                                <a:latin typeface="Cambria Math"/>
                              </a:rPr>
                              <m:t>2</m:t>
                            </m:r>
                          </m:e>
                          <m:sup>
                            <m:r>
                              <a:rPr lang="en-US" altLang="zh-CN" sz="1400" b="0" i="1" smtClean="0">
                                <a:latin typeface="Cambria Math"/>
                              </a:rPr>
                              <m:t>2</m:t>
                            </m:r>
                            <m:r>
                              <a:rPr lang="en-US" altLang="zh-CN" sz="1400" i="1">
                                <a:latin typeface="Cambria Math"/>
                              </a:rPr>
                              <m:t>−1</m:t>
                            </m:r>
                          </m:sup>
                        </m:sSup>
                      </m:oMath>
                    </a14:m>
                    <a:r>
                      <a:rPr lang="en-US" altLang="zh-CN" sz="1400" dirty="0" smtClean="0"/>
                      <a:t>*(1.5+3.2)=2*4.7=9.4</a:t>
                    </a:r>
                    <a:endParaRPr lang="zh-CN" altLang="en-US" sz="1400" dirty="0"/>
                  </a:p>
                </p:txBody>
              </p:sp>
            </mc:Choice>
            <mc:Fallback xmlns="">
              <p:sp>
                <p:nvSpPr>
                  <p:cNvPr id="42" name="Rectangle 41"/>
                  <p:cNvSpPr>
                    <a:spLocks noRot="1" noChangeAspect="1" noMove="1" noResize="1" noEditPoints="1" noAdjustHandles="1" noChangeArrowheads="1" noChangeShapeType="1" noTextEdit="1"/>
                  </p:cNvSpPr>
                  <p:nvPr/>
                </p:nvSpPr>
                <p:spPr>
                  <a:xfrm>
                    <a:off x="4419600" y="5562600"/>
                    <a:ext cx="2514600" cy="307777"/>
                  </a:xfrm>
                  <a:prstGeom prst="rect">
                    <a:avLst/>
                  </a:prstGeom>
                  <a:blipFill rotWithShape="1">
                    <a:blip r:embed="rId9"/>
                    <a:stretch>
                      <a:fillRect b="-19608"/>
                    </a:stretch>
                  </a:blipFill>
                </p:spPr>
                <p:txBody>
                  <a:bodyPr/>
                  <a:lstStyle/>
                  <a:p>
                    <a:r>
                      <a:rPr lang="zh-CN" altLang="en-US">
                        <a:noFill/>
                      </a:rPr>
                      <a:t> </a:t>
                    </a:r>
                  </a:p>
                </p:txBody>
              </p:sp>
            </mc:Fallback>
          </mc:AlternateContent>
        </p:grpSp>
      </p:grpSp>
      <p:pic>
        <p:nvPicPr>
          <p:cNvPr id="51" name="Picture 50"/>
          <p:cNvPicPr/>
          <p:nvPr/>
        </p:nvPicPr>
        <p:blipFill>
          <a:blip r:embed="rId10"/>
          <a:stretch>
            <a:fillRect/>
          </a:stretch>
        </p:blipFill>
        <p:spPr>
          <a:xfrm>
            <a:off x="6477000" y="4657724"/>
            <a:ext cx="2438400" cy="1828800"/>
          </a:xfrm>
          <a:prstGeom prst="rect">
            <a:avLst/>
          </a:prstGeom>
        </p:spPr>
      </p:pic>
    </p:spTree>
    <p:extLst>
      <p:ext uri="{BB962C8B-B14F-4D97-AF65-F5344CB8AC3E}">
        <p14:creationId xmlns:p14="http://schemas.microsoft.com/office/powerpoint/2010/main" val="205957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1143000"/>
          </a:xfrm>
        </p:spPr>
        <p:txBody>
          <a:bodyPr>
            <a:noAutofit/>
          </a:bodyPr>
          <a:lstStyle/>
          <a:p>
            <a:r>
              <a:rPr lang="en-US" altLang="zh-CN" sz="3200" dirty="0"/>
              <a:t>Mining User Similarity Based on Location History</a:t>
            </a:r>
            <a:endParaRPr lang="en-US" sz="3200" dirty="0"/>
          </a:p>
        </p:txBody>
      </p:sp>
      <p:sp>
        <p:nvSpPr>
          <p:cNvPr id="3" name="Content Placeholder 2"/>
          <p:cNvSpPr>
            <a:spLocks noGrp="1"/>
          </p:cNvSpPr>
          <p:nvPr>
            <p:ph idx="1"/>
          </p:nvPr>
        </p:nvSpPr>
        <p:spPr>
          <a:xfrm>
            <a:off x="457200" y="1357298"/>
            <a:ext cx="8229600" cy="4525963"/>
          </a:xfrm>
        </p:spPr>
        <p:txBody>
          <a:bodyPr>
            <a:normAutofit/>
          </a:bodyPr>
          <a:lstStyle/>
          <a:p>
            <a:r>
              <a:rPr lang="en-US" sz="2800" dirty="0" smtClean="0"/>
              <a:t>Data for evaluation</a:t>
            </a:r>
          </a:p>
          <a:p>
            <a:pPr lvl="1"/>
            <a:r>
              <a:rPr lang="en-US" sz="2400" dirty="0" smtClean="0"/>
              <a:t>112 users collecting the data from 2007-2008</a:t>
            </a:r>
            <a:endParaRPr lang="en-US" sz="2400" dirty="0"/>
          </a:p>
        </p:txBody>
      </p:sp>
      <p:pic>
        <p:nvPicPr>
          <p:cNvPr id="4" name="Picture 3" descr="GPS devices-all.jpg"/>
          <p:cNvPicPr/>
          <p:nvPr/>
        </p:nvPicPr>
        <p:blipFill>
          <a:blip r:embed="rId2" cstate="print"/>
          <a:stretch>
            <a:fillRect/>
          </a:stretch>
        </p:blipFill>
        <p:spPr>
          <a:xfrm>
            <a:off x="990600" y="2514600"/>
            <a:ext cx="2118122" cy="1463034"/>
          </a:xfrm>
          <a:prstGeom prst="rect">
            <a:avLst/>
          </a:prstGeom>
        </p:spPr>
      </p:pic>
      <p:pic>
        <p:nvPicPr>
          <p:cNvPr id="5" name="Picture 4" descr="IMAGE_458.jpg"/>
          <p:cNvPicPr/>
          <p:nvPr/>
        </p:nvPicPr>
        <p:blipFill>
          <a:blip r:embed="rId3" cstate="print"/>
          <a:stretch>
            <a:fillRect/>
          </a:stretch>
        </p:blipFill>
        <p:spPr>
          <a:xfrm>
            <a:off x="3490930" y="2514600"/>
            <a:ext cx="1989751" cy="1463034"/>
          </a:xfrm>
          <a:prstGeom prst="rect">
            <a:avLst/>
          </a:prstGeom>
        </p:spPr>
      </p:pic>
      <p:pic>
        <p:nvPicPr>
          <p:cNvPr id="6" name="Picture 5" descr="GPS loggers.jpg"/>
          <p:cNvPicPr/>
          <p:nvPr/>
        </p:nvPicPr>
        <p:blipFill>
          <a:blip r:embed="rId4" cstate="print"/>
          <a:stretch>
            <a:fillRect/>
          </a:stretch>
        </p:blipFill>
        <p:spPr>
          <a:xfrm>
            <a:off x="5848384" y="2514600"/>
            <a:ext cx="2182307" cy="1463034"/>
          </a:xfrm>
          <a:prstGeom prst="rect">
            <a:avLst/>
          </a:prstGeom>
        </p:spPr>
      </p:pic>
      <p:pic>
        <p:nvPicPr>
          <p:cNvPr id="7" name="Picture 6"/>
          <p:cNvPicPr/>
          <p:nvPr/>
        </p:nvPicPr>
        <p:blipFill>
          <a:blip r:embed="rId5"/>
          <a:srcRect/>
          <a:stretch>
            <a:fillRect/>
          </a:stretch>
        </p:blipFill>
        <p:spPr bwMode="auto">
          <a:xfrm>
            <a:off x="1490666" y="4514864"/>
            <a:ext cx="2439049" cy="1828792"/>
          </a:xfrm>
          <a:prstGeom prst="rect">
            <a:avLst/>
          </a:prstGeom>
          <a:noFill/>
          <a:ln w="9525">
            <a:noFill/>
            <a:miter lim="800000"/>
            <a:headEnd/>
            <a:tailEnd/>
          </a:ln>
        </p:spPr>
      </p:pic>
      <p:pic>
        <p:nvPicPr>
          <p:cNvPr id="8" name="Picture 7"/>
          <p:cNvPicPr/>
          <p:nvPr/>
        </p:nvPicPr>
        <p:blipFill>
          <a:blip r:embed="rId6"/>
          <a:srcRect/>
          <a:stretch>
            <a:fillRect/>
          </a:stretch>
        </p:blipFill>
        <p:spPr bwMode="auto">
          <a:xfrm>
            <a:off x="4848252" y="4514864"/>
            <a:ext cx="2824162" cy="1828792"/>
          </a:xfrm>
          <a:prstGeom prst="rect">
            <a:avLst/>
          </a:prstGeom>
          <a:noFill/>
          <a:ln w="9525">
            <a:noFill/>
            <a:miter lim="800000"/>
            <a:headEnd/>
            <a:tailEnd/>
          </a:ln>
        </p:spPr>
      </p:pic>
      <p:sp>
        <p:nvSpPr>
          <p:cNvPr id="9" name="Rectangle 8"/>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3070091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b="1" dirty="0" smtClean="0">
                <a:solidFill>
                  <a:srgbClr val="0C0CCA"/>
                </a:solidFill>
              </a:rPr>
              <a:t>Part I: Concepts, Definition, and Research Philosophy</a:t>
            </a:r>
            <a:endParaRPr lang="zh-CN" altLang="en-US" b="1" dirty="0">
              <a:solidFill>
                <a:srgbClr val="0C0CCA"/>
              </a:solidFill>
            </a:endParaRPr>
          </a:p>
        </p:txBody>
      </p:sp>
      <p:sp>
        <p:nvSpPr>
          <p:cNvPr id="5" name="Subtitle 4"/>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901338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912102" cy="563562"/>
          </a:xfrm>
        </p:spPr>
        <p:txBody>
          <a:bodyPr/>
          <a:lstStyle/>
          <a:p>
            <a:pPr lvl="1"/>
            <a:r>
              <a:rPr lang="en-US" altLang="zh-CN" sz="2400" b="1" dirty="0" err="1" smtClean="0"/>
              <a:t>GeoLife</a:t>
            </a:r>
            <a:r>
              <a:rPr lang="en-US" altLang="zh-CN" sz="2400" b="1" dirty="0" smtClean="0"/>
              <a:t> Trajectory Dataset (1.1)</a:t>
            </a:r>
            <a:endParaRPr lang="en-US" altLang="zh-CN" sz="2400" dirty="0"/>
          </a:p>
        </p:txBody>
      </p:sp>
      <p:pic>
        <p:nvPicPr>
          <p:cNvPr id="4" name="Picture 3"/>
          <p:cNvPicPr/>
          <p:nvPr/>
        </p:nvPicPr>
        <p:blipFill>
          <a:blip r:embed="rId2"/>
          <a:stretch>
            <a:fillRect/>
          </a:stretch>
        </p:blipFill>
        <p:spPr>
          <a:xfrm>
            <a:off x="609599" y="990600"/>
            <a:ext cx="4114800" cy="32766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029518262"/>
              </p:ext>
            </p:extLst>
          </p:nvPr>
        </p:nvGraphicFramePr>
        <p:xfrm>
          <a:off x="609600" y="4495800"/>
          <a:ext cx="7924800" cy="2057400"/>
        </p:xfrm>
        <a:graphic>
          <a:graphicData uri="http://schemas.openxmlformats.org/drawingml/2006/table">
            <a:tbl>
              <a:tblPr firstRow="1" firstCol="1" bandRow="1">
                <a:tableStyleId>{5C22544A-7EE6-4342-B048-85BDC9FD1C3A}</a:tableStyleId>
              </a:tblPr>
              <a:tblGrid>
                <a:gridCol w="2502567"/>
                <a:gridCol w="1807411"/>
                <a:gridCol w="1807411"/>
                <a:gridCol w="1807411"/>
              </a:tblGrid>
              <a:tr h="257175">
                <a:tc>
                  <a:txBody>
                    <a:bodyPr/>
                    <a:lstStyle/>
                    <a:p>
                      <a:pPr algn="ctr">
                        <a:spcAft>
                          <a:spcPts val="0"/>
                        </a:spcAft>
                      </a:pPr>
                      <a:r>
                        <a:rPr lang="en-US" sz="1200" dirty="0">
                          <a:effectLst/>
                        </a:rPr>
                        <a:t> </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Version 1.0</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Version 1.1</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altLang="zh-CN" sz="1200" dirty="0" smtClean="0">
                          <a:effectLst/>
                          <a:latin typeface="+mn-lt"/>
                          <a:ea typeface="+mn-ea"/>
                          <a:cs typeface="+mn-cs"/>
                        </a:rPr>
                        <a:t>Incremental</a:t>
                      </a:r>
                      <a:r>
                        <a:rPr lang="en-US" altLang="zh-CN" sz="1200" baseline="0" dirty="0" smtClean="0">
                          <a:effectLst/>
                          <a:latin typeface="+mn-lt"/>
                          <a:ea typeface="+mn-ea"/>
                          <a:cs typeface="+mn-cs"/>
                        </a:rPr>
                        <a:t> </a:t>
                      </a:r>
                      <a:endParaRPr lang="zh-CN" sz="1200" dirty="0">
                        <a:effectLst/>
                        <a:latin typeface="Calibri"/>
                        <a:ea typeface="宋体"/>
                        <a:cs typeface="Times New Roman"/>
                      </a:endParaRPr>
                    </a:p>
                  </a:txBody>
                  <a:tcPr marL="68580" marR="68580" marT="0" marB="0" anchor="ctr"/>
                </a:tc>
              </a:tr>
              <a:tr h="257175">
                <a:tc>
                  <a:txBody>
                    <a:bodyPr/>
                    <a:lstStyle/>
                    <a:p>
                      <a:pPr algn="ctr">
                        <a:spcAft>
                          <a:spcPts val="0"/>
                        </a:spcAft>
                      </a:pPr>
                      <a:r>
                        <a:rPr lang="en-US" sz="1200" dirty="0">
                          <a:effectLst/>
                        </a:rPr>
                        <a:t>Time span of the collection</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04/2007 – 08/2009</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04/2007 – 12/2010</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+16 months</a:t>
                      </a:r>
                      <a:endParaRPr lang="zh-CN" sz="1200">
                        <a:effectLst/>
                        <a:latin typeface="Calibri"/>
                        <a:ea typeface="宋体"/>
                        <a:cs typeface="Times New Roman"/>
                      </a:endParaRPr>
                    </a:p>
                  </a:txBody>
                  <a:tcPr marL="68580" marR="68580" marT="0" marB="0" anchor="ctr"/>
                </a:tc>
              </a:tr>
              <a:tr h="257175">
                <a:tc>
                  <a:txBody>
                    <a:bodyPr/>
                    <a:lstStyle/>
                    <a:p>
                      <a:pPr algn="ctr">
                        <a:spcAft>
                          <a:spcPts val="0"/>
                        </a:spcAft>
                      </a:pPr>
                      <a:r>
                        <a:rPr lang="en-US" sz="1200" dirty="0">
                          <a:effectLst/>
                        </a:rPr>
                        <a:t>Number of users</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dirty="0">
                          <a:effectLst/>
                        </a:rPr>
                        <a:t>155</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167</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+12</a:t>
                      </a:r>
                      <a:endParaRPr lang="zh-CN" sz="1200">
                        <a:effectLst/>
                        <a:latin typeface="Calibri"/>
                        <a:ea typeface="宋体"/>
                        <a:cs typeface="Times New Roman"/>
                      </a:endParaRPr>
                    </a:p>
                  </a:txBody>
                  <a:tcPr marL="68580" marR="68580" marT="0" marB="0" anchor="ctr"/>
                </a:tc>
              </a:tr>
              <a:tr h="257175">
                <a:tc>
                  <a:txBody>
                    <a:bodyPr/>
                    <a:lstStyle/>
                    <a:p>
                      <a:pPr algn="ctr">
                        <a:spcAft>
                          <a:spcPts val="0"/>
                        </a:spcAft>
                      </a:pPr>
                      <a:r>
                        <a:rPr lang="en-US" sz="1200">
                          <a:effectLst/>
                        </a:rPr>
                        <a:t>Number of trajectories</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dirty="0">
                          <a:effectLst/>
                        </a:rPr>
                        <a:t>15,854</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dirty="0">
                          <a:effectLst/>
                        </a:rPr>
                        <a:t>17,355</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+1,501</a:t>
                      </a:r>
                      <a:endParaRPr lang="zh-CN" sz="1200">
                        <a:effectLst/>
                        <a:latin typeface="Calibri"/>
                        <a:ea typeface="宋体"/>
                        <a:cs typeface="Times New Roman"/>
                      </a:endParaRPr>
                    </a:p>
                  </a:txBody>
                  <a:tcPr marL="68580" marR="68580" marT="0" marB="0" anchor="ctr"/>
                </a:tc>
              </a:tr>
              <a:tr h="257175">
                <a:tc>
                  <a:txBody>
                    <a:bodyPr/>
                    <a:lstStyle/>
                    <a:p>
                      <a:pPr algn="ctr">
                        <a:spcAft>
                          <a:spcPts val="0"/>
                        </a:spcAft>
                      </a:pPr>
                      <a:r>
                        <a:rPr lang="en-US" sz="1200">
                          <a:effectLst/>
                        </a:rPr>
                        <a:t>Number of points</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19,304,153</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dirty="0">
                          <a:effectLst/>
                        </a:rPr>
                        <a:t>22,294,264</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2,990,111</a:t>
                      </a:r>
                      <a:endParaRPr lang="zh-CN" sz="1200">
                        <a:effectLst/>
                        <a:latin typeface="Calibri"/>
                        <a:ea typeface="宋体"/>
                        <a:cs typeface="Times New Roman"/>
                      </a:endParaRPr>
                    </a:p>
                  </a:txBody>
                  <a:tcPr marL="68580" marR="68580" marT="0" marB="0" anchor="ctr"/>
                </a:tc>
              </a:tr>
              <a:tr h="257175">
                <a:tc>
                  <a:txBody>
                    <a:bodyPr/>
                    <a:lstStyle/>
                    <a:p>
                      <a:pPr algn="ctr">
                        <a:spcAft>
                          <a:spcPts val="0"/>
                        </a:spcAft>
                      </a:pPr>
                      <a:r>
                        <a:rPr lang="en-US" sz="1200">
                          <a:effectLst/>
                        </a:rPr>
                        <a:t>Total distance</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600,917 km</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dirty="0">
                          <a:effectLst/>
                        </a:rPr>
                        <a:t>1,070,406 km</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dirty="0">
                          <a:effectLst/>
                        </a:rPr>
                        <a:t>+469,489 km</a:t>
                      </a:r>
                      <a:endParaRPr lang="zh-CN" sz="1200" dirty="0">
                        <a:effectLst/>
                        <a:latin typeface="Calibri"/>
                        <a:ea typeface="宋体"/>
                        <a:cs typeface="Times New Roman"/>
                      </a:endParaRPr>
                    </a:p>
                  </a:txBody>
                  <a:tcPr marL="68580" marR="68580" marT="0" marB="0" anchor="ctr"/>
                </a:tc>
              </a:tr>
              <a:tr h="257175">
                <a:tc>
                  <a:txBody>
                    <a:bodyPr/>
                    <a:lstStyle/>
                    <a:p>
                      <a:pPr algn="ctr">
                        <a:spcAft>
                          <a:spcPts val="0"/>
                        </a:spcAft>
                      </a:pPr>
                      <a:r>
                        <a:rPr lang="en-US" sz="1200">
                          <a:effectLst/>
                        </a:rPr>
                        <a:t>Total duration</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44,776 hour</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48,349 hour</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dirty="0">
                          <a:effectLst/>
                        </a:rPr>
                        <a:t>+3,573 hour</a:t>
                      </a:r>
                      <a:endParaRPr lang="zh-CN" sz="1200" dirty="0">
                        <a:effectLst/>
                        <a:latin typeface="Calibri"/>
                        <a:ea typeface="宋体"/>
                        <a:cs typeface="Times New Roman"/>
                      </a:endParaRPr>
                    </a:p>
                  </a:txBody>
                  <a:tcPr marL="68580" marR="68580" marT="0" marB="0" anchor="ctr"/>
                </a:tc>
              </a:tr>
              <a:tr h="257175">
                <a:tc>
                  <a:txBody>
                    <a:bodyPr/>
                    <a:lstStyle/>
                    <a:p>
                      <a:pPr algn="ctr">
                        <a:spcAft>
                          <a:spcPts val="0"/>
                        </a:spcAft>
                      </a:pPr>
                      <a:r>
                        <a:rPr lang="en-US" sz="1200" dirty="0">
                          <a:effectLst/>
                        </a:rPr>
                        <a:t>Effective days</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a:effectLst/>
                        </a:rPr>
                        <a:t>8,977</a:t>
                      </a:r>
                      <a:endParaRPr lang="zh-CN" sz="1200">
                        <a:effectLst/>
                        <a:latin typeface="Calibri"/>
                        <a:ea typeface="宋体"/>
                        <a:cs typeface="Times New Roman"/>
                      </a:endParaRPr>
                    </a:p>
                  </a:txBody>
                  <a:tcPr marL="68580" marR="68580" marT="0" marB="0" anchor="ctr"/>
                </a:tc>
                <a:tc>
                  <a:txBody>
                    <a:bodyPr/>
                    <a:lstStyle/>
                    <a:p>
                      <a:pPr algn="ctr">
                        <a:spcAft>
                          <a:spcPts val="0"/>
                        </a:spcAft>
                      </a:pPr>
                      <a:r>
                        <a:rPr lang="en-US" sz="1200" dirty="0">
                          <a:effectLst/>
                        </a:rPr>
                        <a:t>9,694</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dirty="0">
                          <a:effectLst/>
                        </a:rPr>
                        <a:t>+717</a:t>
                      </a:r>
                      <a:endParaRPr lang="zh-CN" sz="1200" dirty="0">
                        <a:effectLst/>
                        <a:latin typeface="Calibri"/>
                        <a:ea typeface="宋体"/>
                        <a:cs typeface="Times New Roman"/>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11307742"/>
              </p:ext>
            </p:extLst>
          </p:nvPr>
        </p:nvGraphicFramePr>
        <p:xfrm>
          <a:off x="5257799" y="990600"/>
          <a:ext cx="3276599" cy="3276606"/>
        </p:xfrm>
        <a:graphic>
          <a:graphicData uri="http://schemas.openxmlformats.org/drawingml/2006/table">
            <a:tbl>
              <a:tblPr firstRow="1" firstCol="1" bandRow="1">
                <a:tableStyleId>{5C22544A-7EE6-4342-B048-85BDC9FD1C3A}</a:tableStyleId>
              </a:tblPr>
              <a:tblGrid>
                <a:gridCol w="1334887"/>
                <a:gridCol w="971184"/>
                <a:gridCol w="970528"/>
              </a:tblGrid>
              <a:tr h="389886">
                <a:tc>
                  <a:txBody>
                    <a:bodyPr/>
                    <a:lstStyle/>
                    <a:p>
                      <a:pPr algn="ctr">
                        <a:spcAft>
                          <a:spcPts val="0"/>
                        </a:spcAft>
                      </a:pPr>
                      <a:r>
                        <a:rPr lang="en-US" sz="1200" dirty="0">
                          <a:effectLst/>
                        </a:rPr>
                        <a:t>Transportation mode</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dirty="0">
                          <a:effectLst/>
                        </a:rPr>
                        <a:t>Distance (km)</a:t>
                      </a:r>
                      <a:endParaRPr lang="zh-CN" sz="1200" dirty="0">
                        <a:effectLst/>
                        <a:latin typeface="Calibri"/>
                        <a:ea typeface="宋体"/>
                        <a:cs typeface="Times New Roman"/>
                      </a:endParaRPr>
                    </a:p>
                  </a:txBody>
                  <a:tcPr marL="68580" marR="68580" marT="0" marB="0" anchor="ctr"/>
                </a:tc>
                <a:tc>
                  <a:txBody>
                    <a:bodyPr/>
                    <a:lstStyle/>
                    <a:p>
                      <a:pPr algn="ctr">
                        <a:spcAft>
                          <a:spcPts val="0"/>
                        </a:spcAft>
                      </a:pPr>
                      <a:r>
                        <a:rPr lang="en-US" sz="1200" dirty="0">
                          <a:effectLst/>
                        </a:rPr>
                        <a:t>Duration (hour)</a:t>
                      </a:r>
                      <a:endParaRPr lang="zh-CN" sz="1200" dirty="0">
                        <a:effectLst/>
                        <a:latin typeface="Calibri"/>
                        <a:ea typeface="宋体"/>
                        <a:cs typeface="Times New Roman"/>
                      </a:endParaRPr>
                    </a:p>
                  </a:txBody>
                  <a:tcPr marL="68580" marR="68580" marT="0" marB="0" anchor="ctr"/>
                </a:tc>
              </a:tr>
              <a:tr h="360840">
                <a:tc>
                  <a:txBody>
                    <a:bodyPr/>
                    <a:lstStyle/>
                    <a:p>
                      <a:pPr algn="ctr">
                        <a:spcAft>
                          <a:spcPts val="0"/>
                        </a:spcAft>
                      </a:pPr>
                      <a:r>
                        <a:rPr lang="en-US" sz="1200" dirty="0">
                          <a:effectLst/>
                        </a:rPr>
                        <a:t>Walk</a:t>
                      </a:r>
                      <a:endParaRPr lang="zh-CN" sz="1200" dirty="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11,457</a:t>
                      </a:r>
                      <a:endParaRPr lang="zh-CN" sz="1200" dirty="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5,126</a:t>
                      </a:r>
                      <a:endParaRPr lang="zh-CN" sz="1200" dirty="0">
                        <a:effectLst/>
                        <a:latin typeface="Calibri"/>
                        <a:ea typeface="宋体"/>
                        <a:cs typeface="Times New Roman"/>
                      </a:endParaRPr>
                    </a:p>
                  </a:txBody>
                  <a:tcPr marL="68580" marR="68580" marT="0" marB="0" anchor="ctr"/>
                </a:tc>
              </a:tr>
              <a:tr h="360840">
                <a:tc>
                  <a:txBody>
                    <a:bodyPr/>
                    <a:lstStyle/>
                    <a:p>
                      <a:pPr algn="ctr">
                        <a:spcAft>
                          <a:spcPts val="0"/>
                        </a:spcAft>
                      </a:pPr>
                      <a:r>
                        <a:rPr lang="en-US" sz="1200" dirty="0">
                          <a:effectLst/>
                        </a:rPr>
                        <a:t>Bike</a:t>
                      </a:r>
                      <a:endParaRPr lang="zh-CN" sz="1200" dirty="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6,335</a:t>
                      </a:r>
                      <a:endParaRPr lang="zh-CN" sz="1200" dirty="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2,304</a:t>
                      </a:r>
                      <a:endParaRPr lang="zh-CN" sz="1200" dirty="0">
                        <a:effectLst/>
                        <a:latin typeface="Calibri"/>
                        <a:ea typeface="宋体"/>
                        <a:cs typeface="Times New Roman"/>
                      </a:endParaRPr>
                    </a:p>
                  </a:txBody>
                  <a:tcPr marL="68580" marR="68580" marT="0" marB="0" anchor="ctr"/>
                </a:tc>
              </a:tr>
              <a:tr h="360840">
                <a:tc>
                  <a:txBody>
                    <a:bodyPr/>
                    <a:lstStyle/>
                    <a:p>
                      <a:pPr algn="ctr">
                        <a:spcAft>
                          <a:spcPts val="0"/>
                        </a:spcAft>
                      </a:pPr>
                      <a:r>
                        <a:rPr lang="en-US" sz="1200" dirty="0">
                          <a:effectLst/>
                        </a:rPr>
                        <a:t>Bus</a:t>
                      </a:r>
                      <a:endParaRPr lang="zh-CN" sz="1200" dirty="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21,931</a:t>
                      </a:r>
                      <a:endParaRPr lang="zh-CN" sz="1200" dirty="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1,430</a:t>
                      </a:r>
                      <a:endParaRPr lang="zh-CN" sz="1200" dirty="0">
                        <a:effectLst/>
                        <a:latin typeface="Calibri"/>
                        <a:ea typeface="宋体"/>
                        <a:cs typeface="Times New Roman"/>
                      </a:endParaRPr>
                    </a:p>
                  </a:txBody>
                  <a:tcPr marL="68580" marR="68580" marT="0" marB="0" anchor="ctr"/>
                </a:tc>
              </a:tr>
              <a:tr h="360840">
                <a:tc>
                  <a:txBody>
                    <a:bodyPr/>
                    <a:lstStyle/>
                    <a:p>
                      <a:pPr algn="ctr">
                        <a:spcAft>
                          <a:spcPts val="0"/>
                        </a:spcAft>
                      </a:pPr>
                      <a:r>
                        <a:rPr lang="en-US" sz="1200">
                          <a:effectLst/>
                        </a:rPr>
                        <a:t>Car &amp; taxi</a:t>
                      </a:r>
                      <a:endParaRPr lang="zh-CN" sz="120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34,127</a:t>
                      </a:r>
                      <a:endParaRPr lang="zh-CN" sz="1200" dirty="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2,349</a:t>
                      </a:r>
                      <a:endParaRPr lang="zh-CN" sz="1200" dirty="0">
                        <a:effectLst/>
                        <a:latin typeface="Calibri"/>
                        <a:ea typeface="宋体"/>
                        <a:cs typeface="Times New Roman"/>
                      </a:endParaRPr>
                    </a:p>
                  </a:txBody>
                  <a:tcPr marL="68580" marR="68580" marT="0" marB="0" anchor="ctr"/>
                </a:tc>
              </a:tr>
              <a:tr h="360840">
                <a:tc>
                  <a:txBody>
                    <a:bodyPr/>
                    <a:lstStyle/>
                    <a:p>
                      <a:pPr algn="ctr">
                        <a:spcAft>
                          <a:spcPts val="0"/>
                        </a:spcAft>
                      </a:pPr>
                      <a:r>
                        <a:rPr lang="en-US" sz="1200">
                          <a:effectLst/>
                        </a:rPr>
                        <a:t>Train</a:t>
                      </a:r>
                      <a:endParaRPr lang="zh-CN" sz="120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74,449</a:t>
                      </a:r>
                      <a:endParaRPr lang="zh-CN" sz="1200" dirty="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459</a:t>
                      </a:r>
                      <a:endParaRPr lang="zh-CN" sz="1200" dirty="0">
                        <a:effectLst/>
                        <a:latin typeface="Calibri"/>
                        <a:ea typeface="宋体"/>
                        <a:cs typeface="Times New Roman"/>
                      </a:endParaRPr>
                    </a:p>
                  </a:txBody>
                  <a:tcPr marL="68580" marR="68580" marT="0" marB="0" anchor="ctr"/>
                </a:tc>
              </a:tr>
              <a:tr h="360840">
                <a:tc>
                  <a:txBody>
                    <a:bodyPr/>
                    <a:lstStyle/>
                    <a:p>
                      <a:pPr algn="ctr">
                        <a:spcAft>
                          <a:spcPts val="0"/>
                        </a:spcAft>
                      </a:pPr>
                      <a:r>
                        <a:rPr lang="en-US" sz="1200">
                          <a:effectLst/>
                        </a:rPr>
                        <a:t>Airplane</a:t>
                      </a:r>
                      <a:endParaRPr lang="zh-CN" sz="120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28,493</a:t>
                      </a:r>
                      <a:endParaRPr lang="zh-CN" sz="1200" dirty="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37</a:t>
                      </a:r>
                      <a:endParaRPr lang="zh-CN" sz="1200" dirty="0">
                        <a:effectLst/>
                        <a:latin typeface="Calibri"/>
                        <a:ea typeface="宋体"/>
                        <a:cs typeface="Times New Roman"/>
                      </a:endParaRPr>
                    </a:p>
                  </a:txBody>
                  <a:tcPr marL="68580" marR="68580" marT="0" marB="0" anchor="ctr"/>
                </a:tc>
              </a:tr>
              <a:tr h="360840">
                <a:tc>
                  <a:txBody>
                    <a:bodyPr/>
                    <a:lstStyle/>
                    <a:p>
                      <a:pPr algn="ctr">
                        <a:spcAft>
                          <a:spcPts val="0"/>
                        </a:spcAft>
                      </a:pPr>
                      <a:r>
                        <a:rPr lang="en-US" sz="1200">
                          <a:effectLst/>
                        </a:rPr>
                        <a:t>Other</a:t>
                      </a:r>
                      <a:endParaRPr lang="zh-CN" sz="1200">
                        <a:effectLst/>
                        <a:latin typeface="Calibri"/>
                        <a:ea typeface="宋体"/>
                        <a:cs typeface="Times New Roman"/>
                      </a:endParaRPr>
                    </a:p>
                  </a:txBody>
                  <a:tcPr marL="68580" marR="68580" marT="0" marB="0" anchor="ctr"/>
                </a:tc>
                <a:tc>
                  <a:txBody>
                    <a:bodyPr/>
                    <a:lstStyle/>
                    <a:p>
                      <a:pPr marR="274320" algn="r">
                        <a:spcAft>
                          <a:spcPts val="0"/>
                        </a:spcAft>
                      </a:pPr>
                      <a:r>
                        <a:rPr lang="en-US" sz="1200">
                          <a:effectLst/>
                        </a:rPr>
                        <a:t>10,886</a:t>
                      </a:r>
                      <a:endParaRPr lang="zh-CN" sz="120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335</a:t>
                      </a:r>
                      <a:endParaRPr lang="zh-CN" sz="1200" dirty="0">
                        <a:effectLst/>
                        <a:latin typeface="Calibri"/>
                        <a:ea typeface="宋体"/>
                        <a:cs typeface="Times New Roman"/>
                      </a:endParaRPr>
                    </a:p>
                  </a:txBody>
                  <a:tcPr marL="68580" marR="68580" marT="0" marB="0" anchor="ctr"/>
                </a:tc>
              </a:tr>
              <a:tr h="360840">
                <a:tc>
                  <a:txBody>
                    <a:bodyPr/>
                    <a:lstStyle/>
                    <a:p>
                      <a:pPr algn="ctr">
                        <a:spcAft>
                          <a:spcPts val="0"/>
                        </a:spcAft>
                      </a:pPr>
                      <a:r>
                        <a:rPr lang="en-US" sz="1200">
                          <a:effectLst/>
                        </a:rPr>
                        <a:t>Total</a:t>
                      </a:r>
                      <a:endParaRPr lang="zh-CN" sz="120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187,679</a:t>
                      </a:r>
                      <a:endParaRPr lang="zh-CN" sz="1200" dirty="0">
                        <a:effectLst/>
                        <a:latin typeface="Calibri"/>
                        <a:ea typeface="宋体"/>
                        <a:cs typeface="Times New Roman"/>
                      </a:endParaRPr>
                    </a:p>
                  </a:txBody>
                  <a:tcPr marL="68580" marR="68580" marT="0" marB="0" anchor="ctr"/>
                </a:tc>
                <a:tc>
                  <a:txBody>
                    <a:bodyPr/>
                    <a:lstStyle/>
                    <a:p>
                      <a:pPr marR="274320" algn="r">
                        <a:spcAft>
                          <a:spcPts val="0"/>
                        </a:spcAft>
                      </a:pPr>
                      <a:r>
                        <a:rPr lang="en-US" sz="1200" dirty="0">
                          <a:effectLst/>
                        </a:rPr>
                        <a:t>12,041</a:t>
                      </a:r>
                      <a:endParaRPr lang="zh-CN" sz="12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8845161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19350"/>
            <a:ext cx="8277225"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422567" y="1447800"/>
            <a:ext cx="2346489" cy="461665"/>
          </a:xfrm>
          <a:prstGeom prst="rect">
            <a:avLst/>
          </a:prstGeom>
        </p:spPr>
        <p:txBody>
          <a:bodyPr wrap="square">
            <a:spAutoFit/>
          </a:bodyPr>
          <a:lstStyle/>
          <a:p>
            <a:r>
              <a:rPr lang="en-US" sz="2400" dirty="0" smtClean="0">
                <a:hlinkClick r:id="rId3"/>
              </a:rPr>
              <a:t>Link to the data</a:t>
            </a:r>
            <a:endParaRPr lang="en-US" sz="2400" dirty="0"/>
          </a:p>
        </p:txBody>
      </p:sp>
    </p:spTree>
    <p:extLst>
      <p:ext uri="{BB962C8B-B14F-4D97-AF65-F5344CB8AC3E}">
        <p14:creationId xmlns:p14="http://schemas.microsoft.com/office/powerpoint/2010/main" val="22225639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472" b="6450"/>
          <a:stretch/>
        </p:blipFill>
        <p:spPr bwMode="auto">
          <a:xfrm>
            <a:off x="0" y="-25399"/>
            <a:ext cx="9144000" cy="688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 y="0"/>
            <a:ext cx="3505199" cy="392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b="1" dirty="0" smtClean="0">
                <a:solidFill>
                  <a:schemeClr val="tx1"/>
                </a:solidFill>
              </a:rPr>
              <a:t>People’s location history in Beijing</a:t>
            </a:r>
            <a:endParaRPr lang="en-US" altLang="zh-CN" b="1" dirty="0">
              <a:solidFill>
                <a:schemeClr val="tx1"/>
              </a:solidFill>
            </a:endParaRPr>
          </a:p>
        </p:txBody>
      </p:sp>
    </p:spTree>
    <p:custDataLst>
      <p:tags r:id="rId1"/>
    </p:custDataLst>
    <p:extLst>
      <p:ext uri="{BB962C8B-B14F-4D97-AF65-F5344CB8AC3E}">
        <p14:creationId xmlns:p14="http://schemas.microsoft.com/office/powerpoint/2010/main" val="308363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928694"/>
          </a:xfrm>
        </p:spPr>
        <p:txBody>
          <a:bodyPr>
            <a:noAutofit/>
          </a:bodyPr>
          <a:lstStyle/>
          <a:p>
            <a:r>
              <a:rPr lang="en-US" altLang="zh-CN" sz="3200" dirty="0"/>
              <a:t>Mining User Similarity Based on Location History</a:t>
            </a:r>
            <a:endParaRPr lang="en-US" sz="3200" dirty="0"/>
          </a:p>
        </p:txBody>
      </p:sp>
      <p:sp>
        <p:nvSpPr>
          <p:cNvPr id="5" name="Content Placeholder 2"/>
          <p:cNvSpPr txBox="1">
            <a:spLocks/>
          </p:cNvSpPr>
          <p:nvPr/>
        </p:nvSpPr>
        <p:spPr>
          <a:xfrm>
            <a:off x="457200" y="1000109"/>
            <a:ext cx="8229600" cy="128588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Evaluation</a:t>
            </a:r>
            <a:r>
              <a:rPr kumimoji="0" lang="en-US" sz="2800" b="0" i="0" u="none" strike="noStrike" kern="1200" cap="none" spc="0" normalizeH="0" noProof="0" dirty="0" smtClean="0">
                <a:ln>
                  <a:noFill/>
                </a:ln>
                <a:solidFill>
                  <a:schemeClr val="tx1"/>
                </a:solidFill>
                <a:effectLst/>
                <a:uLnTx/>
                <a:uFillTx/>
                <a:latin typeface="+mn-lt"/>
                <a:ea typeface="+mn-ea"/>
                <a:cs typeface="+mn-cs"/>
              </a:rPr>
              <a:t> approach</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Evaluated as an information retrieval</a:t>
            </a:r>
            <a:r>
              <a:rPr kumimoji="0" lang="en-US" sz="1800" b="0" i="0" u="none" strike="noStrike" kern="1200" cap="none" spc="0" normalizeH="0" noProof="0" dirty="0" smtClean="0">
                <a:ln>
                  <a:noFill/>
                </a:ln>
                <a:solidFill>
                  <a:schemeClr val="tx1"/>
                </a:solidFill>
                <a:effectLst/>
                <a:uLnTx/>
                <a:uFillTx/>
                <a:latin typeface="+mn-lt"/>
                <a:ea typeface="+mn-ea"/>
                <a:cs typeface="+mn-cs"/>
              </a:rPr>
              <a:t> problem </a:t>
            </a: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Ground</a:t>
            </a:r>
            <a:r>
              <a:rPr kumimoji="0" lang="en-US" sz="1800" b="0" i="0" u="none" strike="noStrike" kern="1200" cap="none" spc="0" normalizeH="0" noProof="0" dirty="0" smtClean="0">
                <a:ln>
                  <a:noFill/>
                </a:ln>
                <a:solidFill>
                  <a:schemeClr val="tx1"/>
                </a:solidFill>
                <a:effectLst/>
                <a:uLnTx/>
                <a:uFillTx/>
                <a:latin typeface="+mn-lt"/>
                <a:ea typeface="+mn-ea"/>
                <a:cs typeface="+mn-cs"/>
              </a:rPr>
              <a:t> truth: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user study</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p:cNvPicPr/>
          <p:nvPr/>
        </p:nvPicPr>
        <p:blipFill>
          <a:blip r:embed="rId2"/>
          <a:srcRect/>
          <a:stretch>
            <a:fillRect/>
          </a:stretch>
        </p:blipFill>
        <p:spPr bwMode="auto">
          <a:xfrm>
            <a:off x="2362200" y="2819400"/>
            <a:ext cx="4724400" cy="2819400"/>
          </a:xfrm>
          <a:prstGeom prst="rect">
            <a:avLst/>
          </a:prstGeom>
          <a:noFill/>
          <a:ln w="9525">
            <a:noFill/>
            <a:miter lim="800000"/>
            <a:headEnd/>
            <a:tailEnd/>
          </a:ln>
        </p:spPr>
      </p:pic>
      <p:sp>
        <p:nvSpPr>
          <p:cNvPr id="7" name="Rectangle 6"/>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2799870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a:t>Mining User Similarity Based on Location History</a:t>
            </a:r>
            <a:endParaRPr lang="en-US" sz="3200" dirty="0"/>
          </a:p>
        </p:txBody>
      </p:sp>
      <p:sp>
        <p:nvSpPr>
          <p:cNvPr id="3" name="Content Placeholder 2"/>
          <p:cNvSpPr>
            <a:spLocks noGrp="1"/>
          </p:cNvSpPr>
          <p:nvPr>
            <p:ph idx="1"/>
          </p:nvPr>
        </p:nvSpPr>
        <p:spPr/>
        <p:txBody>
          <a:bodyPr/>
          <a:lstStyle/>
          <a:p>
            <a:r>
              <a:rPr lang="en-US" dirty="0" smtClean="0"/>
              <a:t>Results represented by NDCG</a:t>
            </a:r>
            <a:endParaRPr lang="en-US" dirty="0"/>
          </a:p>
        </p:txBody>
      </p:sp>
      <p:pic>
        <p:nvPicPr>
          <p:cNvPr id="4" name="Picture 3"/>
          <p:cNvPicPr/>
          <p:nvPr/>
        </p:nvPicPr>
        <p:blipFill>
          <a:blip r:embed="rId2"/>
          <a:srcRect/>
          <a:stretch>
            <a:fillRect/>
          </a:stretch>
        </p:blipFill>
        <p:spPr bwMode="auto">
          <a:xfrm>
            <a:off x="1571604" y="2743200"/>
            <a:ext cx="6215106" cy="3071834"/>
          </a:xfrm>
          <a:prstGeom prst="rect">
            <a:avLst/>
          </a:prstGeom>
          <a:noFill/>
          <a:ln w="9525">
            <a:noFill/>
            <a:miter lim="800000"/>
            <a:headEnd/>
            <a:tailEnd/>
          </a:ln>
        </p:spPr>
      </p:pic>
      <p:sp>
        <p:nvSpPr>
          <p:cNvPr id="5" name="Rectangle 4"/>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0148379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616" y="76200"/>
            <a:ext cx="8229600" cy="501179"/>
          </a:xfrm>
        </p:spPr>
        <p:txBody>
          <a:bodyPr>
            <a:noAutofit/>
          </a:bodyPr>
          <a:lstStyle/>
          <a:p>
            <a:r>
              <a:rPr lang="en-US" altLang="zh-CN" sz="3300" dirty="0"/>
              <a:t>Friend and Location Recommendation</a:t>
            </a:r>
            <a:endParaRPr lang="zh-CN" altLang="en-US" sz="3300" dirty="0"/>
          </a:p>
        </p:txBody>
      </p:sp>
      <p:sp>
        <p:nvSpPr>
          <p:cNvPr id="4" name="Slide Number Placeholder 3"/>
          <p:cNvSpPr>
            <a:spLocks noGrp="1"/>
          </p:cNvSpPr>
          <p:nvPr>
            <p:ph type="sldNum" sz="quarter" idx="12"/>
          </p:nvPr>
        </p:nvSpPr>
        <p:spPr>
          <a:xfrm>
            <a:off x="6553200" y="6065049"/>
            <a:ext cx="2133600" cy="365125"/>
          </a:xfrm>
        </p:spPr>
        <p:txBody>
          <a:bodyPr/>
          <a:lstStyle/>
          <a:p>
            <a:pPr defTabSz="914363"/>
            <a:fld id="{B6F15528-21DE-4FAA-801E-634DDDAF4B2B}" type="slidenum">
              <a:rPr lang="en-US">
                <a:solidFill>
                  <a:prstClr val="black">
                    <a:tint val="75000"/>
                  </a:prstClr>
                </a:solidFill>
                <a:latin typeface="Calibri"/>
              </a:rPr>
              <a:pPr defTabSz="914363"/>
              <a:t>55</a:t>
            </a:fld>
            <a:endParaRPr lang="en-US">
              <a:solidFill>
                <a:prstClr val="black">
                  <a:tint val="75000"/>
                </a:prstClr>
              </a:solidFill>
              <a:latin typeface="Calibri"/>
            </a:endParaRPr>
          </a:p>
        </p:txBody>
      </p:sp>
      <p:grpSp>
        <p:nvGrpSpPr>
          <p:cNvPr id="43" name="Group 42"/>
          <p:cNvGrpSpPr/>
          <p:nvPr/>
        </p:nvGrpSpPr>
        <p:grpSpPr>
          <a:xfrm>
            <a:off x="968562" y="1325903"/>
            <a:ext cx="2712784" cy="774095"/>
            <a:chOff x="1162274" y="1864445"/>
            <a:chExt cx="3255341" cy="928914"/>
          </a:xfrm>
        </p:grpSpPr>
        <p:sp>
          <p:nvSpPr>
            <p:cNvPr id="5" name="Rectangle 4"/>
            <p:cNvSpPr/>
            <p:nvPr/>
          </p:nvSpPr>
          <p:spPr>
            <a:xfrm>
              <a:off x="1162274" y="2362884"/>
              <a:ext cx="3255341" cy="430475"/>
            </a:xfrm>
            <a:prstGeom prst="rect">
              <a:avLst/>
            </a:prstGeom>
            <a:solidFill>
              <a:srgbClr val="F29B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Similar Users Retrieval</a:t>
              </a:r>
            </a:p>
          </p:txBody>
        </p:sp>
        <p:sp>
          <p:nvSpPr>
            <p:cNvPr id="12" name="Down Arrow 11"/>
            <p:cNvSpPr/>
            <p:nvPr/>
          </p:nvSpPr>
          <p:spPr>
            <a:xfrm>
              <a:off x="2707574" y="1864445"/>
              <a:ext cx="178130" cy="415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Group 43"/>
          <p:cNvGrpSpPr/>
          <p:nvPr/>
        </p:nvGrpSpPr>
        <p:grpSpPr>
          <a:xfrm>
            <a:off x="1065566" y="2115942"/>
            <a:ext cx="2582798" cy="1018208"/>
            <a:chOff x="1278679" y="2812491"/>
            <a:chExt cx="3099357" cy="1221849"/>
          </a:xfrm>
        </p:grpSpPr>
        <p:pic>
          <p:nvPicPr>
            <p:cNvPr id="215042" name="Picture 2"/>
            <p:cNvPicPr>
              <a:picLocks noChangeAspect="1" noChangeArrowheads="1"/>
            </p:cNvPicPr>
            <p:nvPr/>
          </p:nvPicPr>
          <p:blipFill>
            <a:blip r:embed="rId2"/>
            <a:srcRect/>
            <a:stretch>
              <a:fillRect/>
            </a:stretch>
          </p:blipFill>
          <p:spPr bwMode="auto">
            <a:xfrm>
              <a:off x="1278679" y="3212482"/>
              <a:ext cx="781862" cy="811933"/>
            </a:xfrm>
            <a:prstGeom prst="rect">
              <a:avLst/>
            </a:prstGeom>
            <a:noFill/>
            <a:ln w="9525">
              <a:noFill/>
              <a:miter lim="800000"/>
              <a:headEnd/>
              <a:tailEnd/>
            </a:ln>
            <a:effectLst/>
          </p:spPr>
        </p:pic>
        <p:pic>
          <p:nvPicPr>
            <p:cNvPr id="215043" name="Picture 3"/>
            <p:cNvPicPr>
              <a:picLocks noChangeAspect="1" noChangeArrowheads="1"/>
            </p:cNvPicPr>
            <p:nvPr/>
          </p:nvPicPr>
          <p:blipFill>
            <a:blip r:embed="rId3"/>
            <a:srcRect/>
            <a:stretch>
              <a:fillRect/>
            </a:stretch>
          </p:blipFill>
          <p:spPr bwMode="auto">
            <a:xfrm>
              <a:off x="2337934" y="3276477"/>
              <a:ext cx="888196" cy="757863"/>
            </a:xfrm>
            <a:prstGeom prst="rect">
              <a:avLst/>
            </a:prstGeom>
            <a:noFill/>
            <a:ln w="9525">
              <a:noFill/>
              <a:miter lim="800000"/>
              <a:headEnd/>
              <a:tailEnd/>
            </a:ln>
            <a:effectLst/>
          </p:spPr>
        </p:pic>
        <p:pic>
          <p:nvPicPr>
            <p:cNvPr id="215044" name="Picture 4"/>
            <p:cNvPicPr>
              <a:picLocks noChangeAspect="1" noChangeArrowheads="1"/>
            </p:cNvPicPr>
            <p:nvPr/>
          </p:nvPicPr>
          <p:blipFill>
            <a:blip r:embed="rId4"/>
            <a:srcRect/>
            <a:stretch>
              <a:fillRect/>
            </a:stretch>
          </p:blipFill>
          <p:spPr bwMode="auto">
            <a:xfrm>
              <a:off x="3565916" y="3347854"/>
              <a:ext cx="812120" cy="670683"/>
            </a:xfrm>
            <a:prstGeom prst="rect">
              <a:avLst/>
            </a:prstGeom>
            <a:noFill/>
            <a:ln w="9525">
              <a:noFill/>
              <a:miter lim="800000"/>
              <a:headEnd/>
              <a:tailEnd/>
            </a:ln>
            <a:effectLst/>
          </p:spPr>
        </p:pic>
        <p:sp>
          <p:nvSpPr>
            <p:cNvPr id="13" name="Down Arrow 12"/>
            <p:cNvSpPr/>
            <p:nvPr/>
          </p:nvSpPr>
          <p:spPr>
            <a:xfrm>
              <a:off x="2704274" y="2812491"/>
              <a:ext cx="178130" cy="415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Group 45"/>
          <p:cNvGrpSpPr/>
          <p:nvPr/>
        </p:nvGrpSpPr>
        <p:grpSpPr>
          <a:xfrm>
            <a:off x="957568" y="4365366"/>
            <a:ext cx="7308015" cy="1957917"/>
            <a:chOff x="1149082" y="5511800"/>
            <a:chExt cx="8769618" cy="2349500"/>
          </a:xfrm>
        </p:grpSpPr>
        <p:sp>
          <p:nvSpPr>
            <p:cNvPr id="7" name="Rectangle 6"/>
            <p:cNvSpPr/>
            <p:nvPr/>
          </p:nvSpPr>
          <p:spPr>
            <a:xfrm>
              <a:off x="1149082" y="6888674"/>
              <a:ext cx="3245445" cy="513593"/>
            </a:xfrm>
            <a:prstGeom prst="rect">
              <a:avLst/>
            </a:prstGeom>
            <a:solidFill>
              <a:srgbClr val="F29B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User taste inferring </a:t>
              </a:r>
            </a:p>
          </p:txBody>
        </p:sp>
        <p:sp>
          <p:nvSpPr>
            <p:cNvPr id="20" name="Down Arrow 19"/>
            <p:cNvSpPr/>
            <p:nvPr/>
          </p:nvSpPr>
          <p:spPr>
            <a:xfrm>
              <a:off x="2693052" y="6415332"/>
              <a:ext cx="178130" cy="415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39"/>
            <p:cNvGrpSpPr/>
            <p:nvPr/>
          </p:nvGrpSpPr>
          <p:grpSpPr>
            <a:xfrm>
              <a:off x="6540500" y="5511800"/>
              <a:ext cx="3378200" cy="2349500"/>
              <a:chOff x="6388100" y="2692400"/>
              <a:chExt cx="3378200" cy="2349500"/>
            </a:xfrm>
          </p:grpSpPr>
          <p:grpSp>
            <p:nvGrpSpPr>
              <p:cNvPr id="32" name="Group 31"/>
              <p:cNvGrpSpPr/>
              <p:nvPr/>
            </p:nvGrpSpPr>
            <p:grpSpPr>
              <a:xfrm>
                <a:off x="7113054" y="3148013"/>
                <a:ext cx="208611" cy="1785793"/>
                <a:chOff x="6483134" y="3148013"/>
                <a:chExt cx="208611" cy="1785793"/>
              </a:xfrm>
            </p:grpSpPr>
            <p:cxnSp>
              <p:nvCxnSpPr>
                <p:cNvPr id="24" name="Straight Connector 23"/>
                <p:cNvCxnSpPr/>
                <p:nvPr/>
              </p:nvCxnSpPr>
              <p:spPr>
                <a:xfrm flipV="1">
                  <a:off x="6494780" y="3148013"/>
                  <a:ext cx="17748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611091" y="4031672"/>
                  <a:ext cx="174567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483927" y="4932218"/>
                  <a:ext cx="20781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rot="10800000">
                <a:off x="9091714" y="3160713"/>
                <a:ext cx="208611" cy="1785793"/>
                <a:chOff x="6483134" y="3148013"/>
                <a:chExt cx="208611" cy="1785793"/>
              </a:xfrm>
            </p:grpSpPr>
            <p:cxnSp>
              <p:nvCxnSpPr>
                <p:cNvPr id="34" name="Straight Connector 33"/>
                <p:cNvCxnSpPr/>
                <p:nvPr/>
              </p:nvCxnSpPr>
              <p:spPr>
                <a:xfrm flipV="1">
                  <a:off x="6494780" y="3148013"/>
                  <a:ext cx="177483" cy="1588"/>
                </a:xfrm>
                <a:prstGeom prst="line">
                  <a:avLst/>
                </a:prstGeom>
                <a:ln>
                  <a:solidFill>
                    <a:srgbClr val="29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5611091" y="4031672"/>
                  <a:ext cx="1745673" cy="1588"/>
                </a:xfrm>
                <a:prstGeom prst="line">
                  <a:avLst/>
                </a:prstGeom>
                <a:ln>
                  <a:solidFill>
                    <a:srgbClr val="29292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483927" y="4932218"/>
                  <a:ext cx="207818" cy="1588"/>
                </a:xfrm>
                <a:prstGeom prst="line">
                  <a:avLst/>
                </a:prstGeom>
                <a:ln>
                  <a:solidFill>
                    <a:srgbClr val="292929"/>
                  </a:solidFill>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6756400" y="2692400"/>
                <a:ext cx="3009900" cy="49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70C0"/>
                    </a:solidFill>
                  </a:rPr>
                  <a:t>L1, L2, …., </a:t>
                </a:r>
                <a:r>
                  <a:rPr lang="en-US" altLang="zh-CN" sz="2000" dirty="0" err="1">
                    <a:solidFill>
                      <a:srgbClr val="0070C0"/>
                    </a:solidFill>
                  </a:rPr>
                  <a:t>Ln</a:t>
                </a:r>
                <a:endParaRPr lang="zh-CN" altLang="en-US" sz="2000" dirty="0">
                  <a:solidFill>
                    <a:srgbClr val="0070C0"/>
                  </a:solidFill>
                </a:endParaRPr>
              </a:p>
            </p:txBody>
          </p:sp>
          <p:sp>
            <p:nvSpPr>
              <p:cNvPr id="38" name="Rectangle 37"/>
              <p:cNvSpPr/>
              <p:nvPr/>
            </p:nvSpPr>
            <p:spPr>
              <a:xfrm>
                <a:off x="6388100" y="3009900"/>
                <a:ext cx="635000" cy="20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70C0"/>
                    </a:solidFill>
                  </a:rPr>
                  <a:t>u1 u2</a:t>
                </a:r>
              </a:p>
              <a:p>
                <a:pPr algn="ctr"/>
                <a:r>
                  <a:rPr lang="en-US" altLang="zh-CN" sz="2000" dirty="0">
                    <a:solidFill>
                      <a:srgbClr val="0070C0"/>
                    </a:solidFill>
                  </a:rPr>
                  <a:t>.</a:t>
                </a:r>
              </a:p>
              <a:p>
                <a:pPr algn="ctr"/>
                <a:r>
                  <a:rPr lang="en-US" altLang="zh-CN" sz="2000" dirty="0">
                    <a:solidFill>
                      <a:srgbClr val="0070C0"/>
                    </a:solidFill>
                  </a:rPr>
                  <a:t>.</a:t>
                </a:r>
              </a:p>
              <a:p>
                <a:pPr algn="ctr"/>
                <a:r>
                  <a:rPr lang="en-US" altLang="zh-CN" sz="2000" dirty="0">
                    <a:solidFill>
                      <a:srgbClr val="0070C0"/>
                    </a:solidFill>
                  </a:rPr>
                  <a:t> un</a:t>
                </a:r>
                <a:endParaRPr lang="zh-CN" altLang="en-US" sz="2000" dirty="0">
                  <a:solidFill>
                    <a:srgbClr val="0070C0"/>
                  </a:solidFill>
                </a:endParaRPr>
              </a:p>
            </p:txBody>
          </p:sp>
          <p:sp>
            <p:nvSpPr>
              <p:cNvPr id="39" name="Rectangle 38"/>
              <p:cNvSpPr/>
              <p:nvPr/>
            </p:nvSpPr>
            <p:spPr>
              <a:xfrm>
                <a:off x="7175500" y="3136900"/>
                <a:ext cx="2032000" cy="1816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x1, x2, …, </a:t>
                </a:r>
                <a:r>
                  <a:rPr lang="en-US" altLang="zh-CN" sz="2000" dirty="0" err="1">
                    <a:solidFill>
                      <a:schemeClr val="tx1"/>
                    </a:solidFill>
                  </a:rPr>
                  <a:t>xn</a:t>
                </a:r>
                <a:endParaRPr lang="en-US" altLang="zh-CN" sz="2000" dirty="0">
                  <a:solidFill>
                    <a:schemeClr val="tx1"/>
                  </a:solidFill>
                </a:endParaRPr>
              </a:p>
              <a:p>
                <a:pPr algn="ctr"/>
                <a:r>
                  <a:rPr lang="en-US" altLang="zh-CN" sz="2000" dirty="0">
                    <a:solidFill>
                      <a:schemeClr val="tx1"/>
                    </a:solidFill>
                  </a:rPr>
                  <a:t>y1, y2, …, </a:t>
                </a:r>
                <a:r>
                  <a:rPr lang="en-US" altLang="zh-CN" sz="2000" dirty="0" err="1">
                    <a:solidFill>
                      <a:schemeClr val="tx1"/>
                    </a:solidFill>
                  </a:rPr>
                  <a:t>yn</a:t>
                </a:r>
                <a:endParaRPr lang="en-US" altLang="zh-CN" sz="2000" dirty="0">
                  <a:solidFill>
                    <a:schemeClr val="tx1"/>
                  </a:solidFill>
                </a:endParaRPr>
              </a:p>
              <a:p>
                <a:pPr algn="ctr"/>
                <a:r>
                  <a:rPr lang="en-US" altLang="zh-CN" sz="2000" dirty="0">
                    <a:solidFill>
                      <a:schemeClr val="tx1"/>
                    </a:solidFill>
                  </a:rPr>
                  <a:t>.</a:t>
                </a:r>
              </a:p>
              <a:p>
                <a:pPr algn="ctr"/>
                <a:r>
                  <a:rPr lang="en-US" altLang="zh-CN" sz="2000" dirty="0">
                    <a:solidFill>
                      <a:schemeClr val="tx1"/>
                    </a:solidFill>
                  </a:rPr>
                  <a:t>.</a:t>
                </a:r>
              </a:p>
              <a:p>
                <a:pPr algn="ctr"/>
                <a:r>
                  <a:rPr lang="en-US" altLang="zh-CN" sz="2000" dirty="0">
                    <a:solidFill>
                      <a:schemeClr val="tx1"/>
                    </a:solidFill>
                  </a:rPr>
                  <a:t>z1, z2, …, </a:t>
                </a:r>
                <a:r>
                  <a:rPr lang="en-US" altLang="zh-CN" sz="2000" dirty="0" err="1">
                    <a:solidFill>
                      <a:schemeClr val="tx1"/>
                    </a:solidFill>
                  </a:rPr>
                  <a:t>zn</a:t>
                </a:r>
                <a:endParaRPr lang="zh-CN" altLang="en-US" sz="2000" dirty="0">
                  <a:solidFill>
                    <a:schemeClr val="tx1"/>
                  </a:solidFill>
                </a:endParaRPr>
              </a:p>
            </p:txBody>
          </p:sp>
        </p:grpSp>
        <p:sp>
          <p:nvSpPr>
            <p:cNvPr id="41" name="Right Arrow 40"/>
            <p:cNvSpPr/>
            <p:nvPr/>
          </p:nvSpPr>
          <p:spPr>
            <a:xfrm>
              <a:off x="4686300" y="6997700"/>
              <a:ext cx="965200"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Group 47"/>
          <p:cNvGrpSpPr/>
          <p:nvPr/>
        </p:nvGrpSpPr>
        <p:grpSpPr>
          <a:xfrm>
            <a:off x="708328" y="3188021"/>
            <a:ext cx="3547563" cy="2014943"/>
            <a:chOff x="849993" y="4098986"/>
            <a:chExt cx="4257076" cy="2417932"/>
          </a:xfrm>
        </p:grpSpPr>
        <p:grpSp>
          <p:nvGrpSpPr>
            <p:cNvPr id="45" name="Group 44"/>
            <p:cNvGrpSpPr/>
            <p:nvPr/>
          </p:nvGrpSpPr>
          <p:grpSpPr>
            <a:xfrm>
              <a:off x="849993" y="4098986"/>
              <a:ext cx="3592695" cy="2417932"/>
              <a:chOff x="849993" y="4098986"/>
              <a:chExt cx="3592695" cy="2417932"/>
            </a:xfrm>
          </p:grpSpPr>
          <p:sp>
            <p:nvSpPr>
              <p:cNvPr id="6" name="Rectangle 5"/>
              <p:cNvSpPr/>
              <p:nvPr/>
            </p:nvSpPr>
            <p:spPr>
              <a:xfrm>
                <a:off x="1197243" y="4578937"/>
                <a:ext cx="3245445" cy="513593"/>
              </a:xfrm>
              <a:prstGeom prst="rect">
                <a:avLst/>
              </a:prstGeom>
              <a:solidFill>
                <a:srgbClr val="F29B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Location Candidates Discovering</a:t>
                </a:r>
              </a:p>
            </p:txBody>
          </p:sp>
          <p:sp>
            <p:nvSpPr>
              <p:cNvPr id="14" name="Down Arrow 13"/>
              <p:cNvSpPr/>
              <p:nvPr/>
            </p:nvSpPr>
            <p:spPr>
              <a:xfrm>
                <a:off x="2679202" y="4098986"/>
                <a:ext cx="178130" cy="415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Down Arrow 14"/>
              <p:cNvSpPr/>
              <p:nvPr/>
            </p:nvSpPr>
            <p:spPr>
              <a:xfrm>
                <a:off x="2685798" y="5101790"/>
                <a:ext cx="178130" cy="415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5045" name="Picture 5"/>
              <p:cNvPicPr>
                <a:picLocks noChangeAspect="1" noChangeArrowheads="1"/>
              </p:cNvPicPr>
              <p:nvPr/>
            </p:nvPicPr>
            <p:blipFill>
              <a:blip r:embed="rId5"/>
              <a:srcRect/>
              <a:stretch>
                <a:fillRect/>
              </a:stretch>
            </p:blipFill>
            <p:spPr bwMode="auto">
              <a:xfrm>
                <a:off x="849993" y="5719539"/>
                <a:ext cx="1013951" cy="797379"/>
              </a:xfrm>
              <a:prstGeom prst="rect">
                <a:avLst/>
              </a:prstGeom>
              <a:noFill/>
              <a:ln w="9525">
                <a:noFill/>
                <a:miter lim="800000"/>
                <a:headEnd/>
                <a:tailEnd/>
              </a:ln>
              <a:effectLst/>
            </p:spPr>
          </p:pic>
          <p:pic>
            <p:nvPicPr>
              <p:cNvPr id="215046" name="Picture 6"/>
              <p:cNvPicPr>
                <a:picLocks noChangeAspect="1" noChangeArrowheads="1"/>
              </p:cNvPicPr>
              <p:nvPr/>
            </p:nvPicPr>
            <p:blipFill>
              <a:blip r:embed="rId6"/>
              <a:srcRect/>
              <a:stretch>
                <a:fillRect/>
              </a:stretch>
            </p:blipFill>
            <p:spPr bwMode="auto">
              <a:xfrm>
                <a:off x="2141541" y="5701851"/>
                <a:ext cx="941682" cy="713463"/>
              </a:xfrm>
              <a:prstGeom prst="rect">
                <a:avLst/>
              </a:prstGeom>
              <a:noFill/>
              <a:ln w="9525">
                <a:noFill/>
                <a:miter lim="800000"/>
                <a:headEnd/>
                <a:tailEnd/>
              </a:ln>
              <a:effectLst/>
            </p:spPr>
          </p:pic>
          <p:pic>
            <p:nvPicPr>
              <p:cNvPr id="215047" name="Picture 7"/>
              <p:cNvPicPr>
                <a:picLocks noChangeAspect="1" noChangeArrowheads="1"/>
              </p:cNvPicPr>
              <p:nvPr/>
            </p:nvPicPr>
            <p:blipFill>
              <a:blip r:embed="rId7"/>
              <a:srcRect/>
              <a:stretch>
                <a:fillRect/>
              </a:stretch>
            </p:blipFill>
            <p:spPr bwMode="auto">
              <a:xfrm>
                <a:off x="3245531" y="5710918"/>
                <a:ext cx="958913" cy="646339"/>
              </a:xfrm>
              <a:prstGeom prst="rect">
                <a:avLst/>
              </a:prstGeom>
              <a:noFill/>
              <a:ln w="9525">
                <a:noFill/>
                <a:miter lim="800000"/>
                <a:headEnd/>
                <a:tailEnd/>
              </a:ln>
              <a:effectLst/>
            </p:spPr>
          </p:pic>
        </p:grpSp>
        <p:pic>
          <p:nvPicPr>
            <p:cNvPr id="215049" name="Picture 9"/>
            <p:cNvPicPr>
              <a:picLocks noChangeAspect="1" noChangeArrowheads="1"/>
            </p:cNvPicPr>
            <p:nvPr/>
          </p:nvPicPr>
          <p:blipFill>
            <a:blip r:embed="rId8"/>
            <a:srcRect/>
            <a:stretch>
              <a:fillRect/>
            </a:stretch>
          </p:blipFill>
          <p:spPr bwMode="auto">
            <a:xfrm>
              <a:off x="4467226" y="5584825"/>
              <a:ext cx="639843" cy="892175"/>
            </a:xfrm>
            <a:prstGeom prst="rect">
              <a:avLst/>
            </a:prstGeom>
            <a:noFill/>
            <a:ln w="9525">
              <a:noFill/>
              <a:miter lim="800000"/>
              <a:headEnd/>
              <a:tailEnd/>
            </a:ln>
            <a:effectLst/>
          </p:spPr>
        </p:pic>
      </p:grpSp>
      <p:grpSp>
        <p:nvGrpSpPr>
          <p:cNvPr id="58" name="Group 57"/>
          <p:cNvGrpSpPr/>
          <p:nvPr/>
        </p:nvGrpSpPr>
        <p:grpSpPr>
          <a:xfrm>
            <a:off x="3005667" y="931074"/>
            <a:ext cx="5638453" cy="3296708"/>
            <a:chOff x="3606800" y="1390650"/>
            <a:chExt cx="6766144" cy="3956050"/>
          </a:xfrm>
        </p:grpSpPr>
        <p:grpSp>
          <p:nvGrpSpPr>
            <p:cNvPr id="56" name="Group 55"/>
            <p:cNvGrpSpPr/>
            <p:nvPr/>
          </p:nvGrpSpPr>
          <p:grpSpPr>
            <a:xfrm>
              <a:off x="6141131" y="2600325"/>
              <a:ext cx="4231813" cy="2746375"/>
              <a:chOff x="6141131" y="2689225"/>
              <a:chExt cx="4231813" cy="2746375"/>
            </a:xfrm>
          </p:grpSpPr>
          <p:sp>
            <p:nvSpPr>
              <p:cNvPr id="49" name="Rectangle 48"/>
              <p:cNvSpPr/>
              <p:nvPr/>
            </p:nvSpPr>
            <p:spPr>
              <a:xfrm>
                <a:off x="6686282" y="4335974"/>
                <a:ext cx="3245445" cy="513593"/>
              </a:xfrm>
              <a:prstGeom prst="rect">
                <a:avLst/>
              </a:prstGeom>
              <a:solidFill>
                <a:srgbClr val="F29B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Ranking Locations</a:t>
                </a:r>
              </a:p>
            </p:txBody>
          </p:sp>
          <p:sp>
            <p:nvSpPr>
              <p:cNvPr id="50" name="Down Arrow 49"/>
              <p:cNvSpPr/>
              <p:nvPr/>
            </p:nvSpPr>
            <p:spPr>
              <a:xfrm flipV="1">
                <a:off x="8204200" y="4940300"/>
                <a:ext cx="2286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Picture 5"/>
              <p:cNvPicPr>
                <a:picLocks noChangeAspect="1" noChangeArrowheads="1"/>
              </p:cNvPicPr>
              <p:nvPr/>
            </p:nvPicPr>
            <p:blipFill>
              <a:blip r:embed="rId5"/>
              <a:srcRect/>
              <a:stretch>
                <a:fillRect/>
              </a:stretch>
            </p:blipFill>
            <p:spPr bwMode="auto">
              <a:xfrm>
                <a:off x="9358993" y="2836639"/>
                <a:ext cx="1013951" cy="797379"/>
              </a:xfrm>
              <a:prstGeom prst="rect">
                <a:avLst/>
              </a:prstGeom>
              <a:noFill/>
              <a:ln w="9525">
                <a:noFill/>
                <a:miter lim="800000"/>
                <a:headEnd/>
                <a:tailEnd/>
              </a:ln>
              <a:effectLst/>
            </p:spPr>
          </p:pic>
          <p:pic>
            <p:nvPicPr>
              <p:cNvPr id="52" name="Picture 6"/>
              <p:cNvPicPr>
                <a:picLocks noChangeAspect="1" noChangeArrowheads="1"/>
              </p:cNvPicPr>
              <p:nvPr/>
            </p:nvPicPr>
            <p:blipFill>
              <a:blip r:embed="rId6"/>
              <a:srcRect/>
              <a:stretch>
                <a:fillRect/>
              </a:stretch>
            </p:blipFill>
            <p:spPr bwMode="auto">
              <a:xfrm>
                <a:off x="8262941" y="2857051"/>
                <a:ext cx="941682" cy="713463"/>
              </a:xfrm>
              <a:prstGeom prst="rect">
                <a:avLst/>
              </a:prstGeom>
              <a:noFill/>
              <a:ln w="9525">
                <a:noFill/>
                <a:miter lim="800000"/>
                <a:headEnd/>
                <a:tailEnd/>
              </a:ln>
              <a:effectLst/>
            </p:spPr>
          </p:pic>
          <p:pic>
            <p:nvPicPr>
              <p:cNvPr id="53" name="Picture 7"/>
              <p:cNvPicPr>
                <a:picLocks noChangeAspect="1" noChangeArrowheads="1"/>
              </p:cNvPicPr>
              <p:nvPr/>
            </p:nvPicPr>
            <p:blipFill>
              <a:blip r:embed="rId7"/>
              <a:srcRect/>
              <a:stretch>
                <a:fillRect/>
              </a:stretch>
            </p:blipFill>
            <p:spPr bwMode="auto">
              <a:xfrm>
                <a:off x="6141131" y="2853418"/>
                <a:ext cx="958913" cy="646339"/>
              </a:xfrm>
              <a:prstGeom prst="rect">
                <a:avLst/>
              </a:prstGeom>
              <a:noFill/>
              <a:ln w="9525">
                <a:noFill/>
                <a:miter lim="800000"/>
                <a:headEnd/>
                <a:tailEnd/>
              </a:ln>
              <a:effectLst/>
            </p:spPr>
          </p:pic>
          <p:pic>
            <p:nvPicPr>
              <p:cNvPr id="54" name="Picture 9"/>
              <p:cNvPicPr>
                <a:picLocks noChangeAspect="1" noChangeArrowheads="1"/>
              </p:cNvPicPr>
              <p:nvPr/>
            </p:nvPicPr>
            <p:blipFill>
              <a:blip r:embed="rId8"/>
              <a:srcRect/>
              <a:stretch>
                <a:fillRect/>
              </a:stretch>
            </p:blipFill>
            <p:spPr bwMode="auto">
              <a:xfrm>
                <a:off x="7337426" y="2689225"/>
                <a:ext cx="639843" cy="892175"/>
              </a:xfrm>
              <a:prstGeom prst="rect">
                <a:avLst/>
              </a:prstGeom>
              <a:noFill/>
              <a:ln w="9525">
                <a:noFill/>
                <a:miter lim="800000"/>
                <a:headEnd/>
                <a:tailEnd/>
              </a:ln>
              <a:effectLst/>
            </p:spPr>
          </p:pic>
          <p:sp>
            <p:nvSpPr>
              <p:cNvPr id="55" name="Down Arrow 54"/>
              <p:cNvSpPr/>
              <p:nvPr/>
            </p:nvSpPr>
            <p:spPr>
              <a:xfrm flipV="1">
                <a:off x="8216900" y="3695700"/>
                <a:ext cx="2286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Bent-Up Arrow 56"/>
            <p:cNvSpPr/>
            <p:nvPr/>
          </p:nvSpPr>
          <p:spPr>
            <a:xfrm rot="16200000">
              <a:off x="5473700" y="-476250"/>
              <a:ext cx="1104900" cy="4838700"/>
            </a:xfrm>
            <a:prstGeom prst="bentUpArrow">
              <a:avLst>
                <a:gd name="adj1" fmla="val 10014"/>
                <a:gd name="adj2" fmla="val 996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23" name="Picture 3" descr="C:\Users\yuzheng\AppData\Local\Microsoft\Windows\Temporary Internet Files\Content.IE5\V8R4AJ5M\MC900383474[1].wmf"/>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7932" b="21198"/>
          <a:stretch/>
        </p:blipFill>
        <p:spPr bwMode="auto">
          <a:xfrm>
            <a:off x="1950670" y="609600"/>
            <a:ext cx="756963" cy="8030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890" y="6550223"/>
            <a:ext cx="9123110" cy="307777"/>
          </a:xfrm>
          <a:prstGeom prst="rect">
            <a:avLst/>
          </a:prstGeom>
        </p:spPr>
        <p:txBody>
          <a:bodyPr wrap="square">
            <a:spAutoFit/>
          </a:bodyPr>
          <a:lstStyle/>
          <a:p>
            <a:r>
              <a:rPr lang="en-US" sz="1400" dirty="0"/>
              <a:t>Yu Zheng, </a:t>
            </a:r>
            <a:r>
              <a:rPr lang="en-US" sz="1400" dirty="0" smtClean="0"/>
              <a:t>et al. </a:t>
            </a:r>
            <a:r>
              <a:rPr lang="en-US" sz="1400" dirty="0">
                <a:hlinkClick r:id="rId10" action="ppaction://hlinkfile"/>
              </a:rPr>
              <a:t>Recommending friends and locations based on individual location history</a:t>
            </a:r>
            <a:r>
              <a:rPr lang="en-US" sz="1400" dirty="0"/>
              <a:t>. In ACM </a:t>
            </a:r>
            <a:r>
              <a:rPr lang="en-US" sz="1400" dirty="0" smtClean="0"/>
              <a:t>Trans. </a:t>
            </a:r>
            <a:r>
              <a:rPr lang="en-US" sz="1400" dirty="0"/>
              <a:t>on the </a:t>
            </a:r>
            <a:r>
              <a:rPr lang="en-US" sz="1400" dirty="0" smtClean="0"/>
              <a:t>Web, </a:t>
            </a:r>
            <a:r>
              <a:rPr lang="en-US" sz="1400" dirty="0"/>
              <a:t>2011.</a:t>
            </a:r>
          </a:p>
        </p:txBody>
      </p:sp>
    </p:spTree>
    <p:extLst>
      <p:ext uri="{BB962C8B-B14F-4D97-AF65-F5344CB8AC3E}">
        <p14:creationId xmlns:p14="http://schemas.microsoft.com/office/powerpoint/2010/main" val="24623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ox(i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ox(i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ox(in)">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ox(in)">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box(in)">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Community Discovery</a:t>
            </a:r>
            <a:endParaRPr lang="zh-CN" altLang="en-US" dirty="0"/>
          </a:p>
        </p:txBody>
      </p:sp>
      <p:sp>
        <p:nvSpPr>
          <p:cNvPr id="3" name="Content Placeholder 2"/>
          <p:cNvSpPr>
            <a:spLocks noGrp="1"/>
          </p:cNvSpPr>
          <p:nvPr>
            <p:ph idx="1"/>
          </p:nvPr>
        </p:nvSpPr>
        <p:spPr>
          <a:xfrm>
            <a:off x="457200" y="1447800"/>
            <a:ext cx="8229600" cy="4525963"/>
          </a:xfrm>
        </p:spPr>
        <p:txBody>
          <a:bodyPr>
            <a:normAutofit/>
          </a:bodyPr>
          <a:lstStyle/>
          <a:p>
            <a:r>
              <a:rPr lang="en-US" altLang="zh-CN" sz="2400" dirty="0" smtClean="0"/>
              <a:t>Clustering users according to the user similarity</a:t>
            </a:r>
          </a:p>
          <a:p>
            <a:pPr lvl="1"/>
            <a:r>
              <a:rPr lang="en-US" altLang="zh-CN" sz="2000" dirty="0" smtClean="0"/>
              <a:t>Very time consuming</a:t>
            </a:r>
          </a:p>
          <a:p>
            <a:pPr lvl="1"/>
            <a:r>
              <a:rPr lang="en-US" altLang="zh-CN" sz="2000" dirty="0" smtClean="0"/>
              <a:t>Performed offline and in a low frequency</a:t>
            </a:r>
          </a:p>
          <a:p>
            <a:pPr lvl="1"/>
            <a:r>
              <a:rPr lang="en-US" altLang="zh-CN" sz="2000" dirty="0" smtClean="0"/>
              <a:t>Proximate methods</a:t>
            </a:r>
          </a:p>
          <a:p>
            <a:r>
              <a:rPr lang="en-US" sz="2400" dirty="0"/>
              <a:t>More methods can be found in complex networks</a:t>
            </a:r>
          </a:p>
          <a:p>
            <a:pPr marL="0" indent="0">
              <a:buNone/>
            </a:pPr>
            <a:endParaRPr lang="zh-CN" altLang="en-US" sz="24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657600"/>
            <a:ext cx="4800600" cy="2667000"/>
          </a:xfrm>
          <a:prstGeom prst="rect">
            <a:avLst/>
          </a:prstGeom>
          <a:noFill/>
          <a:ln>
            <a:noFill/>
          </a:ln>
        </p:spPr>
      </p:pic>
      <p:sp>
        <p:nvSpPr>
          <p:cNvPr id="5" name="Rectangle 4"/>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9248862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descr="C:\Users\yuzheng\Desktop\1_125846.jpg"/>
          <p:cNvPicPr>
            <a:picLocks noChangeAspect="1" noChangeArrowheads="1"/>
          </p:cNvPicPr>
          <p:nvPr/>
        </p:nvPicPr>
        <p:blipFill rotWithShape="1">
          <a:blip r:embed="rId2">
            <a:extLst>
              <a:ext uri="{28A0092B-C50C-407E-A947-70E740481C1C}">
                <a14:useLocalDpi xmlns:a14="http://schemas.microsoft.com/office/drawing/2010/main" val="0"/>
              </a:ext>
            </a:extLst>
          </a:blip>
          <a:srcRect l="3688" r="3172" b="7022"/>
          <a:stretch/>
        </p:blipFill>
        <p:spPr bwMode="auto">
          <a:xfrm>
            <a:off x="-50800" y="0"/>
            <a:ext cx="9220200" cy="307340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img.51766.com/bjgjhj/1177079613754.jpg"/>
          <p:cNvPicPr>
            <a:picLocks noChangeAspect="1" noChangeArrowheads="1"/>
          </p:cNvPicPr>
          <p:nvPr/>
        </p:nvPicPr>
        <p:blipFill rotWithShape="1">
          <a:blip r:embed="rId3">
            <a:extLst>
              <a:ext uri="{28A0092B-C50C-407E-A947-70E740481C1C}">
                <a14:useLocalDpi xmlns:a14="http://schemas.microsoft.com/office/drawing/2010/main" val="0"/>
              </a:ext>
            </a:extLst>
          </a:blip>
          <a:srcRect l="4905" t="1" b="-272"/>
          <a:stretch/>
        </p:blipFill>
        <p:spPr bwMode="auto">
          <a:xfrm>
            <a:off x="4382868" y="3100613"/>
            <a:ext cx="4787900" cy="3786415"/>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descr="http://image.ctsho.com/content/2008/05/051107057be.jpg"/>
          <p:cNvPicPr>
            <a:picLocks noChangeAspect="1" noChangeArrowheads="1"/>
          </p:cNvPicPr>
          <p:nvPr/>
        </p:nvPicPr>
        <p:blipFill rotWithShape="1">
          <a:blip r:embed="rId4">
            <a:extLst>
              <a:ext uri="{28A0092B-C50C-407E-A947-70E740481C1C}">
                <a14:useLocalDpi xmlns:a14="http://schemas.microsoft.com/office/drawing/2010/main" val="0"/>
              </a:ext>
            </a:extLst>
          </a:blip>
          <a:srcRect l="12422"/>
          <a:stretch/>
        </p:blipFill>
        <p:spPr bwMode="auto">
          <a:xfrm>
            <a:off x="-55783" y="3098172"/>
            <a:ext cx="4420514" cy="378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50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5000"/>
            <a:ext cx="7772400" cy="1470025"/>
          </a:xfrm>
        </p:spPr>
        <p:txBody>
          <a:bodyPr>
            <a:normAutofit/>
          </a:bodyPr>
          <a:lstStyle/>
          <a:p>
            <a:r>
              <a:rPr lang="en-US" altLang="zh-CN" dirty="0"/>
              <a:t>Modeling </a:t>
            </a:r>
            <a:r>
              <a:rPr lang="en-US" altLang="zh-CN" dirty="0" smtClean="0"/>
              <a:t>User Location History </a:t>
            </a:r>
            <a:r>
              <a:rPr lang="en-US" altLang="zh-CN" dirty="0"/>
              <a:t>in S</a:t>
            </a:r>
            <a:r>
              <a:rPr lang="en-US" altLang="zh-CN" dirty="0" smtClean="0"/>
              <a:t>emantic Spaces</a:t>
            </a:r>
            <a:endParaRPr lang="zh-CN" altLang="en-US" dirty="0"/>
          </a:p>
        </p:txBody>
      </p:sp>
      <p:sp>
        <p:nvSpPr>
          <p:cNvPr id="5" name="Subtitle 4"/>
          <p:cNvSpPr>
            <a:spLocks noGrp="1"/>
          </p:cNvSpPr>
          <p:nvPr>
            <p:ph type="subTitle" idx="1"/>
          </p:nvPr>
        </p:nvSpPr>
        <p:spPr>
          <a:xfrm>
            <a:off x="685800" y="4114800"/>
            <a:ext cx="7924800" cy="1371600"/>
          </a:xfrm>
        </p:spPr>
        <p:txBody>
          <a:bodyPr>
            <a:normAutofit/>
          </a:bodyPr>
          <a:lstStyle/>
          <a:p>
            <a:pPr algn="just"/>
            <a:r>
              <a:rPr lang="en-US" altLang="zh-CN" sz="1600" dirty="0">
                <a:solidFill>
                  <a:schemeClr val="tx1">
                    <a:lumMod val="75000"/>
                    <a:lumOff val="25000"/>
                  </a:schemeClr>
                </a:solidFill>
              </a:rPr>
              <a:t>[1] </a:t>
            </a:r>
            <a:r>
              <a:rPr lang="en-US" altLang="zh-CN" sz="1600" dirty="0" err="1">
                <a:solidFill>
                  <a:schemeClr val="tx1">
                    <a:lumMod val="75000"/>
                    <a:lumOff val="25000"/>
                  </a:schemeClr>
                </a:solidFill>
              </a:rPr>
              <a:t>Xiangye</a:t>
            </a:r>
            <a:r>
              <a:rPr lang="en-US" altLang="zh-CN" sz="1600" dirty="0">
                <a:solidFill>
                  <a:schemeClr val="tx1">
                    <a:lumMod val="75000"/>
                    <a:lumOff val="25000"/>
                  </a:schemeClr>
                </a:solidFill>
              </a:rPr>
              <a:t> Xiao, Yu Zheng, Qiong Luo, Xing Xie. </a:t>
            </a:r>
            <a:r>
              <a:rPr lang="en-US" altLang="zh-CN" sz="1600" dirty="0">
                <a:hlinkClick r:id="rId2" action="ppaction://hlinkfile"/>
              </a:rPr>
              <a:t>Finding Similar Users Using Category-Based Location History</a:t>
            </a:r>
            <a:r>
              <a:rPr lang="en-US" altLang="zh-CN" sz="1600" dirty="0"/>
              <a:t>. </a:t>
            </a:r>
            <a:r>
              <a:rPr lang="en-US" altLang="zh-CN" sz="1600" dirty="0">
                <a:solidFill>
                  <a:schemeClr val="tx1">
                    <a:lumMod val="75000"/>
                    <a:lumOff val="25000"/>
                  </a:schemeClr>
                </a:solidFill>
              </a:rPr>
              <a:t>In ACM SIGSPATIAL GIS 2010.</a:t>
            </a:r>
          </a:p>
          <a:p>
            <a:pPr algn="just"/>
            <a:r>
              <a:rPr lang="en-US" altLang="zh-CN" sz="1600" dirty="0">
                <a:solidFill>
                  <a:schemeClr val="tx1">
                    <a:lumMod val="75000"/>
                    <a:lumOff val="25000"/>
                  </a:schemeClr>
                </a:solidFill>
              </a:rPr>
              <a:t>[2] </a:t>
            </a:r>
            <a:r>
              <a:rPr lang="en-US" altLang="zh-CN" sz="1600" dirty="0" err="1">
                <a:solidFill>
                  <a:schemeClr val="tx1">
                    <a:lumMod val="75000"/>
                    <a:lumOff val="25000"/>
                  </a:schemeClr>
                </a:solidFill>
              </a:rPr>
              <a:t>Xiangye</a:t>
            </a:r>
            <a:r>
              <a:rPr lang="en-US" altLang="zh-CN" sz="1600" dirty="0">
                <a:solidFill>
                  <a:schemeClr val="tx1">
                    <a:lumMod val="75000"/>
                    <a:lumOff val="25000"/>
                  </a:schemeClr>
                </a:solidFill>
              </a:rPr>
              <a:t> Xiao, Yu Zheng, Qiong Luo, Xing Xie.</a:t>
            </a:r>
            <a:r>
              <a:rPr lang="en-US" altLang="zh-CN" sz="1600" dirty="0"/>
              <a:t> </a:t>
            </a:r>
            <a:r>
              <a:rPr lang="en-US" altLang="zh-CN" sz="1600" dirty="0">
                <a:hlinkClick r:id="rId3" action="ppaction://hlinkfile"/>
              </a:rPr>
              <a:t>Inferring Social Ties between Users with Human Location History</a:t>
            </a:r>
            <a:r>
              <a:rPr lang="en-US" altLang="zh-CN" sz="1600" dirty="0"/>
              <a:t>. </a:t>
            </a:r>
            <a:r>
              <a:rPr lang="en-US" altLang="zh-CN" sz="1600" dirty="0">
                <a:solidFill>
                  <a:schemeClr val="tx1">
                    <a:lumMod val="75000"/>
                    <a:lumOff val="25000"/>
                  </a:schemeClr>
                </a:solidFill>
              </a:rPr>
              <a:t>Journal of Ambient Intelligence and Humanized Computing</a:t>
            </a:r>
            <a:r>
              <a:rPr lang="en-US" altLang="zh-CN" sz="1600" dirty="0"/>
              <a:t>. </a:t>
            </a:r>
          </a:p>
          <a:p>
            <a:pPr algn="just"/>
            <a:endParaRPr lang="en-US" altLang="zh-CN" sz="1600" dirty="0"/>
          </a:p>
          <a:p>
            <a:endParaRPr lang="zh-CN" altLang="en-US" sz="1600" dirty="0"/>
          </a:p>
        </p:txBody>
      </p:sp>
      <p:sp>
        <p:nvSpPr>
          <p:cNvPr id="6" name="Rectangle 5"/>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1195683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vert="horz" lIns="91440" tIns="45720" rIns="91440" bIns="45720" rtlCol="0" anchor="ctr">
            <a:normAutofit/>
          </a:bodyPr>
          <a:lstStyle/>
          <a:p>
            <a:pPr algn="l" fontAlgn="base">
              <a:lnSpc>
                <a:spcPct val="90000"/>
              </a:lnSpc>
              <a:spcAft>
                <a:spcPct val="0"/>
              </a:spcAft>
            </a:pPr>
            <a:r>
              <a:rPr lang="en-US" altLang="zh-CN" sz="3200" spc="-300" dirty="0">
                <a:ln w="3175">
                  <a:noFill/>
                </a:ln>
                <a:latin typeface="Segoe" pitchFamily="34" charset="0"/>
                <a:ea typeface="+mn-ea"/>
                <a:cs typeface="Arial" charset="0"/>
              </a:rPr>
              <a:t>Modeling User Location History in Semantic Spaces</a:t>
            </a:r>
            <a:endParaRPr lang="zh-CN" altLang="en-US" sz="3200" spc="-300" dirty="0">
              <a:ln w="3175">
                <a:noFill/>
              </a:ln>
              <a:latin typeface="Segoe" pitchFamily="34" charset="0"/>
              <a:ea typeface="+mn-ea"/>
              <a:cs typeface="Arial" charset="0"/>
            </a:endParaRPr>
          </a:p>
        </p:txBody>
      </p:sp>
      <p:sp>
        <p:nvSpPr>
          <p:cNvPr id="3" name="Content Placeholder 2"/>
          <p:cNvSpPr>
            <a:spLocks noGrp="1"/>
          </p:cNvSpPr>
          <p:nvPr>
            <p:ph idx="1"/>
          </p:nvPr>
        </p:nvSpPr>
        <p:spPr>
          <a:xfrm>
            <a:off x="457200" y="1371600"/>
            <a:ext cx="8229600" cy="1354667"/>
          </a:xfrm>
        </p:spPr>
        <p:txBody>
          <a:bodyPr>
            <a:normAutofit fontScale="92500" lnSpcReduction="10000"/>
          </a:bodyPr>
          <a:lstStyle/>
          <a:p>
            <a:r>
              <a:rPr lang="en-US" altLang="zh-CN" sz="2400" dirty="0" smtClean="0"/>
              <a:t>Motivation</a:t>
            </a:r>
          </a:p>
          <a:p>
            <a:pPr lvl="1"/>
            <a:r>
              <a:rPr lang="en-US" altLang="zh-CN" sz="2000" dirty="0" smtClean="0"/>
              <a:t>People living in different cities, countries, and regions</a:t>
            </a:r>
          </a:p>
          <a:p>
            <a:pPr lvl="1"/>
            <a:r>
              <a:rPr lang="en-US" altLang="zh-CN" sz="2000" dirty="0" smtClean="0"/>
              <a:t>More informative</a:t>
            </a:r>
          </a:p>
          <a:p>
            <a:pPr lvl="1"/>
            <a:r>
              <a:rPr lang="en-US" altLang="zh-CN" sz="2000" dirty="0" smtClean="0"/>
              <a:t>Tackle data sparseness: categories &lt; locations  </a:t>
            </a:r>
          </a:p>
          <a:p>
            <a:endParaRPr lang="zh-CN" altLang="en-US" sz="2400" dirty="0"/>
          </a:p>
        </p:txBody>
      </p:sp>
      <p:grpSp>
        <p:nvGrpSpPr>
          <p:cNvPr id="4" name="Group 3"/>
          <p:cNvGrpSpPr/>
          <p:nvPr/>
        </p:nvGrpSpPr>
        <p:grpSpPr>
          <a:xfrm>
            <a:off x="924540" y="5604198"/>
            <a:ext cx="7711460" cy="985014"/>
            <a:chOff x="1109448" y="6304633"/>
            <a:chExt cx="9253752" cy="1182017"/>
          </a:xfrm>
        </p:grpSpPr>
        <p:grpSp>
          <p:nvGrpSpPr>
            <p:cNvPr id="5" name="Group 4"/>
            <p:cNvGrpSpPr/>
            <p:nvPr/>
          </p:nvGrpSpPr>
          <p:grpSpPr>
            <a:xfrm>
              <a:off x="1109448" y="6304633"/>
              <a:ext cx="3875323" cy="1182017"/>
              <a:chOff x="1109448" y="6304633"/>
              <a:chExt cx="3875323" cy="1182017"/>
            </a:xfrm>
          </p:grpSpPr>
          <p:sp>
            <p:nvSpPr>
              <p:cNvPr id="7" name="Parallelogram 6"/>
              <p:cNvSpPr/>
              <p:nvPr/>
            </p:nvSpPr>
            <p:spPr>
              <a:xfrm>
                <a:off x="1109448" y="6304633"/>
                <a:ext cx="3875323" cy="1182017"/>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7"/>
              <p:cNvSpPr/>
              <p:nvPr/>
            </p:nvSpPr>
            <p:spPr>
              <a:xfrm>
                <a:off x="1494080" y="6486063"/>
                <a:ext cx="3106057" cy="803737"/>
              </a:xfrm>
              <a:custGeom>
                <a:avLst/>
                <a:gdLst>
                  <a:gd name="connsiteX0" fmla="*/ 0 w 3817257"/>
                  <a:gd name="connsiteY0" fmla="*/ 0 h 682171"/>
                  <a:gd name="connsiteX1" fmla="*/ 43543 w 3817257"/>
                  <a:gd name="connsiteY1" fmla="*/ 261257 h 682171"/>
                  <a:gd name="connsiteX2" fmla="*/ 72571 w 3817257"/>
                  <a:gd name="connsiteY2" fmla="*/ 304800 h 682171"/>
                  <a:gd name="connsiteX3" fmla="*/ 203200 w 3817257"/>
                  <a:gd name="connsiteY3" fmla="*/ 348342 h 682171"/>
                  <a:gd name="connsiteX4" fmla="*/ 348343 w 3817257"/>
                  <a:gd name="connsiteY4" fmla="*/ 377371 h 682171"/>
                  <a:gd name="connsiteX5" fmla="*/ 682171 w 3817257"/>
                  <a:gd name="connsiteY5" fmla="*/ 362857 h 682171"/>
                  <a:gd name="connsiteX6" fmla="*/ 812800 w 3817257"/>
                  <a:gd name="connsiteY6" fmla="*/ 304800 h 682171"/>
                  <a:gd name="connsiteX7" fmla="*/ 914400 w 3817257"/>
                  <a:gd name="connsiteY7" fmla="*/ 275771 h 682171"/>
                  <a:gd name="connsiteX8" fmla="*/ 1059543 w 3817257"/>
                  <a:gd name="connsiteY8" fmla="*/ 246742 h 682171"/>
                  <a:gd name="connsiteX9" fmla="*/ 1132114 w 3817257"/>
                  <a:gd name="connsiteY9" fmla="*/ 217714 h 682171"/>
                  <a:gd name="connsiteX10" fmla="*/ 1248229 w 3817257"/>
                  <a:gd name="connsiteY10" fmla="*/ 188685 h 682171"/>
                  <a:gd name="connsiteX11" fmla="*/ 1349829 w 3817257"/>
                  <a:gd name="connsiteY11" fmla="*/ 159657 h 682171"/>
                  <a:gd name="connsiteX12" fmla="*/ 1640114 w 3817257"/>
                  <a:gd name="connsiteY12" fmla="*/ 145142 h 682171"/>
                  <a:gd name="connsiteX13" fmla="*/ 1857829 w 3817257"/>
                  <a:gd name="connsiteY13" fmla="*/ 101600 h 682171"/>
                  <a:gd name="connsiteX14" fmla="*/ 1959429 w 3817257"/>
                  <a:gd name="connsiteY14" fmla="*/ 72571 h 682171"/>
                  <a:gd name="connsiteX15" fmla="*/ 2336800 w 3817257"/>
                  <a:gd name="connsiteY15" fmla="*/ 101600 h 682171"/>
                  <a:gd name="connsiteX16" fmla="*/ 2423886 w 3817257"/>
                  <a:gd name="connsiteY16" fmla="*/ 130628 h 682171"/>
                  <a:gd name="connsiteX17" fmla="*/ 2525486 w 3817257"/>
                  <a:gd name="connsiteY17" fmla="*/ 246742 h 682171"/>
                  <a:gd name="connsiteX18" fmla="*/ 2569029 w 3817257"/>
                  <a:gd name="connsiteY18" fmla="*/ 333828 h 682171"/>
                  <a:gd name="connsiteX19" fmla="*/ 2612571 w 3817257"/>
                  <a:gd name="connsiteY19" fmla="*/ 478971 h 682171"/>
                  <a:gd name="connsiteX20" fmla="*/ 2656114 w 3817257"/>
                  <a:gd name="connsiteY20" fmla="*/ 522514 h 682171"/>
                  <a:gd name="connsiteX21" fmla="*/ 2685143 w 3817257"/>
                  <a:gd name="connsiteY21" fmla="*/ 566057 h 682171"/>
                  <a:gd name="connsiteX22" fmla="*/ 2859314 w 3817257"/>
                  <a:gd name="connsiteY22" fmla="*/ 667657 h 682171"/>
                  <a:gd name="connsiteX23" fmla="*/ 2917371 w 3817257"/>
                  <a:gd name="connsiteY23" fmla="*/ 682171 h 682171"/>
                  <a:gd name="connsiteX24" fmla="*/ 3701143 w 3817257"/>
                  <a:gd name="connsiteY24" fmla="*/ 667657 h 682171"/>
                  <a:gd name="connsiteX25" fmla="*/ 3817257 w 3817257"/>
                  <a:gd name="connsiteY25" fmla="*/ 638628 h 68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7257" h="682171">
                    <a:moveTo>
                      <a:pt x="0" y="0"/>
                    </a:moveTo>
                    <a:cubicBezTo>
                      <a:pt x="4149" y="49793"/>
                      <a:pt x="2869" y="200245"/>
                      <a:pt x="43543" y="261257"/>
                    </a:cubicBezTo>
                    <a:cubicBezTo>
                      <a:pt x="53219" y="275771"/>
                      <a:pt x="60236" y="292465"/>
                      <a:pt x="72571" y="304800"/>
                    </a:cubicBezTo>
                    <a:cubicBezTo>
                      <a:pt x="114275" y="346504"/>
                      <a:pt x="143320" y="337115"/>
                      <a:pt x="203200" y="348342"/>
                    </a:cubicBezTo>
                    <a:cubicBezTo>
                      <a:pt x="251694" y="357435"/>
                      <a:pt x="348343" y="377371"/>
                      <a:pt x="348343" y="377371"/>
                    </a:cubicBezTo>
                    <a:cubicBezTo>
                      <a:pt x="459619" y="372533"/>
                      <a:pt x="571094" y="371085"/>
                      <a:pt x="682171" y="362857"/>
                    </a:cubicBezTo>
                    <a:cubicBezTo>
                      <a:pt x="747198" y="358040"/>
                      <a:pt x="751972" y="335214"/>
                      <a:pt x="812800" y="304800"/>
                    </a:cubicBezTo>
                    <a:cubicBezTo>
                      <a:pt x="831248" y="295576"/>
                      <a:pt x="898893" y="278872"/>
                      <a:pt x="914400" y="275771"/>
                    </a:cubicBezTo>
                    <a:cubicBezTo>
                      <a:pt x="968009" y="265049"/>
                      <a:pt x="1008965" y="263601"/>
                      <a:pt x="1059543" y="246742"/>
                    </a:cubicBezTo>
                    <a:cubicBezTo>
                      <a:pt x="1084260" y="238503"/>
                      <a:pt x="1107212" y="225376"/>
                      <a:pt x="1132114" y="217714"/>
                    </a:cubicBezTo>
                    <a:cubicBezTo>
                      <a:pt x="1170246" y="205981"/>
                      <a:pt x="1210380" y="201301"/>
                      <a:pt x="1248229" y="188685"/>
                    </a:cubicBezTo>
                    <a:cubicBezTo>
                      <a:pt x="1273424" y="180287"/>
                      <a:pt x="1325526" y="161682"/>
                      <a:pt x="1349829" y="159657"/>
                    </a:cubicBezTo>
                    <a:cubicBezTo>
                      <a:pt x="1446377" y="151611"/>
                      <a:pt x="1543352" y="149980"/>
                      <a:pt x="1640114" y="145142"/>
                    </a:cubicBezTo>
                    <a:cubicBezTo>
                      <a:pt x="1754458" y="87971"/>
                      <a:pt x="1655655" y="128557"/>
                      <a:pt x="1857829" y="101600"/>
                    </a:cubicBezTo>
                    <a:cubicBezTo>
                      <a:pt x="1888198" y="97551"/>
                      <a:pt x="1929581" y="82520"/>
                      <a:pt x="1959429" y="72571"/>
                    </a:cubicBezTo>
                    <a:cubicBezTo>
                      <a:pt x="2085219" y="82247"/>
                      <a:pt x="2211612" y="85952"/>
                      <a:pt x="2336800" y="101600"/>
                    </a:cubicBezTo>
                    <a:cubicBezTo>
                      <a:pt x="2367163" y="105395"/>
                      <a:pt x="2423886" y="130628"/>
                      <a:pt x="2423886" y="130628"/>
                    </a:cubicBezTo>
                    <a:cubicBezTo>
                      <a:pt x="2496457" y="179009"/>
                      <a:pt x="2457754" y="145143"/>
                      <a:pt x="2525486" y="246742"/>
                    </a:cubicBezTo>
                    <a:cubicBezTo>
                      <a:pt x="2557289" y="294447"/>
                      <a:pt x="2554007" y="281251"/>
                      <a:pt x="2569029" y="333828"/>
                    </a:cubicBezTo>
                    <a:cubicBezTo>
                      <a:pt x="2576922" y="361455"/>
                      <a:pt x="2598774" y="465174"/>
                      <a:pt x="2612571" y="478971"/>
                    </a:cubicBezTo>
                    <a:cubicBezTo>
                      <a:pt x="2627085" y="493485"/>
                      <a:pt x="2642973" y="506745"/>
                      <a:pt x="2656114" y="522514"/>
                    </a:cubicBezTo>
                    <a:cubicBezTo>
                      <a:pt x="2667281" y="535915"/>
                      <a:pt x="2671521" y="555160"/>
                      <a:pt x="2685143" y="566057"/>
                    </a:cubicBezTo>
                    <a:cubicBezTo>
                      <a:pt x="2702884" y="580250"/>
                      <a:pt x="2815764" y="651326"/>
                      <a:pt x="2859314" y="667657"/>
                    </a:cubicBezTo>
                    <a:cubicBezTo>
                      <a:pt x="2877992" y="674661"/>
                      <a:pt x="2898019" y="677333"/>
                      <a:pt x="2917371" y="682171"/>
                    </a:cubicBezTo>
                    <a:cubicBezTo>
                      <a:pt x="3178628" y="677333"/>
                      <a:pt x="3440146" y="680286"/>
                      <a:pt x="3701143" y="667657"/>
                    </a:cubicBezTo>
                    <a:cubicBezTo>
                      <a:pt x="3740992" y="665729"/>
                      <a:pt x="3817257" y="638628"/>
                      <a:pt x="3817257" y="638628"/>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 name="Rectangle 5"/>
            <p:cNvSpPr/>
            <p:nvPr/>
          </p:nvSpPr>
          <p:spPr>
            <a:xfrm>
              <a:off x="6153150" y="6691596"/>
              <a:ext cx="4210050" cy="66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GPS trajectories</a:t>
              </a:r>
              <a:endParaRPr lang="zh-CN" altLang="en-US" dirty="0"/>
            </a:p>
          </p:txBody>
        </p:sp>
      </p:grpSp>
      <p:grpSp>
        <p:nvGrpSpPr>
          <p:cNvPr id="9" name="Group 8"/>
          <p:cNvGrpSpPr/>
          <p:nvPr/>
        </p:nvGrpSpPr>
        <p:grpSpPr>
          <a:xfrm>
            <a:off x="924540" y="4430913"/>
            <a:ext cx="7711460" cy="1495754"/>
            <a:chOff x="1109448" y="4926671"/>
            <a:chExt cx="9253752" cy="1794904"/>
          </a:xfrm>
        </p:grpSpPr>
        <p:sp>
          <p:nvSpPr>
            <p:cNvPr id="10" name="Parallelogram 9"/>
            <p:cNvSpPr/>
            <p:nvPr/>
          </p:nvSpPr>
          <p:spPr>
            <a:xfrm>
              <a:off x="1109448" y="4926671"/>
              <a:ext cx="3875323" cy="1210139"/>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p:cNvSpPr/>
            <p:nvPr/>
          </p:nvSpPr>
          <p:spPr>
            <a:xfrm>
              <a:off x="1494080" y="5180693"/>
              <a:ext cx="221335" cy="152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p:cNvSpPr/>
            <p:nvPr/>
          </p:nvSpPr>
          <p:spPr>
            <a:xfrm>
              <a:off x="1789812" y="5648783"/>
              <a:ext cx="221335" cy="152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p:cNvSpPr/>
            <p:nvPr/>
          </p:nvSpPr>
          <p:spPr>
            <a:xfrm>
              <a:off x="3322880" y="5256887"/>
              <a:ext cx="221335" cy="152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p:cNvSpPr/>
            <p:nvPr/>
          </p:nvSpPr>
          <p:spPr>
            <a:xfrm>
              <a:off x="4288080" y="5732235"/>
              <a:ext cx="221335" cy="152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Straight Arrow Connector 14"/>
            <p:cNvCxnSpPr>
              <a:stCxn id="11" idx="4"/>
              <a:endCxn id="12" idx="1"/>
            </p:cNvCxnSpPr>
            <p:nvPr/>
          </p:nvCxnSpPr>
          <p:spPr>
            <a:xfrm>
              <a:off x="1604748" y="5333082"/>
              <a:ext cx="217478" cy="3380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3" idx="2"/>
            </p:cNvCxnSpPr>
            <p:nvPr/>
          </p:nvCxnSpPr>
          <p:spPr>
            <a:xfrm flipV="1">
              <a:off x="2011147" y="5333082"/>
              <a:ext cx="1311733" cy="3918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6"/>
            </p:cNvCxnSpPr>
            <p:nvPr/>
          </p:nvCxnSpPr>
          <p:spPr>
            <a:xfrm>
              <a:off x="3544215" y="5333082"/>
              <a:ext cx="743865" cy="4680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153150" y="5441414"/>
              <a:ext cx="4210050" cy="660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Geo-Location history</a:t>
              </a:r>
              <a:endParaRPr lang="zh-CN" altLang="en-US" dirty="0"/>
            </a:p>
          </p:txBody>
        </p:sp>
        <p:cxnSp>
          <p:nvCxnSpPr>
            <p:cNvPr id="19" name="Straight Arrow Connector 18"/>
            <p:cNvCxnSpPr>
              <a:stCxn id="6" idx="0"/>
              <a:endCxn id="18" idx="2"/>
            </p:cNvCxnSpPr>
            <p:nvPr/>
          </p:nvCxnSpPr>
          <p:spPr>
            <a:xfrm flipV="1">
              <a:off x="8258176" y="6101815"/>
              <a:ext cx="0" cy="61976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5127625" y="2726267"/>
            <a:ext cx="3508375" cy="550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r>
              <a:rPr lang="en-US" altLang="zh-CN" dirty="0" smtClean="0"/>
              <a:t>User similarity</a:t>
            </a:r>
            <a:endParaRPr lang="zh-CN" altLang="en-US" dirty="0"/>
          </a:p>
        </p:txBody>
      </p:sp>
      <p:grpSp>
        <p:nvGrpSpPr>
          <p:cNvPr id="21" name="Group 20"/>
          <p:cNvGrpSpPr/>
          <p:nvPr/>
        </p:nvGrpSpPr>
        <p:grpSpPr>
          <a:xfrm>
            <a:off x="943161" y="2900375"/>
            <a:ext cx="7692839" cy="1963725"/>
            <a:chOff x="1131793" y="3134996"/>
            <a:chExt cx="9231407" cy="2356470"/>
          </a:xfrm>
        </p:grpSpPr>
        <p:sp>
          <p:nvSpPr>
            <p:cNvPr id="22" name="Parallelogram 21"/>
            <p:cNvSpPr/>
            <p:nvPr/>
          </p:nvSpPr>
          <p:spPr>
            <a:xfrm>
              <a:off x="1131793" y="3382805"/>
              <a:ext cx="3875323" cy="1294237"/>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636" y="3223655"/>
              <a:ext cx="844287" cy="68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813" y="3134996"/>
              <a:ext cx="713334" cy="762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5549" y="3757723"/>
              <a:ext cx="747731" cy="840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 name="Object 25"/>
            <p:cNvGraphicFramePr>
              <a:graphicFrameLocks noChangeAspect="1"/>
            </p:cNvGraphicFramePr>
            <p:nvPr>
              <p:extLst>
                <p:ext uri="{D42A27DB-BD31-4B8C-83A1-F6EECF244321}">
                  <p14:modId xmlns:p14="http://schemas.microsoft.com/office/powerpoint/2010/main" val="4195352813"/>
                </p:ext>
              </p:extLst>
            </p:nvPr>
          </p:nvGraphicFramePr>
          <p:xfrm>
            <a:off x="1908548" y="3760145"/>
            <a:ext cx="730326" cy="979915"/>
          </p:xfrm>
          <a:graphic>
            <a:graphicData uri="http://schemas.openxmlformats.org/presentationml/2006/ole">
              <mc:AlternateContent xmlns:mc="http://schemas.openxmlformats.org/markup-compatibility/2006">
                <mc:Choice xmlns:v="urn:schemas-microsoft-com:vml" Requires="v">
                  <p:oleObj spid="_x0000_s3369" name="Visio" r:id="rId6" imgW="942992" imgH="1264726" progId="Visio.Drawing.11">
                    <p:link updateAutomatic="1"/>
                  </p:oleObj>
                </mc:Choice>
                <mc:Fallback>
                  <p:oleObj name="Visio" r:id="rId6" imgW="942992" imgH="1264726" progId="Visio.Drawing.11">
                    <p:link updateAutomatic="1"/>
                    <p:pic>
                      <p:nvPicPr>
                        <p:cNvPr id="0" name=""/>
                        <p:cNvPicPr/>
                        <p:nvPr/>
                      </p:nvPicPr>
                      <p:blipFill>
                        <a:blip r:embed="rId7"/>
                        <a:stretch>
                          <a:fillRect/>
                        </a:stretch>
                      </p:blipFill>
                      <p:spPr>
                        <a:xfrm>
                          <a:off x="1908548" y="3760145"/>
                          <a:ext cx="730326" cy="979915"/>
                        </a:xfrm>
                        <a:prstGeom prst="rect">
                          <a:avLst/>
                        </a:prstGeom>
                      </p:spPr>
                    </p:pic>
                  </p:oleObj>
                </mc:Fallback>
              </mc:AlternateContent>
            </a:graphicData>
          </a:graphic>
        </p:graphicFrame>
        <p:cxnSp>
          <p:nvCxnSpPr>
            <p:cNvPr id="27" name="Straight Arrow Connector 26"/>
            <p:cNvCxnSpPr/>
            <p:nvPr/>
          </p:nvCxnSpPr>
          <p:spPr>
            <a:xfrm>
              <a:off x="1604748" y="3786064"/>
              <a:ext cx="217478" cy="3380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667013" y="3786065"/>
              <a:ext cx="655867" cy="3380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839882" y="3757723"/>
              <a:ext cx="448198" cy="24821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153150" y="4206226"/>
              <a:ext cx="4210050" cy="66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Semantic Location history</a:t>
              </a:r>
              <a:endParaRPr lang="zh-CN" altLang="en-US" dirty="0"/>
            </a:p>
          </p:txBody>
        </p:sp>
        <p:cxnSp>
          <p:nvCxnSpPr>
            <p:cNvPr id="31" name="Straight Arrow Connector 30"/>
            <p:cNvCxnSpPr/>
            <p:nvPr/>
          </p:nvCxnSpPr>
          <p:spPr>
            <a:xfrm flipV="1">
              <a:off x="8258176" y="4839808"/>
              <a:ext cx="0" cy="651658"/>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8258176" y="3574888"/>
              <a:ext cx="0" cy="651658"/>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93082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685800"/>
            <a:ext cx="8380412" cy="553998"/>
          </a:xfrm>
        </p:spPr>
        <p:txBody>
          <a:bodyPr>
            <a:normAutofit fontScale="90000"/>
          </a:bodyPr>
          <a:lstStyle/>
          <a:p>
            <a:r>
              <a:rPr lang="en-US" altLang="zh-CN" dirty="0" smtClean="0"/>
              <a:t>Social Networks</a:t>
            </a:r>
            <a:endParaRPr lang="en-US" dirty="0"/>
          </a:p>
        </p:txBody>
      </p:sp>
      <p:sp>
        <p:nvSpPr>
          <p:cNvPr id="6" name="Text Placeholder 5"/>
          <p:cNvSpPr>
            <a:spLocks noGrp="1"/>
          </p:cNvSpPr>
          <p:nvPr>
            <p:ph type="body" idx="1"/>
          </p:nvPr>
        </p:nvSpPr>
        <p:spPr>
          <a:xfrm>
            <a:off x="393095" y="1600200"/>
            <a:ext cx="8380412" cy="1740593"/>
          </a:xfrm>
        </p:spPr>
        <p:txBody>
          <a:bodyPr>
            <a:noAutofit/>
          </a:bodyPr>
          <a:lstStyle/>
          <a:p>
            <a:pPr marL="0" indent="0" algn="ctr">
              <a:buNone/>
            </a:pPr>
            <a:r>
              <a:rPr lang="en-US" altLang="zh-CN" sz="2700" i="1" dirty="0">
                <a:solidFill>
                  <a:srgbClr val="3451E0"/>
                </a:solidFill>
                <a:latin typeface="Times New Roman" pitchFamily="18" charset="0"/>
                <a:cs typeface="Times New Roman" pitchFamily="18" charset="0"/>
              </a:rPr>
              <a:t>“A social network is a social structure made up of individuals connected by one or more specific types of </a:t>
            </a:r>
            <a:r>
              <a:rPr lang="en-US" altLang="zh-CN" sz="2700" i="1" dirty="0">
                <a:solidFill>
                  <a:srgbClr val="FF0000"/>
                </a:solidFill>
                <a:latin typeface="Times New Roman" pitchFamily="18" charset="0"/>
                <a:cs typeface="Times New Roman" pitchFamily="18" charset="0"/>
              </a:rPr>
              <a:t>interdependency</a:t>
            </a:r>
            <a:r>
              <a:rPr lang="en-US" altLang="zh-CN" sz="2700" i="1" dirty="0">
                <a:solidFill>
                  <a:srgbClr val="3451E0"/>
                </a:solidFill>
                <a:latin typeface="Times New Roman" pitchFamily="18" charset="0"/>
                <a:cs typeface="Times New Roman" pitchFamily="18" charset="0"/>
              </a:rPr>
              <a:t>, such as friendship, common interests, and shared knowledge.”</a:t>
            </a:r>
          </a:p>
          <a:p>
            <a:pPr algn="ctr"/>
            <a:endParaRPr lang="en-US" sz="37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6</a:t>
            </a:fld>
            <a:endParaRPr lang="en-US" sz="1200">
              <a:solidFill>
                <a:prstClr val="black">
                  <a:tint val="75000"/>
                </a:prstClr>
              </a:solidFill>
              <a:latin typeface="Calibri"/>
            </a:endParaRPr>
          </a:p>
        </p:txBody>
      </p:sp>
      <p:pic>
        <p:nvPicPr>
          <p:cNvPr id="14" name="Picture 3" descr="C:\Users\yuzheng\Desktop\LBSN images\Social-Network-Stock-Pho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4417" y="3771992"/>
            <a:ext cx="3076731" cy="23075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477000"/>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078106497"/>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gn="l" fontAlgn="base">
              <a:lnSpc>
                <a:spcPct val="90000"/>
              </a:lnSpc>
              <a:spcAft>
                <a:spcPct val="0"/>
              </a:spcAft>
            </a:pPr>
            <a:r>
              <a:rPr lang="en-US" altLang="zh-CN" sz="3200" spc="-300" dirty="0">
                <a:ln w="3175">
                  <a:noFill/>
                </a:ln>
                <a:latin typeface="Segoe" pitchFamily="34" charset="0"/>
                <a:ea typeface="+mn-ea"/>
                <a:cs typeface="Arial" charset="0"/>
              </a:rPr>
              <a:t>Modeling User Location History in Semantic Spaces</a:t>
            </a:r>
            <a:endParaRPr lang="zh-CN" altLang="en-US" sz="3200" spc="-300" dirty="0">
              <a:ln w="3175">
                <a:noFill/>
              </a:ln>
              <a:latin typeface="Segoe" pitchFamily="34" charset="0"/>
              <a:ea typeface="+mn-ea"/>
              <a:cs typeface="Arial" charset="0"/>
            </a:endParaRPr>
          </a:p>
        </p:txBody>
      </p:sp>
      <p:sp>
        <p:nvSpPr>
          <p:cNvPr id="3" name="Content Placeholder 2"/>
          <p:cNvSpPr>
            <a:spLocks noGrp="1"/>
          </p:cNvSpPr>
          <p:nvPr>
            <p:ph idx="1"/>
          </p:nvPr>
        </p:nvSpPr>
        <p:spPr>
          <a:xfrm>
            <a:off x="457200" y="1447800"/>
            <a:ext cx="7848600" cy="4525963"/>
          </a:xfrm>
        </p:spPr>
        <p:txBody>
          <a:bodyPr>
            <a:normAutofit/>
          </a:bodyPr>
          <a:lstStyle/>
          <a:p>
            <a:r>
              <a:rPr lang="en-US" altLang="zh-CN" sz="2800" dirty="0" smtClean="0"/>
              <a:t>Easy for the point-location-driven LBSNs</a:t>
            </a:r>
          </a:p>
          <a:p>
            <a:endParaRPr lang="en-US" altLang="zh-CN" sz="1800" dirty="0"/>
          </a:p>
          <a:p>
            <a:endParaRPr lang="en-US" altLang="zh-CN" sz="2800" dirty="0" smtClean="0"/>
          </a:p>
          <a:p>
            <a:endParaRPr lang="en-US" altLang="zh-CN" sz="2800" dirty="0" smtClean="0"/>
          </a:p>
          <a:p>
            <a:endParaRPr lang="en-US" altLang="zh-CN" sz="1400" dirty="0" smtClean="0"/>
          </a:p>
          <a:p>
            <a:r>
              <a:rPr lang="en-US" altLang="zh-CN" sz="2800" dirty="0" smtClean="0"/>
              <a:t>Challenges for the other two</a:t>
            </a:r>
          </a:p>
          <a:p>
            <a:pPr lvl="1"/>
            <a:r>
              <a:rPr lang="en-US" altLang="zh-CN" sz="2400" dirty="0" smtClean="0"/>
              <a:t>Difficult to identify the exact place visited</a:t>
            </a:r>
          </a:p>
          <a:p>
            <a:pPr lvl="2"/>
            <a:r>
              <a:rPr lang="en-US" altLang="zh-CN" sz="1800" dirty="0" smtClean="0"/>
              <a:t>GPS positioning errors</a:t>
            </a:r>
          </a:p>
          <a:p>
            <a:pPr lvl="2"/>
            <a:r>
              <a:rPr lang="en-US" altLang="zh-CN" sz="1800" dirty="0" smtClean="0"/>
              <a:t>Overlaps between POIs</a:t>
            </a:r>
            <a:endParaRPr lang="zh-CN" altLang="en-US" sz="18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267200" y="4495800"/>
            <a:ext cx="4114800" cy="1879600"/>
          </a:xfrm>
          <a:prstGeom prst="rect">
            <a:avLst/>
          </a:prstGeom>
          <a:noFill/>
          <a:ln>
            <a:noFill/>
          </a:ln>
        </p:spPr>
      </p:pic>
      <p:pic>
        <p:nvPicPr>
          <p:cNvPr id="5" name="Picture 4" descr="C:\Users\yuzheng\Desktop\LBSN images\google-latitude-check-in-rm-eng%20(1).jpg"/>
          <p:cNvPicPr>
            <a:picLocks noChangeAspect="1" noChangeArrowheads="1"/>
          </p:cNvPicPr>
          <p:nvPr/>
        </p:nvPicPr>
        <p:blipFill rotWithShape="1">
          <a:blip r:embed="rId3">
            <a:extLst>
              <a:ext uri="{28A0092B-C50C-407E-A947-70E740481C1C}">
                <a14:useLocalDpi xmlns:a14="http://schemas.microsoft.com/office/drawing/2010/main" val="0"/>
              </a:ext>
            </a:extLst>
          </a:blip>
          <a:srcRect t="15865" r="50000" b="13180"/>
          <a:stretch/>
        </p:blipFill>
        <p:spPr bwMode="auto">
          <a:xfrm>
            <a:off x="6934200" y="2090774"/>
            <a:ext cx="1335700" cy="14906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p:cNvSpPr/>
              <p:nvPr/>
            </p:nvSpPr>
            <p:spPr>
              <a:xfrm>
                <a:off x="838200" y="1981200"/>
                <a:ext cx="3200400" cy="14144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𝑀</m:t>
                      </m:r>
                      <m:r>
                        <a:rPr lang="en-US" altLang="zh-CN">
                          <a:latin typeface="Cambria Math"/>
                        </a:rPr>
                        <m:t>=</m:t>
                      </m:r>
                      <m:m>
                        <m:mPr>
                          <m:mcs>
                            <m:mc>
                              <m:mcPr>
                                <m:count m:val="2"/>
                                <m:mcJc m:val="center"/>
                              </m:mcPr>
                            </m:mc>
                          </m:mcs>
                          <m:ctrlPr>
                            <a:rPr lang="zh-CN" altLang="zh-CN" i="1">
                              <a:latin typeface="Cambria Math"/>
                            </a:rPr>
                          </m:ctrlPr>
                        </m:mPr>
                        <m:mr>
                          <m:e/>
                          <m:e>
                            <m:sSub>
                              <m:sSubPr>
                                <m:ctrlPr>
                                  <a:rPr lang="zh-CN" altLang="zh-CN" i="1">
                                    <a:latin typeface="Cambria Math"/>
                                  </a:rPr>
                                </m:ctrlPr>
                              </m:sSubPr>
                              <m:e>
                                <m:r>
                                  <a:rPr lang="en-US" altLang="zh-CN" b="0" i="1" smtClean="0">
                                    <a:latin typeface="Cambria Math"/>
                                  </a:rPr>
                                  <m:t>𝑐</m:t>
                                </m:r>
                              </m:e>
                              <m:sub>
                                <m:r>
                                  <a:rPr lang="en-US" altLang="zh-CN" i="1">
                                    <a:latin typeface="Cambria Math"/>
                                  </a:rPr>
                                  <m:t>0</m:t>
                                </m:r>
                              </m:sub>
                            </m:sSub>
                            <m:r>
                              <a:rPr lang="en-US" altLang="zh-CN" i="1">
                                <a:latin typeface="Cambria Math"/>
                              </a:rPr>
                              <m:t>  </m:t>
                            </m:r>
                            <m:sSub>
                              <m:sSubPr>
                                <m:ctrlPr>
                                  <a:rPr lang="zh-CN" altLang="zh-CN" i="1">
                                    <a:latin typeface="Cambria Math"/>
                                  </a:rPr>
                                </m:ctrlPr>
                              </m:sSubPr>
                              <m:e>
                                <m:r>
                                  <a:rPr lang="en-US" altLang="zh-CN" b="0" i="1" smtClean="0">
                                    <a:latin typeface="Cambria Math"/>
                                  </a:rPr>
                                  <m:t>𝑐</m:t>
                                </m:r>
                              </m:e>
                              <m:sub>
                                <m:r>
                                  <a:rPr lang="en-US" altLang="zh-CN" i="1">
                                    <a:latin typeface="Cambria Math"/>
                                  </a:rPr>
                                  <m:t>1</m:t>
                                </m:r>
                              </m:sub>
                            </m:sSub>
                            <m:r>
                              <a:rPr lang="en-US" altLang="zh-CN" i="1">
                                <a:latin typeface="Cambria Math"/>
                              </a:rPr>
                              <m:t> </m:t>
                            </m:r>
                            <m:sSub>
                              <m:sSubPr>
                                <m:ctrlPr>
                                  <a:rPr lang="zh-CN" altLang="zh-CN" i="1">
                                    <a:latin typeface="Cambria Math"/>
                                  </a:rPr>
                                </m:ctrlPr>
                              </m:sSubPr>
                              <m:e>
                                <m:r>
                                  <a:rPr lang="en-US" altLang="zh-CN" i="1">
                                    <a:latin typeface="Cambria Math"/>
                                  </a:rPr>
                                  <m:t>  </m:t>
                                </m:r>
                                <m:r>
                                  <a:rPr lang="en-US" altLang="zh-CN" b="0" i="1" smtClean="0">
                                    <a:latin typeface="Cambria Math"/>
                                  </a:rPr>
                                  <m:t>𝑐</m:t>
                                </m:r>
                              </m:e>
                              <m:sub>
                                <m:r>
                                  <a:rPr lang="en-US" altLang="zh-CN" i="1">
                                    <a:latin typeface="Cambria Math"/>
                                  </a:rPr>
                                  <m:t>2</m:t>
                                </m:r>
                              </m:sub>
                            </m:sSub>
                            <m:r>
                              <a:rPr lang="en-US" altLang="zh-CN" i="1">
                                <a:latin typeface="Cambria Math"/>
                              </a:rPr>
                              <m:t> </m:t>
                            </m:r>
                            <m:sSub>
                              <m:sSubPr>
                                <m:ctrlPr>
                                  <a:rPr lang="zh-CN" altLang="zh-CN" i="1" smtClean="0">
                                    <a:latin typeface="Cambria Math"/>
                                  </a:rPr>
                                </m:ctrlPr>
                              </m:sSubPr>
                              <m:e>
                                <m:r>
                                  <a:rPr lang="en-US" altLang="zh-CN" i="1">
                                    <a:latin typeface="Cambria Math"/>
                                  </a:rPr>
                                  <m:t>  </m:t>
                                </m:r>
                                <m:r>
                                  <a:rPr lang="en-US" altLang="zh-CN" b="0" i="1" smtClean="0">
                                    <a:latin typeface="Cambria Math"/>
                                  </a:rPr>
                                  <m:t>𝑐</m:t>
                                </m:r>
                              </m:e>
                              <m:sub>
                                <m:r>
                                  <a:rPr lang="en-US" altLang="zh-CN" i="1">
                                    <a:latin typeface="Cambria Math"/>
                                  </a:rPr>
                                  <m:t>3</m:t>
                                </m:r>
                              </m:sub>
                            </m:sSub>
                            <m:r>
                              <a:rPr lang="en-US" altLang="zh-CN" i="1">
                                <a:latin typeface="Cambria Math"/>
                              </a:rPr>
                              <m:t>  </m:t>
                            </m:r>
                            <m:sSub>
                              <m:sSubPr>
                                <m:ctrlPr>
                                  <a:rPr lang="zh-CN" altLang="zh-CN" i="1">
                                    <a:latin typeface="Cambria Math"/>
                                  </a:rPr>
                                </m:ctrlPr>
                              </m:sSubPr>
                              <m:e>
                                <m:r>
                                  <a:rPr lang="en-US" altLang="zh-CN" b="0" i="1" smtClean="0">
                                    <a:latin typeface="Cambria Math"/>
                                  </a:rPr>
                                  <m:t>𝑐</m:t>
                                </m:r>
                              </m:e>
                              <m:sub>
                                <m:r>
                                  <a:rPr lang="en-US" altLang="zh-CN" i="1">
                                    <a:latin typeface="Cambria Math"/>
                                  </a:rPr>
                                  <m:t>4</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0</m:t>
                                      </m:r>
                                    </m:sub>
                                  </m:sSub>
                                </m:e>
                              </m:mr>
                              <m:mr>
                                <m:e>
                                  <m:m>
                                    <m:mPr>
                                      <m:mcs>
                                        <m:mc>
                                          <m:mcPr>
                                            <m:count m:val="1"/>
                                            <m:mcJc m:val="center"/>
                                          </m:mcPr>
                                        </m:mc>
                                      </m:mcs>
                                      <m:ctrlPr>
                                        <a:rPr lang="zh-CN" altLang="zh-CN" i="1">
                                          <a:latin typeface="Cambria Math"/>
                                        </a:rPr>
                                      </m:ctrlPr>
                                    </m:mPr>
                                    <m:mr>
                                      <m:e>
                                        <m:sSub>
                                          <m:sSubPr>
                                            <m:ctrlPr>
                                              <a:rPr lang="zh-CN" altLang="zh-CN" i="1">
                                                <a:latin typeface="Cambria Math"/>
                                              </a:rPr>
                                            </m:ctrlPr>
                                          </m:sSubPr>
                                          <m:e>
                                            <m:r>
                                              <a:rPr lang="en-US" altLang="zh-CN" i="1">
                                                <a:latin typeface="Cambria Math"/>
                                              </a:rPr>
                                              <m:t>𝑢</m:t>
                                            </m:r>
                                          </m:e>
                                          <m:sub>
                                            <m:r>
                                              <a:rPr lang="en-US" altLang="zh-CN" i="1">
                                                <a:latin typeface="Cambria Math"/>
                                              </a:rPr>
                                              <m:t>1</m:t>
                                            </m:r>
                                          </m:sub>
                                        </m:sSub>
                                      </m:e>
                                    </m:mr>
                                    <m:mr>
                                      <m:e>
                                        <m:sSub>
                                          <m:sSubPr>
                                            <m:ctrlPr>
                                              <a:rPr lang="zh-CN" altLang="zh-CN" i="1">
                                                <a:latin typeface="Cambria Math"/>
                                              </a:rPr>
                                            </m:ctrlPr>
                                          </m:sSubPr>
                                          <m:e>
                                            <m:r>
                                              <a:rPr lang="en-US" altLang="zh-CN" i="1">
                                                <a:latin typeface="Cambria Math"/>
                                              </a:rPr>
                                              <m:t>𝑢</m:t>
                                            </m:r>
                                          </m:e>
                                          <m:sub>
                                            <m:r>
                                              <a:rPr lang="en-US" altLang="zh-CN" i="1">
                                                <a:latin typeface="Cambria Math"/>
                                              </a:rPr>
                                              <m:t>2</m:t>
                                            </m:r>
                                          </m:sub>
                                        </m:sSub>
                                      </m:e>
                                    </m:mr>
                                  </m:m>
                                </m:e>
                              </m:mr>
                              <m:mr>
                                <m:e>
                                  <m:sSub>
                                    <m:sSubPr>
                                      <m:ctrlPr>
                                        <a:rPr lang="zh-CN" altLang="zh-CN" i="1">
                                          <a:latin typeface="Cambria Math"/>
                                        </a:rPr>
                                      </m:ctrlPr>
                                    </m:sSubPr>
                                    <m:e>
                                      <m:r>
                                        <a:rPr lang="en-US" altLang="zh-CN" i="1">
                                          <a:latin typeface="Cambria Math"/>
                                        </a:rPr>
                                        <m:t>𝑢</m:t>
                                      </m:r>
                                    </m:e>
                                    <m:sub>
                                      <m:r>
                                        <a:rPr lang="en-US" altLang="zh-CN" i="1">
                                          <a:latin typeface="Cambria Math"/>
                                        </a:rPr>
                                        <m:t>3</m:t>
                                      </m:r>
                                    </m:sub>
                                  </m:sSub>
                                </m:e>
                              </m:mr>
                            </m:m>
                          </m:e>
                          <m:e>
                            <m:d>
                              <m:dPr>
                                <m:begChr m:val="["/>
                                <m:endChr m:val="]"/>
                                <m:ctrlPr>
                                  <a:rPr lang="zh-CN" altLang="zh-CN" i="1">
                                    <a:latin typeface="Cambria Math"/>
                                  </a:rPr>
                                </m:ctrlPr>
                              </m:dPr>
                              <m:e>
                                <m:eqArr>
                                  <m:eqArrPr>
                                    <m:ctrlPr>
                                      <a:rPr lang="zh-CN" altLang="zh-CN" i="1">
                                        <a:latin typeface="Cambria Math"/>
                                      </a:rPr>
                                    </m:ctrlPr>
                                  </m:eqArrPr>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r>
                                                  <a:rPr lang="en-US" altLang="zh-CN">
                                                    <a:latin typeface="Cambria Math"/>
                                                  </a:rPr>
                                                  <m:t>0</m:t>
                                                </m:r>
                                              </m:e>
                                            </m:mr>
                                          </m:m>
                                        </m:e>
                                      </m:mr>
                                      <m:mr>
                                        <m:e>
                                          <m:r>
                                            <a:rPr lang="en-US" altLang="zh-CN">
                                              <a:latin typeface="Cambria Math"/>
                                            </a:rPr>
                                            <m:t>1</m:t>
                                          </m:r>
                                        </m:e>
                                        <m:e>
                                          <m:r>
                                            <a:rPr lang="en-US" altLang="zh-CN">
                                              <a:latin typeface="Cambria Math"/>
                                            </a:rPr>
                                            <m:t>1</m:t>
                                          </m:r>
                                        </m:e>
                                        <m:e>
                                          <m:m>
                                            <m:mPr>
                                              <m:mcs>
                                                <m:mc>
                                                  <m:mcPr>
                                                    <m:count m:val="3"/>
                                                    <m:mcJc m:val="center"/>
                                                  </m:mcPr>
                                                </m:mc>
                                              </m:mcs>
                                              <m:ctrlPr>
                                                <a:rPr lang="zh-CN" altLang="zh-CN" i="1">
                                                  <a:latin typeface="Cambria Math"/>
                                                </a:rPr>
                                              </m:ctrlPr>
                                            </m:mPr>
                                            <m:mr>
                                              <m:e>
                                                <m:r>
                                                  <a:rPr lang="en-US" altLang="zh-CN">
                                                    <a:latin typeface="Cambria Math"/>
                                                  </a:rPr>
                                                  <m:t>2</m:t>
                                                </m:r>
                                              </m:e>
                                              <m:e>
                                                <m:r>
                                                  <a:rPr lang="en-US" altLang="zh-CN">
                                                    <a:latin typeface="Cambria Math"/>
                                                  </a:rPr>
                                                  <m:t>0</m:t>
                                                </m:r>
                                              </m:e>
                                              <m:e>
                                                <m:r>
                                                  <a:rPr lang="en-US" altLang="zh-CN">
                                                    <a:latin typeface="Cambria Math"/>
                                                  </a:rPr>
                                                  <m:t>0</m:t>
                                                </m:r>
                                              </m:e>
                                            </m:mr>
                                          </m:m>
                                        </m:e>
                                      </m:mr>
                                    </m:m>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1</m:t>
                                                </m:r>
                                              </m:e>
                                              <m:e>
                                                <m:r>
                                                  <a:rPr lang="en-US" altLang="zh-CN">
                                                    <a:latin typeface="Cambria Math"/>
                                                  </a:rPr>
                                                  <m:t>0</m:t>
                                                </m:r>
                                              </m:e>
                                              <m:e>
                                                <m:r>
                                                  <a:rPr lang="en-US" altLang="zh-CN">
                                                    <a:latin typeface="Cambria Math"/>
                                                  </a:rPr>
                                                  <m:t>2</m:t>
                                                </m:r>
                                              </m:e>
                                            </m:mr>
                                          </m:m>
                                        </m:e>
                                      </m:mr>
                                      <m:mr>
                                        <m:e>
                                          <m:r>
                                            <a:rPr lang="en-US" altLang="zh-CN">
                                              <a:latin typeface="Cambria Math"/>
                                            </a:rPr>
                                            <m:t>0</m:t>
                                          </m:r>
                                        </m:e>
                                        <m:e>
                                          <m:r>
                                            <a:rPr lang="en-US" altLang="zh-CN">
                                              <a:latin typeface="Cambria Math"/>
                                            </a:rPr>
                                            <m:t>0</m:t>
                                          </m:r>
                                        </m:e>
                                        <m:e>
                                          <m:m>
                                            <m:mPr>
                                              <m:mcs>
                                                <m:mc>
                                                  <m:mcPr>
                                                    <m:count m:val="3"/>
                                                    <m:mcJc m:val="center"/>
                                                  </m:mcPr>
                                                </m:mc>
                                              </m:mcs>
                                              <m:ctrlPr>
                                                <a:rPr lang="zh-CN" altLang="zh-CN" i="1">
                                                  <a:latin typeface="Cambria Math"/>
                                                </a:rPr>
                                              </m:ctrlPr>
                                            </m:mPr>
                                            <m:mr>
                                              <m:e>
                                                <m:r>
                                                  <a:rPr lang="en-US" altLang="zh-CN">
                                                    <a:latin typeface="Cambria Math"/>
                                                  </a:rPr>
                                                  <m:t>0</m:t>
                                                </m:r>
                                              </m:e>
                                              <m:e>
                                                <m:r>
                                                  <a:rPr lang="en-US" altLang="zh-CN">
                                                    <a:latin typeface="Cambria Math"/>
                                                  </a:rPr>
                                                  <m:t>1</m:t>
                                                </m:r>
                                              </m:e>
                                              <m:e>
                                                <m:r>
                                                  <a:rPr lang="en-US" altLang="zh-CN">
                                                    <a:latin typeface="Cambria Math"/>
                                                  </a:rPr>
                                                  <m:t>1</m:t>
                                                </m:r>
                                              </m:e>
                                            </m:mr>
                                          </m:m>
                                        </m:e>
                                      </m:mr>
                                    </m:m>
                                  </m:e>
                                </m:eqArr>
                              </m:e>
                            </m:d>
                          </m:e>
                        </m:mr>
                      </m:m>
                    </m:oMath>
                  </m:oMathPara>
                </a14:m>
                <a:endParaRPr lang="zh-CN" altLang="en-US" dirty="0"/>
              </a:p>
            </p:txBody>
          </p:sp>
        </mc:Choice>
        <mc:Fallback xmlns="">
          <p:sp>
            <p:nvSpPr>
              <p:cNvPr id="6" name="Rectangle 5"/>
              <p:cNvSpPr>
                <a:spLocks noRot="1" noChangeAspect="1" noMove="1" noResize="1" noEditPoints="1" noAdjustHandles="1" noChangeArrowheads="1" noChangeShapeType="1" noTextEdit="1"/>
              </p:cNvSpPr>
              <p:nvPr/>
            </p:nvSpPr>
            <p:spPr>
              <a:xfrm>
                <a:off x="838200" y="1981200"/>
                <a:ext cx="3200400" cy="1414426"/>
              </a:xfrm>
              <a:prstGeom prst="rect">
                <a:avLst/>
              </a:prstGeom>
              <a:blipFill rotWithShape="1">
                <a:blip r:embed="rId4"/>
                <a:stretch>
                  <a:fillRect/>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203556"/>
            <a:ext cx="1752600" cy="122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6489330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spc="-300" dirty="0">
                <a:ln w="3175">
                  <a:noFill/>
                </a:ln>
                <a:latin typeface="Segoe" pitchFamily="34" charset="0"/>
                <a:cs typeface="Arial" charset="0"/>
              </a:rPr>
              <a:t>Modeling User Location History in Semantic Spaces</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sz="2400" dirty="0" smtClean="0"/>
                  <a:t>Represent a stay point with a feature vector</a:t>
                </a:r>
              </a:p>
              <a:p>
                <a14:m>
                  <m:oMath xmlns:m="http://schemas.openxmlformats.org/officeDocument/2006/math">
                    <m:sSub>
                      <m:sSubPr>
                        <m:ctrlPr>
                          <a:rPr lang="zh-CN" altLang="zh-CN" sz="2400" i="1">
                            <a:latin typeface="Cambria Math"/>
                          </a:rPr>
                        </m:ctrlPr>
                      </m:sSubPr>
                      <m:e>
                        <m:r>
                          <a:rPr lang="en-US" altLang="zh-CN" sz="2400" i="1">
                            <a:latin typeface="Cambria Math"/>
                          </a:rPr>
                          <m:t>𝑓</m:t>
                        </m:r>
                      </m:e>
                      <m:sub>
                        <m:r>
                          <a:rPr lang="en-US" altLang="zh-CN" sz="2400" i="1">
                            <a:latin typeface="Cambria Math"/>
                          </a:rPr>
                          <m:t>𝑟</m:t>
                        </m:r>
                      </m:sub>
                    </m:sSub>
                    <m:r>
                      <a:rPr lang="en-US" altLang="zh-CN" sz="2400" i="1">
                        <a:latin typeface="Cambria Math"/>
                      </a:rPr>
                      <m:t>=&lt;</m:t>
                    </m:r>
                    <m:sSub>
                      <m:sSubPr>
                        <m:ctrlPr>
                          <a:rPr lang="zh-CN" altLang="zh-CN" sz="2400" i="1">
                            <a:latin typeface="Cambria Math"/>
                          </a:rPr>
                        </m:ctrlPr>
                      </m:sSubPr>
                      <m:e>
                        <m:r>
                          <a:rPr lang="en-US" altLang="zh-CN" sz="2400" i="1">
                            <a:latin typeface="Cambria Math"/>
                          </a:rPr>
                          <m:t>𝑤</m:t>
                        </m:r>
                      </m:e>
                      <m:sub>
                        <m:r>
                          <a:rPr lang="en-US" altLang="zh-CN" sz="2400" i="1">
                            <a:latin typeface="Cambria Math"/>
                          </a:rPr>
                          <m:t>1</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𝑤</m:t>
                        </m:r>
                      </m:e>
                      <m:sub>
                        <m:r>
                          <a:rPr lang="en-US" altLang="zh-CN" sz="2400" i="1">
                            <a:latin typeface="Cambria Math"/>
                          </a:rPr>
                          <m:t>2</m:t>
                        </m:r>
                      </m:sub>
                    </m:sSub>
                    <m:r>
                      <a:rPr lang="en-US" altLang="zh-CN" sz="2400" i="1">
                        <a:latin typeface="Cambria Math"/>
                      </a:rPr>
                      <m:t>…</m:t>
                    </m:r>
                    <m:sSub>
                      <m:sSubPr>
                        <m:ctrlPr>
                          <a:rPr lang="zh-CN" altLang="zh-CN" sz="2400" i="1">
                            <a:latin typeface="Cambria Math"/>
                          </a:rPr>
                        </m:ctrlPr>
                      </m:sSubPr>
                      <m:e>
                        <m:r>
                          <a:rPr lang="en-US" altLang="zh-CN" sz="2400" i="1">
                            <a:latin typeface="Cambria Math"/>
                          </a:rPr>
                          <m:t>𝑤</m:t>
                        </m:r>
                      </m:e>
                      <m:sub>
                        <m:r>
                          <a:rPr lang="en-US" altLang="zh-CN" sz="2400" i="1">
                            <a:latin typeface="Cambria Math"/>
                          </a:rPr>
                          <m:t>𝐹</m:t>
                        </m:r>
                      </m:sub>
                    </m:sSub>
                    <m:r>
                      <a:rPr lang="en-US" altLang="zh-CN" sz="2400" i="1">
                        <a:latin typeface="Cambria Math"/>
                      </a:rPr>
                      <m:t>&gt;</m:t>
                    </m:r>
                  </m:oMath>
                </a14:m>
                <a:endParaRPr lang="en-US" altLang="zh-CN" sz="2400" dirty="0" smtClean="0"/>
              </a:p>
              <a:p>
                <a14:m>
                  <m:oMath xmlns:m="http://schemas.openxmlformats.org/officeDocument/2006/math">
                    <m:sSub>
                      <m:sSubPr>
                        <m:ctrlPr>
                          <a:rPr lang="zh-CN" altLang="zh-CN" sz="2400" i="1">
                            <a:latin typeface="Cambria Math"/>
                          </a:rPr>
                        </m:ctrlPr>
                      </m:sSubPr>
                      <m:e>
                        <m:r>
                          <a:rPr lang="en-US" altLang="zh-CN" sz="2400" i="1">
                            <a:latin typeface="Cambria Math"/>
                          </a:rPr>
                          <m:t>𝑤</m:t>
                        </m:r>
                      </m:e>
                      <m:sub>
                        <m:r>
                          <a:rPr lang="en-US" altLang="zh-CN" sz="2400" i="1">
                            <a:latin typeface="Cambria Math"/>
                          </a:rPr>
                          <m:t>𝑖</m:t>
                        </m:r>
                      </m:sub>
                    </m:sSub>
                    <m:r>
                      <a:rPr lang="en-US" altLang="zh-CN" sz="2400">
                        <a:latin typeface="Cambria Math"/>
                      </a:rPr>
                      <m:t>=</m:t>
                    </m:r>
                    <m:f>
                      <m:fPr>
                        <m:ctrlPr>
                          <a:rPr lang="zh-CN" altLang="zh-CN" sz="2400" i="1">
                            <a:latin typeface="Cambria Math"/>
                          </a:rPr>
                        </m:ctrlPr>
                      </m:fPr>
                      <m:num>
                        <m:sSub>
                          <m:sSubPr>
                            <m:ctrlPr>
                              <a:rPr lang="zh-CN" altLang="zh-CN" sz="2400" i="1">
                                <a:latin typeface="Cambria Math"/>
                              </a:rPr>
                            </m:ctrlPr>
                          </m:sSubPr>
                          <m:e>
                            <m:r>
                              <a:rPr lang="en-US" altLang="zh-CN" sz="2400" i="1">
                                <a:latin typeface="Cambria Math"/>
                              </a:rPr>
                              <m:t>𝑛</m:t>
                            </m:r>
                          </m:e>
                          <m:sub>
                            <m:r>
                              <a:rPr lang="en-US" altLang="zh-CN" sz="2400" i="1">
                                <a:latin typeface="Cambria Math"/>
                              </a:rPr>
                              <m:t>𝑖</m:t>
                            </m:r>
                          </m:sub>
                        </m:sSub>
                      </m:num>
                      <m:den>
                        <m:r>
                          <a:rPr lang="en-US" altLang="zh-CN" sz="2400" i="1">
                            <a:latin typeface="Cambria Math"/>
                          </a:rPr>
                          <m:t>𝑁</m:t>
                        </m:r>
                      </m:den>
                    </m:f>
                    <m:r>
                      <a:rPr lang="en-US" altLang="zh-CN" sz="2400">
                        <a:latin typeface="Cambria Math"/>
                      </a:rPr>
                      <m:t>×</m:t>
                    </m:r>
                    <m:r>
                      <a:rPr lang="en-US" altLang="zh-CN" sz="2400" i="1">
                        <a:latin typeface="Cambria Math"/>
                      </a:rPr>
                      <m:t>𝑙𝑜𝑔</m:t>
                    </m:r>
                    <m:f>
                      <m:fPr>
                        <m:ctrlPr>
                          <a:rPr lang="zh-CN" altLang="zh-CN" sz="2400" i="1">
                            <a:latin typeface="Cambria Math"/>
                          </a:rPr>
                        </m:ctrlPr>
                      </m:fPr>
                      <m:num>
                        <m:r>
                          <a:rPr lang="en-US" altLang="zh-CN" sz="2400">
                            <a:latin typeface="Cambria Math"/>
                          </a:rPr>
                          <m:t>|</m:t>
                        </m:r>
                        <m:r>
                          <a:rPr lang="en-US" altLang="zh-CN" sz="2400" i="1">
                            <a:latin typeface="Cambria Math"/>
                          </a:rPr>
                          <m:t>𝑅</m:t>
                        </m:r>
                        <m:r>
                          <a:rPr lang="en-US" altLang="zh-CN" sz="2400">
                            <a:latin typeface="Cambria Math"/>
                          </a:rPr>
                          <m:t>|</m:t>
                        </m:r>
                      </m:num>
                      <m:den>
                        <m:r>
                          <a:rPr lang="en-US" altLang="zh-CN" sz="2400">
                            <a:latin typeface="Cambria Math"/>
                          </a:rPr>
                          <m:t>|{</m:t>
                        </m:r>
                        <m:r>
                          <a:rPr lang="en-US" altLang="zh-CN" sz="2400" i="1">
                            <a:latin typeface="Cambria Math"/>
                          </a:rPr>
                          <m:t>𝑅𝑒𝑔𝑖𝑜𝑛𝑠</m:t>
                        </m:r>
                        <m:r>
                          <a:rPr lang="en-US" altLang="zh-CN" sz="2400">
                            <a:latin typeface="Cambria Math"/>
                          </a:rPr>
                          <m:t> </m:t>
                        </m:r>
                        <m:r>
                          <a:rPr lang="en-US" altLang="zh-CN" sz="2400" i="1">
                            <a:latin typeface="Cambria Math"/>
                          </a:rPr>
                          <m:t>𝑐𝑜𝑛𝑡𝑎𝑖𝑛𝑖𝑛𝑔</m:t>
                        </m:r>
                        <m:r>
                          <a:rPr lang="en-US" altLang="zh-CN" sz="2400">
                            <a:latin typeface="Cambria Math"/>
                          </a:rPr>
                          <m:t> </m:t>
                        </m:r>
                        <m:r>
                          <a:rPr lang="en-US" altLang="zh-CN" sz="2400" i="1">
                            <a:latin typeface="Cambria Math"/>
                          </a:rPr>
                          <m:t>𝑖</m:t>
                        </m:r>
                        <m:r>
                          <a:rPr lang="en-US" altLang="zh-CN" sz="2400">
                            <a:latin typeface="Cambria Math"/>
                          </a:rPr>
                          <m:t>}|</m:t>
                        </m:r>
                      </m:den>
                    </m:f>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078"/>
                </a:stretch>
              </a:blipFill>
            </p:spPr>
            <p:txBody>
              <a:bodyPr/>
              <a:lstStyle/>
              <a:p>
                <a:r>
                  <a:rPr lang="zh-CN" altLang="en-US">
                    <a:noFill/>
                  </a:rPr>
                  <a:t> </a:t>
                </a:r>
              </a:p>
            </p:txBody>
          </p:sp>
        </mc:Fallback>
      </mc:AlternateContent>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603500" y="4038600"/>
            <a:ext cx="4114800" cy="1879600"/>
          </a:xfrm>
          <a:prstGeom prst="rect">
            <a:avLst/>
          </a:prstGeom>
          <a:noFill/>
          <a:ln>
            <a:noFill/>
          </a:ln>
        </p:spPr>
      </p:pic>
      <p:sp>
        <p:nvSpPr>
          <p:cNvPr id="5" name="Rectangle 4"/>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4661415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868362"/>
          </a:xfrm>
        </p:spPr>
        <p:txBody>
          <a:bodyPr>
            <a:noAutofit/>
          </a:bodyPr>
          <a:lstStyle/>
          <a:p>
            <a:r>
              <a:rPr lang="en-US" altLang="zh-CN" sz="3200" spc="-300" dirty="0">
                <a:ln w="3175">
                  <a:noFill/>
                </a:ln>
                <a:latin typeface="Segoe" pitchFamily="34" charset="0"/>
                <a:cs typeface="Arial" charset="0"/>
              </a:rPr>
              <a:t>Modeling User Location History in Semantic Spaces</a:t>
            </a:r>
            <a:endParaRPr lang="zh-CN" altLang="en-US" sz="3200" dirty="0"/>
          </a:p>
        </p:txBody>
      </p:sp>
      <p:pic>
        <p:nvPicPr>
          <p:cNvPr id="4" name="图片 27"/>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90600"/>
            <a:ext cx="5867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03426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Summary of Part II (Question 6-9)</a:t>
            </a:r>
            <a:endParaRPr lang="zh-CN" altLang="en-US" dirty="0"/>
          </a:p>
        </p:txBody>
      </p:sp>
      <p:sp>
        <p:nvSpPr>
          <p:cNvPr id="3" name="Content Placeholder 2"/>
          <p:cNvSpPr>
            <a:spLocks noGrp="1"/>
          </p:cNvSpPr>
          <p:nvPr>
            <p:ph idx="1"/>
          </p:nvPr>
        </p:nvSpPr>
        <p:spPr/>
        <p:txBody>
          <a:bodyPr>
            <a:normAutofit fontScale="92500" lnSpcReduction="20000"/>
          </a:bodyPr>
          <a:lstStyle/>
          <a:p>
            <a:r>
              <a:rPr lang="en-US" altLang="zh-CN" sz="2400" dirty="0" smtClean="0"/>
              <a:t>Model user location history in geographic and semantic spaces</a:t>
            </a:r>
          </a:p>
          <a:p>
            <a:r>
              <a:rPr lang="en-US" altLang="zh-CN" sz="2400" dirty="0" smtClean="0"/>
              <a:t>Identify the similarity between users considering</a:t>
            </a:r>
          </a:p>
          <a:p>
            <a:pPr lvl="1"/>
            <a:r>
              <a:rPr lang="en-US" altLang="zh-CN" sz="2000" dirty="0" smtClean="0"/>
              <a:t>Location sequences</a:t>
            </a:r>
          </a:p>
          <a:p>
            <a:pPr lvl="1"/>
            <a:r>
              <a:rPr lang="en-US" altLang="zh-CN" sz="2000" dirty="0" smtClean="0"/>
              <a:t>Location hierarchy </a:t>
            </a:r>
          </a:p>
          <a:p>
            <a:pPr lvl="1"/>
            <a:r>
              <a:rPr lang="en-US" altLang="zh-CN" sz="2000" dirty="0" smtClean="0"/>
              <a:t>Location popularity </a:t>
            </a:r>
          </a:p>
          <a:p>
            <a:r>
              <a:rPr lang="en-US" altLang="zh-CN" sz="2400" dirty="0" smtClean="0"/>
              <a:t>Model user location history in semantic spaces</a:t>
            </a:r>
          </a:p>
          <a:p>
            <a:endParaRPr lang="en-US" altLang="zh-CN" sz="2400" dirty="0" smtClean="0"/>
          </a:p>
          <a:p>
            <a:r>
              <a:rPr lang="en-US" altLang="zh-CN" sz="2400" dirty="0" smtClean="0"/>
              <a:t>Future direction</a:t>
            </a:r>
          </a:p>
          <a:p>
            <a:pPr lvl="1"/>
            <a:r>
              <a:rPr lang="en-US" altLang="zh-CN" sz="2000" dirty="0" smtClean="0"/>
              <a:t>Incorporating more features to compute user similarity</a:t>
            </a:r>
          </a:p>
          <a:p>
            <a:pPr lvl="2"/>
            <a:r>
              <a:rPr lang="en-US" altLang="zh-CN" sz="1800" dirty="0" smtClean="0"/>
              <a:t>Social structures</a:t>
            </a:r>
          </a:p>
          <a:p>
            <a:pPr lvl="2"/>
            <a:r>
              <a:rPr lang="en-US" altLang="zh-CN" sz="1800" dirty="0" smtClean="0"/>
              <a:t>Location correlations (travel sequences between locations)</a:t>
            </a:r>
          </a:p>
          <a:p>
            <a:pPr lvl="2"/>
            <a:r>
              <a:rPr lang="en-US" altLang="zh-CN" sz="1800" dirty="0" smtClean="0"/>
              <a:t>Temporal features (day of the week, time of day)</a:t>
            </a:r>
          </a:p>
          <a:p>
            <a:pPr lvl="1"/>
            <a:r>
              <a:rPr lang="en-US" altLang="zh-CN" sz="2000" dirty="0" smtClean="0"/>
              <a:t>Sophisticated methods</a:t>
            </a:r>
          </a:p>
          <a:p>
            <a:pPr lvl="2"/>
            <a:r>
              <a:rPr lang="en-US" altLang="zh-CN" sz="1800" dirty="0" smtClean="0"/>
              <a:t>Co-clustering</a:t>
            </a:r>
          </a:p>
          <a:p>
            <a:pPr lvl="2"/>
            <a:r>
              <a:rPr lang="en-US" altLang="zh-CN" sz="1800" dirty="0" smtClean="0"/>
              <a:t>Complex networks</a:t>
            </a:r>
            <a:endParaRPr lang="zh-CN" altLang="en-US" sz="1800" dirty="0"/>
          </a:p>
        </p:txBody>
      </p:sp>
      <p:sp>
        <p:nvSpPr>
          <p:cNvPr id="4" name="Rectangle 3"/>
          <p:cNvSpPr/>
          <p:nvPr/>
        </p:nvSpPr>
        <p:spPr>
          <a:xfrm>
            <a:off x="0" y="6488668"/>
            <a:ext cx="3276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users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5089541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371600"/>
            <a:ext cx="7772400" cy="1470025"/>
          </a:xfrm>
        </p:spPr>
        <p:txBody>
          <a:bodyPr/>
          <a:lstStyle/>
          <a:p>
            <a:r>
              <a:rPr lang="en-US" altLang="zh-CN" b="1" dirty="0" smtClean="0">
                <a:solidFill>
                  <a:srgbClr val="0C0CCA"/>
                </a:solidFill>
              </a:rPr>
              <a:t>Part III: Understanding Locations</a:t>
            </a:r>
            <a:endParaRPr lang="zh-CN" altLang="en-US" b="1" dirty="0">
              <a:solidFill>
                <a:srgbClr val="0C0CCA"/>
              </a:solidFill>
            </a:endParaRPr>
          </a:p>
        </p:txBody>
      </p:sp>
      <p:sp>
        <p:nvSpPr>
          <p:cNvPr id="5" name="Subtitle 4"/>
          <p:cNvSpPr>
            <a:spLocks noGrp="1"/>
          </p:cNvSpPr>
          <p:nvPr>
            <p:ph type="subTitle" idx="1"/>
          </p:nvPr>
        </p:nvSpPr>
        <p:spPr>
          <a:xfrm>
            <a:off x="762000" y="3048000"/>
            <a:ext cx="7696200" cy="3048000"/>
          </a:xfrm>
        </p:spPr>
        <p:txBody>
          <a:bodyPr>
            <a:noAutofit/>
          </a:bodyPr>
          <a:lstStyle/>
          <a:p>
            <a:pPr marL="800100" lvl="1" indent="-342900" algn="just">
              <a:buFont typeface="Arial" pitchFamily="34" charset="0"/>
              <a:buChar char="•"/>
            </a:pPr>
            <a:r>
              <a:rPr lang="en-US" altLang="zh-CN" sz="2400" dirty="0">
                <a:solidFill>
                  <a:schemeClr val="tx1"/>
                </a:solidFill>
              </a:rPr>
              <a:t>Generic travel recommendations</a:t>
            </a:r>
          </a:p>
          <a:p>
            <a:pPr marL="1200150" lvl="2" indent="-285750" algn="just">
              <a:buFont typeface="Arial" pitchFamily="34" charset="0"/>
              <a:buChar char="•"/>
            </a:pPr>
            <a:r>
              <a:rPr lang="en-US" altLang="zh-CN" sz="1800" dirty="0">
                <a:solidFill>
                  <a:schemeClr val="tx1"/>
                </a:solidFill>
              </a:rPr>
              <a:t>Mining interesting locations and travel sequences</a:t>
            </a:r>
          </a:p>
          <a:p>
            <a:pPr marL="1200150" lvl="2" indent="-285750" algn="just">
              <a:buFont typeface="Arial" pitchFamily="34" charset="0"/>
              <a:buChar char="•"/>
            </a:pPr>
            <a:r>
              <a:rPr lang="en-US" altLang="zh-CN" sz="1800" dirty="0">
                <a:solidFill>
                  <a:schemeClr val="tx1"/>
                </a:solidFill>
              </a:rPr>
              <a:t>Trip planning and itinerary recommendation </a:t>
            </a:r>
          </a:p>
          <a:p>
            <a:pPr marL="1200150" lvl="2" indent="-285750" algn="just">
              <a:buFont typeface="Arial" pitchFamily="34" charset="0"/>
              <a:buChar char="•"/>
            </a:pPr>
            <a:r>
              <a:rPr lang="en-US" altLang="zh-CN" sz="1800" dirty="0">
                <a:solidFill>
                  <a:schemeClr val="tx1"/>
                </a:solidFill>
              </a:rPr>
              <a:t>Location-activity recommendation</a:t>
            </a:r>
          </a:p>
          <a:p>
            <a:pPr marL="800100" lvl="1" indent="-342900" algn="just">
              <a:buFont typeface="Arial" pitchFamily="34" charset="0"/>
              <a:buChar char="•"/>
            </a:pPr>
            <a:r>
              <a:rPr lang="en-US" altLang="zh-CN" sz="2400" dirty="0">
                <a:solidFill>
                  <a:schemeClr val="tx1"/>
                </a:solidFill>
              </a:rPr>
              <a:t>Personalized travel recommendation</a:t>
            </a:r>
          </a:p>
          <a:p>
            <a:pPr marL="1200150" lvl="2" indent="-285750" algn="just">
              <a:buFont typeface="Arial" pitchFamily="34" charset="0"/>
              <a:buChar char="•"/>
            </a:pPr>
            <a:r>
              <a:rPr lang="en-US" altLang="zh-CN" sz="1800" dirty="0">
                <a:solidFill>
                  <a:schemeClr val="tx1"/>
                </a:solidFill>
              </a:rPr>
              <a:t>User-based collaborative filtering</a:t>
            </a:r>
          </a:p>
          <a:p>
            <a:pPr marL="1200150" lvl="2" indent="-285750" algn="just">
              <a:buFont typeface="Arial" pitchFamily="34" charset="0"/>
              <a:buChar char="•"/>
            </a:pPr>
            <a:r>
              <a:rPr lang="en-US" altLang="zh-CN" sz="1800" dirty="0">
                <a:solidFill>
                  <a:schemeClr val="tx1"/>
                </a:solidFill>
              </a:rPr>
              <a:t>Item-based collaborative filtering</a:t>
            </a:r>
          </a:p>
          <a:p>
            <a:pPr marL="1200150" lvl="2" indent="-285750" algn="just">
              <a:buFont typeface="Arial" pitchFamily="34" charset="0"/>
              <a:buChar char="•"/>
            </a:pPr>
            <a:r>
              <a:rPr lang="en-US" altLang="zh-CN" sz="1800" dirty="0">
                <a:solidFill>
                  <a:schemeClr val="tx1"/>
                </a:solidFill>
              </a:rPr>
              <a:t>Open challenges</a:t>
            </a:r>
          </a:p>
          <a:p>
            <a:pPr algn="just"/>
            <a:endParaRPr lang="zh-CN" altLang="en-US" sz="3600" dirty="0">
              <a:solidFill>
                <a:schemeClr val="tx1">
                  <a:lumMod val="65000"/>
                  <a:lumOff val="35000"/>
                </a:schemeClr>
              </a:solidFill>
            </a:endParaRPr>
          </a:p>
        </p:txBody>
      </p:sp>
    </p:spTree>
    <p:extLst>
      <p:ext uri="{BB962C8B-B14F-4D97-AF65-F5344CB8AC3E}">
        <p14:creationId xmlns:p14="http://schemas.microsoft.com/office/powerpoint/2010/main" val="28636589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t>Break [30 minutes]</a:t>
            </a:r>
            <a:endParaRPr lang="en-US" b="1" dirty="0"/>
          </a:p>
        </p:txBody>
      </p:sp>
      <p:sp>
        <p:nvSpPr>
          <p:cNvPr id="5" name="Subtitle 4"/>
          <p:cNvSpPr>
            <a:spLocks noGrp="1"/>
          </p:cNvSpPr>
          <p:nvPr>
            <p:ph type="subTitle" idx="1"/>
          </p:nvPr>
        </p:nvSpPr>
        <p:spPr/>
        <p:txBody>
          <a:bodyPr>
            <a:normAutofit/>
          </a:bodyPr>
          <a:lstStyle/>
          <a:p>
            <a:r>
              <a:rPr lang="en-US" sz="3600" b="1" dirty="0" smtClean="0"/>
              <a:t>Return at 11:00am</a:t>
            </a:r>
            <a:endParaRPr lang="en-US" sz="3600" b="1" dirty="0"/>
          </a:p>
        </p:txBody>
      </p:sp>
    </p:spTree>
    <p:extLst>
      <p:ext uri="{BB962C8B-B14F-4D97-AF65-F5344CB8AC3E}">
        <p14:creationId xmlns:p14="http://schemas.microsoft.com/office/powerpoint/2010/main" val="39765570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371600"/>
            <a:ext cx="7772400" cy="1470025"/>
          </a:xfrm>
        </p:spPr>
        <p:txBody>
          <a:bodyPr/>
          <a:lstStyle/>
          <a:p>
            <a:r>
              <a:rPr lang="en-US" altLang="zh-CN" b="1" dirty="0" smtClean="0">
                <a:solidFill>
                  <a:srgbClr val="0C0CCA"/>
                </a:solidFill>
              </a:rPr>
              <a:t>Part III: Understanding Locations</a:t>
            </a:r>
            <a:endParaRPr lang="zh-CN" altLang="en-US" b="1" dirty="0">
              <a:solidFill>
                <a:srgbClr val="0C0CCA"/>
              </a:solidFill>
            </a:endParaRPr>
          </a:p>
        </p:txBody>
      </p:sp>
      <p:sp>
        <p:nvSpPr>
          <p:cNvPr id="5" name="Subtitle 4"/>
          <p:cNvSpPr>
            <a:spLocks noGrp="1"/>
          </p:cNvSpPr>
          <p:nvPr>
            <p:ph type="subTitle" idx="1"/>
          </p:nvPr>
        </p:nvSpPr>
        <p:spPr>
          <a:xfrm>
            <a:off x="762000" y="3048000"/>
            <a:ext cx="7696200" cy="3048000"/>
          </a:xfrm>
        </p:spPr>
        <p:txBody>
          <a:bodyPr>
            <a:noAutofit/>
          </a:bodyPr>
          <a:lstStyle/>
          <a:p>
            <a:pPr marL="800100" lvl="1" indent="-342900" algn="just">
              <a:buFont typeface="Arial" pitchFamily="34" charset="0"/>
              <a:buChar char="•"/>
            </a:pPr>
            <a:r>
              <a:rPr lang="en-US" altLang="zh-CN" sz="2400" dirty="0">
                <a:solidFill>
                  <a:schemeClr val="tx1"/>
                </a:solidFill>
              </a:rPr>
              <a:t>Generic travel recommendations</a:t>
            </a:r>
          </a:p>
          <a:p>
            <a:pPr marL="1200150" lvl="2" indent="-285750" algn="just">
              <a:buFont typeface="Arial" pitchFamily="34" charset="0"/>
              <a:buChar char="•"/>
            </a:pPr>
            <a:r>
              <a:rPr lang="en-US" altLang="zh-CN" sz="1800" dirty="0">
                <a:solidFill>
                  <a:schemeClr val="tx1"/>
                </a:solidFill>
              </a:rPr>
              <a:t>Mining interesting locations and travel sequences</a:t>
            </a:r>
          </a:p>
          <a:p>
            <a:pPr marL="1200150" lvl="2" indent="-285750" algn="just">
              <a:buFont typeface="Arial" pitchFamily="34" charset="0"/>
              <a:buChar char="•"/>
            </a:pPr>
            <a:r>
              <a:rPr lang="en-US" altLang="zh-CN" sz="1800" dirty="0">
                <a:solidFill>
                  <a:schemeClr val="tx1"/>
                </a:solidFill>
              </a:rPr>
              <a:t>Trip planning and itinerary recommendation </a:t>
            </a:r>
          </a:p>
          <a:p>
            <a:pPr marL="1200150" lvl="2" indent="-285750" algn="just">
              <a:buFont typeface="Arial" pitchFamily="34" charset="0"/>
              <a:buChar char="•"/>
            </a:pPr>
            <a:r>
              <a:rPr lang="en-US" altLang="zh-CN" sz="1800" dirty="0">
                <a:solidFill>
                  <a:schemeClr val="tx1"/>
                </a:solidFill>
              </a:rPr>
              <a:t>Location-activity recommendation</a:t>
            </a:r>
          </a:p>
          <a:p>
            <a:pPr marL="800100" lvl="1" indent="-342900" algn="just">
              <a:buFont typeface="Arial" pitchFamily="34" charset="0"/>
              <a:buChar char="•"/>
            </a:pPr>
            <a:r>
              <a:rPr lang="en-US" altLang="zh-CN" sz="2400" dirty="0">
                <a:solidFill>
                  <a:schemeClr val="tx1">
                    <a:lumMod val="65000"/>
                    <a:lumOff val="35000"/>
                  </a:schemeClr>
                </a:solidFill>
              </a:rPr>
              <a:t>Personalized travel recommendation</a:t>
            </a:r>
          </a:p>
          <a:p>
            <a:pPr marL="1200150" lvl="2" indent="-285750" algn="just">
              <a:buFont typeface="Arial" pitchFamily="34" charset="0"/>
              <a:buChar char="•"/>
            </a:pPr>
            <a:r>
              <a:rPr lang="en-US" altLang="zh-CN" sz="1800" dirty="0">
                <a:solidFill>
                  <a:schemeClr val="tx1">
                    <a:lumMod val="65000"/>
                    <a:lumOff val="35000"/>
                  </a:schemeClr>
                </a:solidFill>
              </a:rPr>
              <a:t>User-based collaborative filtering</a:t>
            </a:r>
          </a:p>
          <a:p>
            <a:pPr marL="1200150" lvl="2" indent="-285750" algn="just">
              <a:buFont typeface="Arial" pitchFamily="34" charset="0"/>
              <a:buChar char="•"/>
            </a:pPr>
            <a:r>
              <a:rPr lang="en-US" altLang="zh-CN" sz="1800" dirty="0">
                <a:solidFill>
                  <a:schemeClr val="tx1">
                    <a:lumMod val="65000"/>
                    <a:lumOff val="35000"/>
                  </a:schemeClr>
                </a:solidFill>
              </a:rPr>
              <a:t>Item-based collaborative filtering</a:t>
            </a:r>
          </a:p>
          <a:p>
            <a:pPr marL="1200150" lvl="2" indent="-285750" algn="just">
              <a:buFont typeface="Arial" pitchFamily="34" charset="0"/>
              <a:buChar char="•"/>
            </a:pPr>
            <a:r>
              <a:rPr lang="en-US" altLang="zh-CN" sz="1800" dirty="0">
                <a:solidFill>
                  <a:schemeClr val="tx1">
                    <a:lumMod val="65000"/>
                    <a:lumOff val="35000"/>
                  </a:schemeClr>
                </a:solidFill>
              </a:rPr>
              <a:t>Open challenges</a:t>
            </a:r>
          </a:p>
          <a:p>
            <a:pPr algn="just"/>
            <a:endParaRPr lang="zh-CN" altLang="en-US" sz="3600" dirty="0">
              <a:solidFill>
                <a:schemeClr val="tx1">
                  <a:lumMod val="65000"/>
                  <a:lumOff val="35000"/>
                </a:schemeClr>
              </a:solidFill>
            </a:endParaRPr>
          </a:p>
        </p:txBody>
      </p:sp>
    </p:spTree>
    <p:extLst>
      <p:ext uri="{BB962C8B-B14F-4D97-AF65-F5344CB8AC3E}">
        <p14:creationId xmlns:p14="http://schemas.microsoft.com/office/powerpoint/2010/main" val="4969457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7538" y="2111375"/>
            <a:ext cx="8253047" cy="1470025"/>
          </a:xfrm>
        </p:spPr>
        <p:txBody>
          <a:bodyPr>
            <a:normAutofit/>
          </a:bodyPr>
          <a:lstStyle/>
          <a:p>
            <a:pPr lvl="1" algn="ctr" defTabSz="914363" rtl="0">
              <a:spcBef>
                <a:spcPct val="0"/>
              </a:spcBef>
            </a:pPr>
            <a:r>
              <a:rPr lang="en-US" altLang="zh-CN" sz="3000" dirty="0"/>
              <a:t>Mining interesting locations and travel sequences from GPS trajectories</a:t>
            </a:r>
            <a:br>
              <a:rPr lang="en-US" altLang="zh-CN" sz="3000" dirty="0"/>
            </a:br>
            <a:endParaRPr lang="zh-CN" altLang="en-US" sz="20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a:solidFill>
                  <a:prstClr val="black">
                    <a:tint val="75000"/>
                  </a:prstClr>
                </a:solidFill>
                <a:latin typeface="Calibri"/>
              </a:rPr>
              <a:pPr defTabSz="914363"/>
              <a:t>67</a:t>
            </a:fld>
            <a:endParaRPr lang="en-US">
              <a:solidFill>
                <a:prstClr val="black">
                  <a:tint val="75000"/>
                </a:prstClr>
              </a:solidFill>
              <a:latin typeface="Calibri"/>
            </a:endParaRPr>
          </a:p>
        </p:txBody>
      </p:sp>
      <p:sp>
        <p:nvSpPr>
          <p:cNvPr id="5" name="Subtitle 4"/>
          <p:cNvSpPr>
            <a:spLocks noGrp="1"/>
          </p:cNvSpPr>
          <p:nvPr>
            <p:ph type="subTitle" idx="1"/>
          </p:nvPr>
        </p:nvSpPr>
        <p:spPr>
          <a:xfrm>
            <a:off x="533400" y="3886200"/>
            <a:ext cx="8077200" cy="1752600"/>
          </a:xfrm>
        </p:spPr>
        <p:txBody>
          <a:bodyPr>
            <a:normAutofit/>
          </a:bodyPr>
          <a:lstStyle/>
          <a:p>
            <a:pPr algn="just"/>
            <a:r>
              <a:rPr lang="en-US" altLang="zh-CN" sz="2000" dirty="0" smtClean="0">
                <a:solidFill>
                  <a:schemeClr val="tx1">
                    <a:lumMod val="65000"/>
                    <a:lumOff val="35000"/>
                  </a:schemeClr>
                </a:solidFill>
              </a:rPr>
              <a:t>[1] Yu </a:t>
            </a:r>
            <a:r>
              <a:rPr lang="en-US" altLang="zh-CN" sz="2000" dirty="0">
                <a:solidFill>
                  <a:schemeClr val="tx1">
                    <a:lumMod val="65000"/>
                    <a:lumOff val="35000"/>
                  </a:schemeClr>
                </a:solidFill>
              </a:rPr>
              <a:t>Zheng, Lizhu Zhang, Xing Xie, Wei-Ying Ma. </a:t>
            </a:r>
            <a:r>
              <a:rPr lang="en-US" altLang="zh-CN" sz="2000" dirty="0">
                <a:hlinkClick r:id="rId2" action="ppaction://hlinkfile"/>
              </a:rPr>
              <a:t>Mining interesting locations and travel sequences from GPS trajectories</a:t>
            </a:r>
            <a:r>
              <a:rPr lang="en-US" altLang="zh-CN" sz="2000" dirty="0">
                <a:solidFill>
                  <a:schemeClr val="tx1">
                    <a:lumMod val="65000"/>
                    <a:lumOff val="35000"/>
                  </a:schemeClr>
                </a:solidFill>
              </a:rPr>
              <a:t>. In </a:t>
            </a:r>
            <a:r>
              <a:rPr lang="en-US" altLang="zh-CN" sz="2000" dirty="0" smtClean="0">
                <a:solidFill>
                  <a:schemeClr val="tx1">
                    <a:lumMod val="65000"/>
                    <a:lumOff val="35000"/>
                  </a:schemeClr>
                </a:solidFill>
              </a:rPr>
              <a:t>WWW 2009</a:t>
            </a:r>
            <a:r>
              <a:rPr lang="en-US" altLang="zh-CN" sz="2000" dirty="0" smtClean="0"/>
              <a:t>. </a:t>
            </a:r>
            <a:endParaRPr lang="en-US" sz="2000" dirty="0"/>
          </a:p>
        </p:txBody>
      </p:sp>
      <p:sp>
        <p:nvSpPr>
          <p:cNvPr id="6" name="Rectangle 5"/>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432818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zh-CN" altLang="en-US"/>
          </a:p>
        </p:txBody>
      </p:sp>
      <p:sp>
        <p:nvSpPr>
          <p:cNvPr id="3" name="Subtitle 2"/>
          <p:cNvSpPr>
            <a:spLocks noGrp="1"/>
          </p:cNvSpPr>
          <p:nvPr>
            <p:ph type="subTitle" idx="1"/>
          </p:nvPr>
        </p:nvSpPr>
        <p:spPr/>
        <p:txBody>
          <a:bodyPr/>
          <a:lstStyle/>
          <a:p>
            <a:endParaRPr lang="zh-CN" altLang="en-US"/>
          </a:p>
        </p:txBody>
      </p:sp>
      <p:sp>
        <p:nvSpPr>
          <p:cNvPr id="4" name="Slide Number Placeholder 3"/>
          <p:cNvSpPr>
            <a:spLocks noGrp="1"/>
          </p:cNvSpPr>
          <p:nvPr>
            <p:ph type="sldNum" sz="quarter" idx="12"/>
          </p:nvPr>
        </p:nvSpPr>
        <p:spPr/>
        <p:txBody>
          <a:bodyPr/>
          <a:lstStyle/>
          <a:p>
            <a:pPr defTabSz="914363"/>
            <a:fld id="{B6F15528-21DE-4FAA-801E-634DDDAF4B2B}" type="slidenum">
              <a:rPr lang="en-US">
                <a:solidFill>
                  <a:prstClr val="black">
                    <a:tint val="75000"/>
                  </a:prstClr>
                </a:solidFill>
                <a:latin typeface="Calibri"/>
              </a:rPr>
              <a:pPr defTabSz="914363"/>
              <a:t>68</a:t>
            </a:fld>
            <a:endParaRPr lang="en-US" dirty="0">
              <a:solidFill>
                <a:prstClr val="black">
                  <a:tint val="75000"/>
                </a:prstClr>
              </a:solidFill>
              <a:latin typeface="Calibri"/>
            </a:endParaRPr>
          </a:p>
        </p:txBody>
      </p:sp>
      <p:pic>
        <p:nvPicPr>
          <p:cNvPr id="5" name="Picture 4" descr="C:\Users\yuzheng\Desktop\beijing map.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pic>
        <p:nvPicPr>
          <p:cNvPr id="6" name="Picture 3" descr="C:\Users\yuzheng\AppData\Local\Temp\_TS57D5.tmp\_TS9.tmp\peoplesRed.png"/>
          <p:cNvPicPr>
            <a:picLocks noChangeAspect="1" noChangeArrowheads="1"/>
          </p:cNvPicPr>
          <p:nvPr/>
        </p:nvPicPr>
        <p:blipFill>
          <a:blip r:embed="rId4" cstate="print"/>
          <a:srcRect/>
          <a:stretch>
            <a:fillRect/>
          </a:stretch>
        </p:blipFill>
        <p:spPr bwMode="auto">
          <a:xfrm>
            <a:off x="4991485" y="3490576"/>
            <a:ext cx="338667" cy="338667"/>
          </a:xfrm>
          <a:prstGeom prst="rect">
            <a:avLst/>
          </a:prstGeom>
          <a:noFill/>
        </p:spPr>
      </p:pic>
      <p:pic>
        <p:nvPicPr>
          <p:cNvPr id="7" name="Picture 3" descr="C:\Users\yuzheng\AppData\Local\Temp\_TS57D5.tmp\_TS9.tmp\peoplesRed.png"/>
          <p:cNvPicPr>
            <a:picLocks noChangeAspect="1" noChangeArrowheads="1"/>
          </p:cNvPicPr>
          <p:nvPr/>
        </p:nvPicPr>
        <p:blipFill>
          <a:blip r:embed="rId4" cstate="print"/>
          <a:srcRect/>
          <a:stretch>
            <a:fillRect/>
          </a:stretch>
        </p:blipFill>
        <p:spPr bwMode="auto">
          <a:xfrm>
            <a:off x="4287212" y="3432848"/>
            <a:ext cx="338667" cy="338667"/>
          </a:xfrm>
          <a:prstGeom prst="rect">
            <a:avLst/>
          </a:prstGeom>
          <a:noFill/>
        </p:spPr>
      </p:pic>
      <p:grpSp>
        <p:nvGrpSpPr>
          <p:cNvPr id="15" name="Group 33"/>
          <p:cNvGrpSpPr/>
          <p:nvPr/>
        </p:nvGrpSpPr>
        <p:grpSpPr>
          <a:xfrm>
            <a:off x="3086485" y="373303"/>
            <a:ext cx="3767667" cy="2463030"/>
            <a:chOff x="3703782" y="447964"/>
            <a:chExt cx="4521200" cy="2955636"/>
          </a:xfrm>
        </p:grpSpPr>
        <p:pic>
          <p:nvPicPr>
            <p:cNvPr id="8" name="Picture 3" descr="C:\Users\yuzheng\AppData\Local\Temp\_TS57D5.tmp\_TS9.tmp\peoplesRed.png"/>
            <p:cNvPicPr>
              <a:picLocks noChangeAspect="1" noChangeArrowheads="1"/>
            </p:cNvPicPr>
            <p:nvPr/>
          </p:nvPicPr>
          <p:blipFill>
            <a:blip r:embed="rId4" cstate="print"/>
            <a:srcRect/>
            <a:stretch>
              <a:fillRect/>
            </a:stretch>
          </p:blipFill>
          <p:spPr bwMode="auto">
            <a:xfrm>
              <a:off x="5809673" y="2761673"/>
              <a:ext cx="406400" cy="406400"/>
            </a:xfrm>
            <a:prstGeom prst="rect">
              <a:avLst/>
            </a:prstGeom>
            <a:noFill/>
          </p:spPr>
        </p:pic>
        <p:pic>
          <p:nvPicPr>
            <p:cNvPr id="9" name="Picture 3" descr="C:\Users\yuzheng\AppData\Local\Temp\_TS57D5.tmp\_TS9.tmp\peoplesRed.png"/>
            <p:cNvPicPr>
              <a:picLocks noChangeAspect="1" noChangeArrowheads="1"/>
            </p:cNvPicPr>
            <p:nvPr/>
          </p:nvPicPr>
          <p:blipFill>
            <a:blip r:embed="rId4" cstate="print"/>
            <a:srcRect/>
            <a:stretch>
              <a:fillRect/>
            </a:stretch>
          </p:blipFill>
          <p:spPr bwMode="auto">
            <a:xfrm>
              <a:off x="5892800" y="447964"/>
              <a:ext cx="406400" cy="406400"/>
            </a:xfrm>
            <a:prstGeom prst="rect">
              <a:avLst/>
            </a:prstGeom>
            <a:noFill/>
          </p:spPr>
        </p:pic>
        <p:pic>
          <p:nvPicPr>
            <p:cNvPr id="10" name="Picture 3" descr="C:\Users\yuzheng\AppData\Local\Temp\_TS57D5.tmp\_TS9.tmp\peoplesRed.png"/>
            <p:cNvPicPr>
              <a:picLocks noChangeAspect="1" noChangeArrowheads="1"/>
            </p:cNvPicPr>
            <p:nvPr/>
          </p:nvPicPr>
          <p:blipFill>
            <a:blip r:embed="rId4" cstate="print"/>
            <a:srcRect/>
            <a:stretch>
              <a:fillRect/>
            </a:stretch>
          </p:blipFill>
          <p:spPr bwMode="auto">
            <a:xfrm>
              <a:off x="7818582" y="2997200"/>
              <a:ext cx="406400" cy="406400"/>
            </a:xfrm>
            <a:prstGeom prst="rect">
              <a:avLst/>
            </a:prstGeom>
            <a:noFill/>
          </p:spPr>
        </p:pic>
        <p:pic>
          <p:nvPicPr>
            <p:cNvPr id="11" name="Picture 3" descr="C:\Users\yuzheng\AppData\Local\Temp\_TS57D5.tmp\_TS9.tmp\peoplesRed.png"/>
            <p:cNvPicPr>
              <a:picLocks noChangeAspect="1" noChangeArrowheads="1"/>
            </p:cNvPicPr>
            <p:nvPr/>
          </p:nvPicPr>
          <p:blipFill>
            <a:blip r:embed="rId4" cstate="print"/>
            <a:srcRect/>
            <a:stretch>
              <a:fillRect/>
            </a:stretch>
          </p:blipFill>
          <p:spPr bwMode="auto">
            <a:xfrm>
              <a:off x="3703782" y="2692400"/>
              <a:ext cx="406400" cy="406400"/>
            </a:xfrm>
            <a:prstGeom prst="rect">
              <a:avLst/>
            </a:prstGeom>
            <a:noFill/>
          </p:spPr>
        </p:pic>
      </p:grpSp>
      <p:pic>
        <p:nvPicPr>
          <p:cNvPr id="12" name="Picture 3" descr="C:\Users\yuzheng\AppData\Local\Temp\_TS57D5.tmp\_TS9.tmp\peoplesRed.png"/>
          <p:cNvPicPr>
            <a:picLocks noChangeAspect="1" noChangeArrowheads="1"/>
          </p:cNvPicPr>
          <p:nvPr/>
        </p:nvPicPr>
        <p:blipFill>
          <a:blip r:embed="rId4" cstate="print"/>
          <a:srcRect/>
          <a:stretch>
            <a:fillRect/>
          </a:stretch>
        </p:blipFill>
        <p:spPr bwMode="auto">
          <a:xfrm>
            <a:off x="5384030" y="4252576"/>
            <a:ext cx="338667" cy="338667"/>
          </a:xfrm>
          <a:prstGeom prst="rect">
            <a:avLst/>
          </a:prstGeom>
          <a:noFill/>
        </p:spPr>
      </p:pic>
      <p:pic>
        <p:nvPicPr>
          <p:cNvPr id="13" name="Picture 3" descr="C:\Users\yuzheng\AppData\Local\Temp\_TS57D5.tmp\_TS9.tmp\peoplesRed.png"/>
          <p:cNvPicPr>
            <a:picLocks noChangeAspect="1" noChangeArrowheads="1"/>
          </p:cNvPicPr>
          <p:nvPr/>
        </p:nvPicPr>
        <p:blipFill>
          <a:blip r:embed="rId4" cstate="print"/>
          <a:srcRect/>
          <a:stretch>
            <a:fillRect/>
          </a:stretch>
        </p:blipFill>
        <p:spPr bwMode="auto">
          <a:xfrm>
            <a:off x="5591849" y="2878665"/>
            <a:ext cx="338667" cy="338667"/>
          </a:xfrm>
          <a:prstGeom prst="rect">
            <a:avLst/>
          </a:prstGeom>
          <a:noFill/>
        </p:spPr>
      </p:pic>
      <p:grpSp>
        <p:nvGrpSpPr>
          <p:cNvPr id="16" name="Group 31"/>
          <p:cNvGrpSpPr/>
          <p:nvPr/>
        </p:nvGrpSpPr>
        <p:grpSpPr>
          <a:xfrm>
            <a:off x="5103090" y="3094183"/>
            <a:ext cx="427182" cy="1119908"/>
            <a:chOff x="6123708" y="3713019"/>
            <a:chExt cx="512618" cy="1343889"/>
          </a:xfrm>
        </p:grpSpPr>
        <p:cxnSp>
          <p:nvCxnSpPr>
            <p:cNvPr id="14" name="Straight Arrow Connector 13"/>
            <p:cNvCxnSpPr/>
            <p:nvPr/>
          </p:nvCxnSpPr>
          <p:spPr>
            <a:xfrm rot="16200000" flipH="1">
              <a:off x="6186059" y="4648202"/>
              <a:ext cx="415632" cy="40178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0800000" flipV="1">
              <a:off x="6123708" y="3713019"/>
              <a:ext cx="512618" cy="415635"/>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 name="Group 32"/>
          <p:cNvGrpSpPr/>
          <p:nvPr/>
        </p:nvGrpSpPr>
        <p:grpSpPr>
          <a:xfrm>
            <a:off x="4987639" y="773546"/>
            <a:ext cx="1466270" cy="1858818"/>
            <a:chOff x="5985167" y="928255"/>
            <a:chExt cx="1759524" cy="2230582"/>
          </a:xfrm>
        </p:grpSpPr>
        <p:cxnSp>
          <p:nvCxnSpPr>
            <p:cNvPr id="27" name="Straight Arrow Connector 26"/>
            <p:cNvCxnSpPr/>
            <p:nvPr/>
          </p:nvCxnSpPr>
          <p:spPr>
            <a:xfrm rot="5400000">
              <a:off x="5153893" y="1759529"/>
              <a:ext cx="1759527" cy="96979"/>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289964" y="2951020"/>
              <a:ext cx="1454727" cy="207817"/>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1027" name="Picture 3"/>
          <p:cNvPicPr>
            <a:picLocks noChangeAspect="1" noChangeArrowheads="1"/>
          </p:cNvPicPr>
          <p:nvPr/>
        </p:nvPicPr>
        <p:blipFill>
          <a:blip r:embed="rId5" cstate="print"/>
          <a:srcRect l="49574"/>
          <a:stretch>
            <a:fillRect/>
          </a:stretch>
        </p:blipFill>
        <p:spPr bwMode="auto">
          <a:xfrm>
            <a:off x="5715000" y="3884084"/>
            <a:ext cx="1254125" cy="550333"/>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cstate="print"/>
          <a:srcRect/>
          <a:stretch>
            <a:fillRect/>
          </a:stretch>
        </p:blipFill>
        <p:spPr bwMode="auto">
          <a:xfrm>
            <a:off x="2053167" y="1672167"/>
            <a:ext cx="2476500" cy="550333"/>
          </a:xfrm>
          <a:prstGeom prst="rect">
            <a:avLst/>
          </a:prstGeom>
          <a:noFill/>
          <a:ln w="9525">
            <a:noFill/>
            <a:miter lim="800000"/>
            <a:headEnd/>
            <a:tailEnd/>
          </a:ln>
          <a:effectLst/>
        </p:spPr>
      </p:pic>
      <p:pic>
        <p:nvPicPr>
          <p:cNvPr id="1029" name="Picture 5"/>
          <p:cNvPicPr>
            <a:picLocks noChangeAspect="1" noChangeArrowheads="1"/>
          </p:cNvPicPr>
          <p:nvPr/>
        </p:nvPicPr>
        <p:blipFill>
          <a:blip r:embed="rId7" cstate="print"/>
          <a:srcRect/>
          <a:stretch>
            <a:fillRect/>
          </a:stretch>
        </p:blipFill>
        <p:spPr bwMode="auto">
          <a:xfrm>
            <a:off x="5519208" y="1889125"/>
            <a:ext cx="2465917" cy="582083"/>
          </a:xfrm>
          <a:prstGeom prst="rect">
            <a:avLst/>
          </a:prstGeom>
          <a:noFill/>
          <a:ln w="9525">
            <a:noFill/>
            <a:miter lim="800000"/>
            <a:headEnd/>
            <a:tailEnd/>
          </a:ln>
          <a:effectLst/>
        </p:spPr>
      </p:pic>
      <p:sp>
        <p:nvSpPr>
          <p:cNvPr id="28" name="Freeform 27"/>
          <p:cNvSpPr/>
          <p:nvPr/>
        </p:nvSpPr>
        <p:spPr>
          <a:xfrm>
            <a:off x="2677583" y="1174750"/>
            <a:ext cx="1777782" cy="3079750"/>
          </a:xfrm>
          <a:custGeom>
            <a:avLst/>
            <a:gdLst>
              <a:gd name="connsiteX0" fmla="*/ 0 w 2133338"/>
              <a:gd name="connsiteY0" fmla="*/ 0 h 3695700"/>
              <a:gd name="connsiteX1" fmla="*/ 25400 w 2133338"/>
              <a:gd name="connsiteY1" fmla="*/ 76200 h 3695700"/>
              <a:gd name="connsiteX2" fmla="*/ 50800 w 2133338"/>
              <a:gd name="connsiteY2" fmla="*/ 228600 h 3695700"/>
              <a:gd name="connsiteX3" fmla="*/ 76200 w 2133338"/>
              <a:gd name="connsiteY3" fmla="*/ 266700 h 3695700"/>
              <a:gd name="connsiteX4" fmla="*/ 88900 w 2133338"/>
              <a:gd name="connsiteY4" fmla="*/ 342900 h 3695700"/>
              <a:gd name="connsiteX5" fmla="*/ 101600 w 2133338"/>
              <a:gd name="connsiteY5" fmla="*/ 381000 h 3695700"/>
              <a:gd name="connsiteX6" fmla="*/ 114300 w 2133338"/>
              <a:gd name="connsiteY6" fmla="*/ 444500 h 3695700"/>
              <a:gd name="connsiteX7" fmla="*/ 139700 w 2133338"/>
              <a:gd name="connsiteY7" fmla="*/ 482600 h 3695700"/>
              <a:gd name="connsiteX8" fmla="*/ 152400 w 2133338"/>
              <a:gd name="connsiteY8" fmla="*/ 520700 h 3695700"/>
              <a:gd name="connsiteX9" fmla="*/ 190500 w 2133338"/>
              <a:gd name="connsiteY9" fmla="*/ 558800 h 3695700"/>
              <a:gd name="connsiteX10" fmla="*/ 241300 w 2133338"/>
              <a:gd name="connsiteY10" fmla="*/ 635000 h 3695700"/>
              <a:gd name="connsiteX11" fmla="*/ 266700 w 2133338"/>
              <a:gd name="connsiteY11" fmla="*/ 673100 h 3695700"/>
              <a:gd name="connsiteX12" fmla="*/ 279400 w 2133338"/>
              <a:gd name="connsiteY12" fmla="*/ 711200 h 3695700"/>
              <a:gd name="connsiteX13" fmla="*/ 304800 w 2133338"/>
              <a:gd name="connsiteY13" fmla="*/ 825500 h 3695700"/>
              <a:gd name="connsiteX14" fmla="*/ 330200 w 2133338"/>
              <a:gd name="connsiteY14" fmla="*/ 901700 h 3695700"/>
              <a:gd name="connsiteX15" fmla="*/ 317500 w 2133338"/>
              <a:gd name="connsiteY15" fmla="*/ 1511300 h 3695700"/>
              <a:gd name="connsiteX16" fmla="*/ 368300 w 2133338"/>
              <a:gd name="connsiteY16" fmla="*/ 1689100 h 3695700"/>
              <a:gd name="connsiteX17" fmla="*/ 406400 w 2133338"/>
              <a:gd name="connsiteY17" fmla="*/ 1701800 h 3695700"/>
              <a:gd name="connsiteX18" fmla="*/ 736600 w 2133338"/>
              <a:gd name="connsiteY18" fmla="*/ 1676400 h 3695700"/>
              <a:gd name="connsiteX19" fmla="*/ 901700 w 2133338"/>
              <a:gd name="connsiteY19" fmla="*/ 1663700 h 3695700"/>
              <a:gd name="connsiteX20" fmla="*/ 1130300 w 2133338"/>
              <a:gd name="connsiteY20" fmla="*/ 1651000 h 3695700"/>
              <a:gd name="connsiteX21" fmla="*/ 1358900 w 2133338"/>
              <a:gd name="connsiteY21" fmla="*/ 1663700 h 3695700"/>
              <a:gd name="connsiteX22" fmla="*/ 1397000 w 2133338"/>
              <a:gd name="connsiteY22" fmla="*/ 1689100 h 3695700"/>
              <a:gd name="connsiteX23" fmla="*/ 1422400 w 2133338"/>
              <a:gd name="connsiteY23" fmla="*/ 1765300 h 3695700"/>
              <a:gd name="connsiteX24" fmla="*/ 1435100 w 2133338"/>
              <a:gd name="connsiteY24" fmla="*/ 2273300 h 3695700"/>
              <a:gd name="connsiteX25" fmla="*/ 1447800 w 2133338"/>
              <a:gd name="connsiteY25" fmla="*/ 2336800 h 3695700"/>
              <a:gd name="connsiteX26" fmla="*/ 1460500 w 2133338"/>
              <a:gd name="connsiteY26" fmla="*/ 2374900 h 3695700"/>
              <a:gd name="connsiteX27" fmla="*/ 1498600 w 2133338"/>
              <a:gd name="connsiteY27" fmla="*/ 2387600 h 3695700"/>
              <a:gd name="connsiteX28" fmla="*/ 1676400 w 2133338"/>
              <a:gd name="connsiteY28" fmla="*/ 2374900 h 3695700"/>
              <a:gd name="connsiteX29" fmla="*/ 2032000 w 2133338"/>
              <a:gd name="connsiteY29" fmla="*/ 2400300 h 3695700"/>
              <a:gd name="connsiteX30" fmla="*/ 2057400 w 2133338"/>
              <a:gd name="connsiteY30" fmla="*/ 2476500 h 3695700"/>
              <a:gd name="connsiteX31" fmla="*/ 2070100 w 2133338"/>
              <a:gd name="connsiteY31" fmla="*/ 2514600 h 3695700"/>
              <a:gd name="connsiteX32" fmla="*/ 2095500 w 2133338"/>
              <a:gd name="connsiteY32" fmla="*/ 2552700 h 3695700"/>
              <a:gd name="connsiteX33" fmla="*/ 2095500 w 2133338"/>
              <a:gd name="connsiteY33" fmla="*/ 2882900 h 3695700"/>
              <a:gd name="connsiteX34" fmla="*/ 2120900 w 2133338"/>
              <a:gd name="connsiteY34" fmla="*/ 3200400 h 3695700"/>
              <a:gd name="connsiteX35" fmla="*/ 2095500 w 2133338"/>
              <a:gd name="connsiteY35" fmla="*/ 3365500 h 3695700"/>
              <a:gd name="connsiteX36" fmla="*/ 2070100 w 2133338"/>
              <a:gd name="connsiteY36" fmla="*/ 369570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33338" h="3695700">
                <a:moveTo>
                  <a:pt x="0" y="0"/>
                </a:moveTo>
                <a:cubicBezTo>
                  <a:pt x="8467" y="25400"/>
                  <a:pt x="20149" y="49946"/>
                  <a:pt x="25400" y="76200"/>
                </a:cubicBezTo>
                <a:cubicBezTo>
                  <a:pt x="34789" y="123146"/>
                  <a:pt x="27650" y="182300"/>
                  <a:pt x="50800" y="228600"/>
                </a:cubicBezTo>
                <a:cubicBezTo>
                  <a:pt x="57626" y="242252"/>
                  <a:pt x="67733" y="254000"/>
                  <a:pt x="76200" y="266700"/>
                </a:cubicBezTo>
                <a:cubicBezTo>
                  <a:pt x="80433" y="292100"/>
                  <a:pt x="83314" y="317763"/>
                  <a:pt x="88900" y="342900"/>
                </a:cubicBezTo>
                <a:cubicBezTo>
                  <a:pt x="91804" y="355968"/>
                  <a:pt x="98353" y="368013"/>
                  <a:pt x="101600" y="381000"/>
                </a:cubicBezTo>
                <a:cubicBezTo>
                  <a:pt x="106835" y="401941"/>
                  <a:pt x="106721" y="424289"/>
                  <a:pt x="114300" y="444500"/>
                </a:cubicBezTo>
                <a:cubicBezTo>
                  <a:pt x="119659" y="458792"/>
                  <a:pt x="132874" y="468948"/>
                  <a:pt x="139700" y="482600"/>
                </a:cubicBezTo>
                <a:cubicBezTo>
                  <a:pt x="145687" y="494574"/>
                  <a:pt x="144974" y="509561"/>
                  <a:pt x="152400" y="520700"/>
                </a:cubicBezTo>
                <a:cubicBezTo>
                  <a:pt x="162363" y="535644"/>
                  <a:pt x="179473" y="544623"/>
                  <a:pt x="190500" y="558800"/>
                </a:cubicBezTo>
                <a:cubicBezTo>
                  <a:pt x="209242" y="582897"/>
                  <a:pt x="224367" y="609600"/>
                  <a:pt x="241300" y="635000"/>
                </a:cubicBezTo>
                <a:cubicBezTo>
                  <a:pt x="249767" y="647700"/>
                  <a:pt x="261873" y="658620"/>
                  <a:pt x="266700" y="673100"/>
                </a:cubicBezTo>
                <a:cubicBezTo>
                  <a:pt x="270933" y="685800"/>
                  <a:pt x="276153" y="698213"/>
                  <a:pt x="279400" y="711200"/>
                </a:cubicBezTo>
                <a:cubicBezTo>
                  <a:pt x="297527" y="783709"/>
                  <a:pt x="285244" y="760314"/>
                  <a:pt x="304800" y="825500"/>
                </a:cubicBezTo>
                <a:cubicBezTo>
                  <a:pt x="312493" y="851145"/>
                  <a:pt x="330200" y="901700"/>
                  <a:pt x="330200" y="901700"/>
                </a:cubicBezTo>
                <a:cubicBezTo>
                  <a:pt x="325967" y="1104900"/>
                  <a:pt x="317500" y="1308056"/>
                  <a:pt x="317500" y="1511300"/>
                </a:cubicBezTo>
                <a:cubicBezTo>
                  <a:pt x="317500" y="1627111"/>
                  <a:pt x="291968" y="1650934"/>
                  <a:pt x="368300" y="1689100"/>
                </a:cubicBezTo>
                <a:cubicBezTo>
                  <a:pt x="380274" y="1695087"/>
                  <a:pt x="393700" y="1697567"/>
                  <a:pt x="406400" y="1701800"/>
                </a:cubicBezTo>
                <a:cubicBezTo>
                  <a:pt x="601132" y="1677459"/>
                  <a:pt x="435007" y="1695858"/>
                  <a:pt x="736600" y="1676400"/>
                </a:cubicBezTo>
                <a:cubicBezTo>
                  <a:pt x="791681" y="1672846"/>
                  <a:pt x="846619" y="1667254"/>
                  <a:pt x="901700" y="1663700"/>
                </a:cubicBezTo>
                <a:lnTo>
                  <a:pt x="1130300" y="1651000"/>
                </a:lnTo>
                <a:cubicBezTo>
                  <a:pt x="1206500" y="1655233"/>
                  <a:pt x="1283350" y="1652907"/>
                  <a:pt x="1358900" y="1663700"/>
                </a:cubicBezTo>
                <a:cubicBezTo>
                  <a:pt x="1374010" y="1665859"/>
                  <a:pt x="1388910" y="1676157"/>
                  <a:pt x="1397000" y="1689100"/>
                </a:cubicBezTo>
                <a:cubicBezTo>
                  <a:pt x="1411190" y="1711804"/>
                  <a:pt x="1422400" y="1765300"/>
                  <a:pt x="1422400" y="1765300"/>
                </a:cubicBezTo>
                <a:cubicBezTo>
                  <a:pt x="1426633" y="1934633"/>
                  <a:pt x="1427579" y="2104081"/>
                  <a:pt x="1435100" y="2273300"/>
                </a:cubicBezTo>
                <a:cubicBezTo>
                  <a:pt x="1436058" y="2294865"/>
                  <a:pt x="1442565" y="2315859"/>
                  <a:pt x="1447800" y="2336800"/>
                </a:cubicBezTo>
                <a:cubicBezTo>
                  <a:pt x="1451047" y="2349787"/>
                  <a:pt x="1451034" y="2365434"/>
                  <a:pt x="1460500" y="2374900"/>
                </a:cubicBezTo>
                <a:cubicBezTo>
                  <a:pt x="1469966" y="2384366"/>
                  <a:pt x="1485900" y="2383367"/>
                  <a:pt x="1498600" y="2387600"/>
                </a:cubicBezTo>
                <a:cubicBezTo>
                  <a:pt x="1557867" y="2383367"/>
                  <a:pt x="1616982" y="2374900"/>
                  <a:pt x="1676400" y="2374900"/>
                </a:cubicBezTo>
                <a:cubicBezTo>
                  <a:pt x="1967571" y="2374900"/>
                  <a:pt x="1898436" y="2355779"/>
                  <a:pt x="2032000" y="2400300"/>
                </a:cubicBezTo>
                <a:lnTo>
                  <a:pt x="2057400" y="2476500"/>
                </a:lnTo>
                <a:cubicBezTo>
                  <a:pt x="2061633" y="2489200"/>
                  <a:pt x="2062674" y="2503461"/>
                  <a:pt x="2070100" y="2514600"/>
                </a:cubicBezTo>
                <a:lnTo>
                  <a:pt x="2095500" y="2552700"/>
                </a:lnTo>
                <a:cubicBezTo>
                  <a:pt x="2133338" y="2704050"/>
                  <a:pt x="2095500" y="2532093"/>
                  <a:pt x="2095500" y="2882900"/>
                </a:cubicBezTo>
                <a:cubicBezTo>
                  <a:pt x="2095500" y="3135750"/>
                  <a:pt x="2080629" y="3079587"/>
                  <a:pt x="2120900" y="3200400"/>
                </a:cubicBezTo>
                <a:cubicBezTo>
                  <a:pt x="2092029" y="3287013"/>
                  <a:pt x="2118167" y="3199274"/>
                  <a:pt x="2095500" y="3365500"/>
                </a:cubicBezTo>
                <a:cubicBezTo>
                  <a:pt x="2060357" y="3623218"/>
                  <a:pt x="2070100" y="3412476"/>
                  <a:pt x="2070100" y="3695700"/>
                </a:cubicBezTo>
              </a:path>
            </a:pathLst>
          </a:custGeom>
          <a:ln w="38100">
            <a:solidFill>
              <a:srgbClr val="1D3FE9"/>
            </a:solidFill>
          </a:ln>
        </p:spPr>
        <p:style>
          <a:lnRef idx="1">
            <a:schemeClr val="accent1"/>
          </a:lnRef>
          <a:fillRef idx="0">
            <a:schemeClr val="accent1"/>
          </a:fillRef>
          <a:effectRef idx="0">
            <a:schemeClr val="accent1"/>
          </a:effectRef>
          <a:fontRef idx="minor">
            <a:schemeClr val="tx1"/>
          </a:fontRef>
        </p:style>
        <p:txBody>
          <a:bodyPr lIns="76197" tIns="38098" rIns="76197" bIns="38098" rtlCol="0" anchor="ctr"/>
          <a:lstStyle/>
          <a:p>
            <a:pPr algn="ctr"/>
            <a:endParaRPr lang="zh-CN" altLang="en-US"/>
          </a:p>
        </p:txBody>
      </p:sp>
      <p:sp>
        <p:nvSpPr>
          <p:cNvPr id="29" name="Freeform 28"/>
          <p:cNvSpPr/>
          <p:nvPr/>
        </p:nvSpPr>
        <p:spPr>
          <a:xfrm>
            <a:off x="4135148" y="3735549"/>
            <a:ext cx="3177935" cy="1460868"/>
          </a:xfrm>
          <a:custGeom>
            <a:avLst/>
            <a:gdLst>
              <a:gd name="connsiteX0" fmla="*/ 3813522 w 3813522"/>
              <a:gd name="connsiteY0" fmla="*/ 25841 h 1753041"/>
              <a:gd name="connsiteX1" fmla="*/ 3013422 w 3813522"/>
              <a:gd name="connsiteY1" fmla="*/ 25841 h 1753041"/>
              <a:gd name="connsiteX2" fmla="*/ 1667222 w 3813522"/>
              <a:gd name="connsiteY2" fmla="*/ 38541 h 1753041"/>
              <a:gd name="connsiteX3" fmla="*/ 1540222 w 3813522"/>
              <a:gd name="connsiteY3" fmla="*/ 51241 h 1753041"/>
              <a:gd name="connsiteX4" fmla="*/ 1502122 w 3813522"/>
              <a:gd name="connsiteY4" fmla="*/ 38541 h 1753041"/>
              <a:gd name="connsiteX5" fmla="*/ 1260822 w 3813522"/>
              <a:gd name="connsiteY5" fmla="*/ 63941 h 1753041"/>
              <a:gd name="connsiteX6" fmla="*/ 1121122 w 3813522"/>
              <a:gd name="connsiteY6" fmla="*/ 51241 h 1753041"/>
              <a:gd name="connsiteX7" fmla="*/ 829022 w 3813522"/>
              <a:gd name="connsiteY7" fmla="*/ 76641 h 1753041"/>
              <a:gd name="connsiteX8" fmla="*/ 752822 w 3813522"/>
              <a:gd name="connsiteY8" fmla="*/ 114741 h 1753041"/>
              <a:gd name="connsiteX9" fmla="*/ 740122 w 3813522"/>
              <a:gd name="connsiteY9" fmla="*/ 152841 h 1753041"/>
              <a:gd name="connsiteX10" fmla="*/ 714722 w 3813522"/>
              <a:gd name="connsiteY10" fmla="*/ 190941 h 1753041"/>
              <a:gd name="connsiteX11" fmla="*/ 702022 w 3813522"/>
              <a:gd name="connsiteY11" fmla="*/ 229041 h 1753041"/>
              <a:gd name="connsiteX12" fmla="*/ 663922 w 3813522"/>
              <a:gd name="connsiteY12" fmla="*/ 317941 h 1753041"/>
              <a:gd name="connsiteX13" fmla="*/ 676622 w 3813522"/>
              <a:gd name="connsiteY13" fmla="*/ 521141 h 1753041"/>
              <a:gd name="connsiteX14" fmla="*/ 689322 w 3813522"/>
              <a:gd name="connsiteY14" fmla="*/ 622741 h 1753041"/>
              <a:gd name="connsiteX15" fmla="*/ 727422 w 3813522"/>
              <a:gd name="connsiteY15" fmla="*/ 991041 h 1753041"/>
              <a:gd name="connsiteX16" fmla="*/ 752822 w 3813522"/>
              <a:gd name="connsiteY16" fmla="*/ 1181541 h 1753041"/>
              <a:gd name="connsiteX17" fmla="*/ 765522 w 3813522"/>
              <a:gd name="connsiteY17" fmla="*/ 1232341 h 1753041"/>
              <a:gd name="connsiteX18" fmla="*/ 778222 w 3813522"/>
              <a:gd name="connsiteY18" fmla="*/ 1333941 h 1753041"/>
              <a:gd name="connsiteX19" fmla="*/ 790922 w 3813522"/>
              <a:gd name="connsiteY19" fmla="*/ 1410141 h 1753041"/>
              <a:gd name="connsiteX20" fmla="*/ 778222 w 3813522"/>
              <a:gd name="connsiteY20" fmla="*/ 1499041 h 1753041"/>
              <a:gd name="connsiteX21" fmla="*/ 752822 w 3813522"/>
              <a:gd name="connsiteY21" fmla="*/ 1575241 h 1753041"/>
              <a:gd name="connsiteX22" fmla="*/ 714722 w 3813522"/>
              <a:gd name="connsiteY22" fmla="*/ 1714941 h 1753041"/>
              <a:gd name="connsiteX23" fmla="*/ 638522 w 3813522"/>
              <a:gd name="connsiteY23" fmla="*/ 1740341 h 1753041"/>
              <a:gd name="connsiteX24" fmla="*/ 41622 w 3813522"/>
              <a:gd name="connsiteY24" fmla="*/ 1753041 h 1753041"/>
              <a:gd name="connsiteX25" fmla="*/ 3522 w 3813522"/>
              <a:gd name="connsiteY25" fmla="*/ 1714941 h 175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3522" h="1753041">
                <a:moveTo>
                  <a:pt x="3813522" y="25841"/>
                </a:moveTo>
                <a:cubicBezTo>
                  <a:pt x="3374222" y="0"/>
                  <a:pt x="3747933" y="16176"/>
                  <a:pt x="3013422" y="25841"/>
                </a:cubicBezTo>
                <a:lnTo>
                  <a:pt x="1667222" y="38541"/>
                </a:lnTo>
                <a:cubicBezTo>
                  <a:pt x="1624889" y="42774"/>
                  <a:pt x="1582766" y="51241"/>
                  <a:pt x="1540222" y="51241"/>
                </a:cubicBezTo>
                <a:cubicBezTo>
                  <a:pt x="1526835" y="51241"/>
                  <a:pt x="1515509" y="38541"/>
                  <a:pt x="1502122" y="38541"/>
                </a:cubicBezTo>
                <a:cubicBezTo>
                  <a:pt x="1454752" y="38541"/>
                  <a:pt x="1316616" y="56967"/>
                  <a:pt x="1260822" y="63941"/>
                </a:cubicBezTo>
                <a:cubicBezTo>
                  <a:pt x="1214255" y="59708"/>
                  <a:pt x="1167860" y="49866"/>
                  <a:pt x="1121122" y="51241"/>
                </a:cubicBezTo>
                <a:cubicBezTo>
                  <a:pt x="1023430" y="54114"/>
                  <a:pt x="829022" y="76641"/>
                  <a:pt x="829022" y="76641"/>
                </a:cubicBezTo>
                <a:cubicBezTo>
                  <a:pt x="803923" y="85007"/>
                  <a:pt x="770727" y="92360"/>
                  <a:pt x="752822" y="114741"/>
                </a:cubicBezTo>
                <a:cubicBezTo>
                  <a:pt x="744459" y="125194"/>
                  <a:pt x="746109" y="140867"/>
                  <a:pt x="740122" y="152841"/>
                </a:cubicBezTo>
                <a:cubicBezTo>
                  <a:pt x="733296" y="166493"/>
                  <a:pt x="721548" y="177289"/>
                  <a:pt x="714722" y="190941"/>
                </a:cubicBezTo>
                <a:cubicBezTo>
                  <a:pt x="708735" y="202915"/>
                  <a:pt x="707295" y="216736"/>
                  <a:pt x="702022" y="229041"/>
                </a:cubicBezTo>
                <a:cubicBezTo>
                  <a:pt x="654942" y="338895"/>
                  <a:pt x="693706" y="228590"/>
                  <a:pt x="663922" y="317941"/>
                </a:cubicBezTo>
                <a:cubicBezTo>
                  <a:pt x="668155" y="385674"/>
                  <a:pt x="670986" y="453510"/>
                  <a:pt x="676622" y="521141"/>
                </a:cubicBezTo>
                <a:cubicBezTo>
                  <a:pt x="679456" y="555153"/>
                  <a:pt x="687318" y="588670"/>
                  <a:pt x="689322" y="622741"/>
                </a:cubicBezTo>
                <a:cubicBezTo>
                  <a:pt x="710323" y="979765"/>
                  <a:pt x="639854" y="859689"/>
                  <a:pt x="727422" y="991041"/>
                </a:cubicBezTo>
                <a:cubicBezTo>
                  <a:pt x="731845" y="1026423"/>
                  <a:pt x="745811" y="1142982"/>
                  <a:pt x="752822" y="1181541"/>
                </a:cubicBezTo>
                <a:cubicBezTo>
                  <a:pt x="755944" y="1198714"/>
                  <a:pt x="762653" y="1215124"/>
                  <a:pt x="765522" y="1232341"/>
                </a:cubicBezTo>
                <a:cubicBezTo>
                  <a:pt x="771133" y="1266007"/>
                  <a:pt x="773395" y="1300154"/>
                  <a:pt x="778222" y="1333941"/>
                </a:cubicBezTo>
                <a:cubicBezTo>
                  <a:pt x="781864" y="1359433"/>
                  <a:pt x="786689" y="1384741"/>
                  <a:pt x="790922" y="1410141"/>
                </a:cubicBezTo>
                <a:cubicBezTo>
                  <a:pt x="786689" y="1439774"/>
                  <a:pt x="784953" y="1469873"/>
                  <a:pt x="778222" y="1499041"/>
                </a:cubicBezTo>
                <a:cubicBezTo>
                  <a:pt x="772202" y="1525129"/>
                  <a:pt x="752822" y="1575241"/>
                  <a:pt x="752822" y="1575241"/>
                </a:cubicBezTo>
                <a:cubicBezTo>
                  <a:pt x="749990" y="1597898"/>
                  <a:pt x="753794" y="1690521"/>
                  <a:pt x="714722" y="1714941"/>
                </a:cubicBezTo>
                <a:cubicBezTo>
                  <a:pt x="692018" y="1729131"/>
                  <a:pt x="665290" y="1739771"/>
                  <a:pt x="638522" y="1740341"/>
                </a:cubicBezTo>
                <a:lnTo>
                  <a:pt x="41622" y="1753041"/>
                </a:lnTo>
                <a:cubicBezTo>
                  <a:pt x="0" y="1725293"/>
                  <a:pt x="3522" y="1742905"/>
                  <a:pt x="3522" y="1714941"/>
                </a:cubicBezTo>
              </a:path>
            </a:pathLst>
          </a:custGeom>
          <a:ln w="38100">
            <a:solidFill>
              <a:srgbClr val="1D3FE9"/>
            </a:solidFill>
          </a:ln>
        </p:spPr>
        <p:style>
          <a:lnRef idx="1">
            <a:schemeClr val="accent1"/>
          </a:lnRef>
          <a:fillRef idx="0">
            <a:schemeClr val="accent1"/>
          </a:fillRef>
          <a:effectRef idx="0">
            <a:schemeClr val="accent1"/>
          </a:effectRef>
          <a:fontRef idx="minor">
            <a:schemeClr val="tx1"/>
          </a:fontRef>
        </p:style>
        <p:txBody>
          <a:bodyPr lIns="76197" tIns="38098" rIns="76197" bIns="38098" rtlCol="0" anchor="ctr"/>
          <a:lstStyle/>
          <a:p>
            <a:pPr algn="ctr"/>
            <a:endParaRPr lang="zh-CN" altLang="en-US"/>
          </a:p>
        </p:txBody>
      </p:sp>
      <p:grpSp>
        <p:nvGrpSpPr>
          <p:cNvPr id="19" name="Group 45"/>
          <p:cNvGrpSpPr/>
          <p:nvPr/>
        </p:nvGrpSpPr>
        <p:grpSpPr>
          <a:xfrm>
            <a:off x="2423583" y="391584"/>
            <a:ext cx="4370917" cy="5449618"/>
            <a:chOff x="2908300" y="469900"/>
            <a:chExt cx="5245100" cy="6539541"/>
          </a:xfrm>
        </p:grpSpPr>
        <p:grpSp>
          <p:nvGrpSpPr>
            <p:cNvPr id="20" name="Group 43"/>
            <p:cNvGrpSpPr/>
            <p:nvPr/>
          </p:nvGrpSpPr>
          <p:grpSpPr>
            <a:xfrm>
              <a:off x="2908300" y="469900"/>
              <a:ext cx="5054600" cy="5118100"/>
              <a:chOff x="2908300" y="469900"/>
              <a:chExt cx="5054600" cy="5118100"/>
            </a:xfrm>
          </p:grpSpPr>
          <p:sp>
            <p:nvSpPr>
              <p:cNvPr id="31" name="Freeform 30"/>
              <p:cNvSpPr/>
              <p:nvPr/>
            </p:nvSpPr>
            <p:spPr>
              <a:xfrm>
                <a:off x="2908300" y="469900"/>
                <a:ext cx="3568700" cy="1079500"/>
              </a:xfrm>
              <a:custGeom>
                <a:avLst/>
                <a:gdLst>
                  <a:gd name="connsiteX0" fmla="*/ 3556000 w 3568700"/>
                  <a:gd name="connsiteY0" fmla="*/ 0 h 1079500"/>
                  <a:gd name="connsiteX1" fmla="*/ 3568700 w 3568700"/>
                  <a:gd name="connsiteY1" fmla="*/ 76200 h 1079500"/>
                  <a:gd name="connsiteX2" fmla="*/ 3543300 w 3568700"/>
                  <a:gd name="connsiteY2" fmla="*/ 254000 h 1079500"/>
                  <a:gd name="connsiteX3" fmla="*/ 3530600 w 3568700"/>
                  <a:gd name="connsiteY3" fmla="*/ 330200 h 1079500"/>
                  <a:gd name="connsiteX4" fmla="*/ 3505200 w 3568700"/>
                  <a:gd name="connsiteY4" fmla="*/ 368300 h 1079500"/>
                  <a:gd name="connsiteX5" fmla="*/ 3492500 w 3568700"/>
                  <a:gd name="connsiteY5" fmla="*/ 406400 h 1079500"/>
                  <a:gd name="connsiteX6" fmla="*/ 3467100 w 3568700"/>
                  <a:gd name="connsiteY6" fmla="*/ 444500 h 1079500"/>
                  <a:gd name="connsiteX7" fmla="*/ 3454400 w 3568700"/>
                  <a:gd name="connsiteY7" fmla="*/ 482600 h 1079500"/>
                  <a:gd name="connsiteX8" fmla="*/ 3416300 w 3568700"/>
                  <a:gd name="connsiteY8" fmla="*/ 508000 h 1079500"/>
                  <a:gd name="connsiteX9" fmla="*/ 3302000 w 3568700"/>
                  <a:gd name="connsiteY9" fmla="*/ 482600 h 1079500"/>
                  <a:gd name="connsiteX10" fmla="*/ 2717800 w 3568700"/>
                  <a:gd name="connsiteY10" fmla="*/ 495300 h 1079500"/>
                  <a:gd name="connsiteX11" fmla="*/ 2641600 w 3568700"/>
                  <a:gd name="connsiteY11" fmla="*/ 508000 h 1079500"/>
                  <a:gd name="connsiteX12" fmla="*/ 2603500 w 3568700"/>
                  <a:gd name="connsiteY12" fmla="*/ 520700 h 1079500"/>
                  <a:gd name="connsiteX13" fmla="*/ 2590800 w 3568700"/>
                  <a:gd name="connsiteY13" fmla="*/ 558800 h 1079500"/>
                  <a:gd name="connsiteX14" fmla="*/ 2552700 w 3568700"/>
                  <a:gd name="connsiteY14" fmla="*/ 596900 h 1079500"/>
                  <a:gd name="connsiteX15" fmla="*/ 2527300 w 3568700"/>
                  <a:gd name="connsiteY15" fmla="*/ 825500 h 1079500"/>
                  <a:gd name="connsiteX16" fmla="*/ 2476500 w 3568700"/>
                  <a:gd name="connsiteY16" fmla="*/ 1066800 h 1079500"/>
                  <a:gd name="connsiteX17" fmla="*/ 2425700 w 3568700"/>
                  <a:gd name="connsiteY17" fmla="*/ 1079500 h 1079500"/>
                  <a:gd name="connsiteX18" fmla="*/ 2133600 w 3568700"/>
                  <a:gd name="connsiteY18" fmla="*/ 1054100 h 1079500"/>
                  <a:gd name="connsiteX19" fmla="*/ 2044700 w 3568700"/>
                  <a:gd name="connsiteY19" fmla="*/ 1028700 h 1079500"/>
                  <a:gd name="connsiteX20" fmla="*/ 1930400 w 3568700"/>
                  <a:gd name="connsiteY20" fmla="*/ 1016000 h 1079500"/>
                  <a:gd name="connsiteX21" fmla="*/ 1828800 w 3568700"/>
                  <a:gd name="connsiteY21" fmla="*/ 990600 h 1079500"/>
                  <a:gd name="connsiteX22" fmla="*/ 1701800 w 3568700"/>
                  <a:gd name="connsiteY22" fmla="*/ 965200 h 1079500"/>
                  <a:gd name="connsiteX23" fmla="*/ 1308100 w 3568700"/>
                  <a:gd name="connsiteY23" fmla="*/ 977900 h 1079500"/>
                  <a:gd name="connsiteX24" fmla="*/ 1231900 w 3568700"/>
                  <a:gd name="connsiteY24" fmla="*/ 990600 h 1079500"/>
                  <a:gd name="connsiteX25" fmla="*/ 1193800 w 3568700"/>
                  <a:gd name="connsiteY25" fmla="*/ 1003300 h 1079500"/>
                  <a:gd name="connsiteX26" fmla="*/ 444500 w 3568700"/>
                  <a:gd name="connsiteY26" fmla="*/ 1016000 h 1079500"/>
                  <a:gd name="connsiteX27" fmla="*/ 0 w 3568700"/>
                  <a:gd name="connsiteY27" fmla="*/ 1028700 h 107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68700" h="1079500">
                    <a:moveTo>
                      <a:pt x="3556000" y="0"/>
                    </a:moveTo>
                    <a:cubicBezTo>
                      <a:pt x="3560233" y="25400"/>
                      <a:pt x="3568700" y="50450"/>
                      <a:pt x="3568700" y="76200"/>
                    </a:cubicBezTo>
                    <a:cubicBezTo>
                      <a:pt x="3568700" y="310637"/>
                      <a:pt x="3566803" y="148235"/>
                      <a:pt x="3543300" y="254000"/>
                    </a:cubicBezTo>
                    <a:cubicBezTo>
                      <a:pt x="3537714" y="279137"/>
                      <a:pt x="3538743" y="305771"/>
                      <a:pt x="3530600" y="330200"/>
                    </a:cubicBezTo>
                    <a:cubicBezTo>
                      <a:pt x="3525773" y="344680"/>
                      <a:pt x="3512026" y="354648"/>
                      <a:pt x="3505200" y="368300"/>
                    </a:cubicBezTo>
                    <a:cubicBezTo>
                      <a:pt x="3499213" y="380274"/>
                      <a:pt x="3498487" y="394426"/>
                      <a:pt x="3492500" y="406400"/>
                    </a:cubicBezTo>
                    <a:cubicBezTo>
                      <a:pt x="3485674" y="420052"/>
                      <a:pt x="3473926" y="430848"/>
                      <a:pt x="3467100" y="444500"/>
                    </a:cubicBezTo>
                    <a:cubicBezTo>
                      <a:pt x="3461113" y="456474"/>
                      <a:pt x="3462763" y="472147"/>
                      <a:pt x="3454400" y="482600"/>
                    </a:cubicBezTo>
                    <a:cubicBezTo>
                      <a:pt x="3444865" y="494519"/>
                      <a:pt x="3429000" y="499533"/>
                      <a:pt x="3416300" y="508000"/>
                    </a:cubicBezTo>
                    <a:cubicBezTo>
                      <a:pt x="3396708" y="503102"/>
                      <a:pt x="3318123" y="482600"/>
                      <a:pt x="3302000" y="482600"/>
                    </a:cubicBezTo>
                    <a:cubicBezTo>
                      <a:pt x="3107221" y="482600"/>
                      <a:pt x="2912533" y="491067"/>
                      <a:pt x="2717800" y="495300"/>
                    </a:cubicBezTo>
                    <a:cubicBezTo>
                      <a:pt x="2692400" y="499533"/>
                      <a:pt x="2666737" y="502414"/>
                      <a:pt x="2641600" y="508000"/>
                    </a:cubicBezTo>
                    <a:cubicBezTo>
                      <a:pt x="2628532" y="510904"/>
                      <a:pt x="2612966" y="511234"/>
                      <a:pt x="2603500" y="520700"/>
                    </a:cubicBezTo>
                    <a:cubicBezTo>
                      <a:pt x="2594034" y="530166"/>
                      <a:pt x="2598226" y="547661"/>
                      <a:pt x="2590800" y="558800"/>
                    </a:cubicBezTo>
                    <a:cubicBezTo>
                      <a:pt x="2580837" y="573744"/>
                      <a:pt x="2565400" y="584200"/>
                      <a:pt x="2552700" y="596900"/>
                    </a:cubicBezTo>
                    <a:cubicBezTo>
                      <a:pt x="2520095" y="694715"/>
                      <a:pt x="2539845" y="624779"/>
                      <a:pt x="2527300" y="825500"/>
                    </a:cubicBezTo>
                    <a:cubicBezTo>
                      <a:pt x="2519914" y="943676"/>
                      <a:pt x="2573269" y="1025328"/>
                      <a:pt x="2476500" y="1066800"/>
                    </a:cubicBezTo>
                    <a:cubicBezTo>
                      <a:pt x="2460457" y="1073676"/>
                      <a:pt x="2442633" y="1075267"/>
                      <a:pt x="2425700" y="1079500"/>
                    </a:cubicBezTo>
                    <a:cubicBezTo>
                      <a:pt x="2328333" y="1071033"/>
                      <a:pt x="2230736" y="1064893"/>
                      <a:pt x="2133600" y="1054100"/>
                    </a:cubicBezTo>
                    <a:cubicBezTo>
                      <a:pt x="2015482" y="1040976"/>
                      <a:pt x="2141029" y="1044755"/>
                      <a:pt x="2044700" y="1028700"/>
                    </a:cubicBezTo>
                    <a:cubicBezTo>
                      <a:pt x="2006887" y="1022398"/>
                      <a:pt x="1968349" y="1021421"/>
                      <a:pt x="1930400" y="1016000"/>
                    </a:cubicBezTo>
                    <a:cubicBezTo>
                      <a:pt x="1776708" y="994044"/>
                      <a:pt x="1935172" y="1014238"/>
                      <a:pt x="1828800" y="990600"/>
                    </a:cubicBezTo>
                    <a:cubicBezTo>
                      <a:pt x="1548549" y="928322"/>
                      <a:pt x="1904224" y="1015806"/>
                      <a:pt x="1701800" y="965200"/>
                    </a:cubicBezTo>
                    <a:cubicBezTo>
                      <a:pt x="1570567" y="969433"/>
                      <a:pt x="1439210" y="970813"/>
                      <a:pt x="1308100" y="977900"/>
                    </a:cubicBezTo>
                    <a:cubicBezTo>
                      <a:pt x="1282387" y="979290"/>
                      <a:pt x="1257037" y="985014"/>
                      <a:pt x="1231900" y="990600"/>
                    </a:cubicBezTo>
                    <a:cubicBezTo>
                      <a:pt x="1218832" y="993504"/>
                      <a:pt x="1207180" y="1002868"/>
                      <a:pt x="1193800" y="1003300"/>
                    </a:cubicBezTo>
                    <a:cubicBezTo>
                      <a:pt x="944127" y="1011354"/>
                      <a:pt x="694267" y="1011767"/>
                      <a:pt x="444500" y="1016000"/>
                    </a:cubicBezTo>
                    <a:cubicBezTo>
                      <a:pt x="84700" y="1030392"/>
                      <a:pt x="232918" y="1028700"/>
                      <a:pt x="0" y="1028700"/>
                    </a:cubicBezTo>
                  </a:path>
                </a:pathLst>
              </a:custGeom>
              <a:ln w="38100">
                <a:solidFill>
                  <a:srgbClr val="1D3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7"/>
              <p:cNvSpPr/>
              <p:nvPr/>
            </p:nvSpPr>
            <p:spPr>
              <a:xfrm>
                <a:off x="5918200" y="571500"/>
                <a:ext cx="2044700" cy="5016500"/>
              </a:xfrm>
              <a:custGeom>
                <a:avLst/>
                <a:gdLst>
                  <a:gd name="connsiteX0" fmla="*/ 2044700 w 2044700"/>
                  <a:gd name="connsiteY0" fmla="*/ 0 h 5016500"/>
                  <a:gd name="connsiteX1" fmla="*/ 2006600 w 2044700"/>
                  <a:gd name="connsiteY1" fmla="*/ 152400 h 5016500"/>
                  <a:gd name="connsiteX2" fmla="*/ 1993900 w 2044700"/>
                  <a:gd name="connsiteY2" fmla="*/ 190500 h 5016500"/>
                  <a:gd name="connsiteX3" fmla="*/ 1968500 w 2044700"/>
                  <a:gd name="connsiteY3" fmla="*/ 228600 h 5016500"/>
                  <a:gd name="connsiteX4" fmla="*/ 1955800 w 2044700"/>
                  <a:gd name="connsiteY4" fmla="*/ 266700 h 5016500"/>
                  <a:gd name="connsiteX5" fmla="*/ 1930400 w 2044700"/>
                  <a:gd name="connsiteY5" fmla="*/ 355600 h 5016500"/>
                  <a:gd name="connsiteX6" fmla="*/ 1892300 w 2044700"/>
                  <a:gd name="connsiteY6" fmla="*/ 431800 h 5016500"/>
                  <a:gd name="connsiteX7" fmla="*/ 1879600 w 2044700"/>
                  <a:gd name="connsiteY7" fmla="*/ 482600 h 5016500"/>
                  <a:gd name="connsiteX8" fmla="*/ 1828800 w 2044700"/>
                  <a:gd name="connsiteY8" fmla="*/ 558800 h 5016500"/>
                  <a:gd name="connsiteX9" fmla="*/ 1765300 w 2044700"/>
                  <a:gd name="connsiteY9" fmla="*/ 635000 h 5016500"/>
                  <a:gd name="connsiteX10" fmla="*/ 1727200 w 2044700"/>
                  <a:gd name="connsiteY10" fmla="*/ 660400 h 5016500"/>
                  <a:gd name="connsiteX11" fmla="*/ 1612900 w 2044700"/>
                  <a:gd name="connsiteY11" fmla="*/ 749300 h 5016500"/>
                  <a:gd name="connsiteX12" fmla="*/ 1574800 w 2044700"/>
                  <a:gd name="connsiteY12" fmla="*/ 762000 h 5016500"/>
                  <a:gd name="connsiteX13" fmla="*/ 1498600 w 2044700"/>
                  <a:gd name="connsiteY13" fmla="*/ 812800 h 5016500"/>
                  <a:gd name="connsiteX14" fmla="*/ 1460500 w 2044700"/>
                  <a:gd name="connsiteY14" fmla="*/ 850900 h 5016500"/>
                  <a:gd name="connsiteX15" fmla="*/ 1320800 w 2044700"/>
                  <a:gd name="connsiteY15" fmla="*/ 863600 h 5016500"/>
                  <a:gd name="connsiteX16" fmla="*/ 939800 w 2044700"/>
                  <a:gd name="connsiteY16" fmla="*/ 863600 h 5016500"/>
                  <a:gd name="connsiteX17" fmla="*/ 38100 w 2044700"/>
                  <a:gd name="connsiteY17" fmla="*/ 876300 h 5016500"/>
                  <a:gd name="connsiteX18" fmla="*/ 0 w 2044700"/>
                  <a:gd name="connsiteY18" fmla="*/ 952500 h 5016500"/>
                  <a:gd name="connsiteX19" fmla="*/ 25400 w 2044700"/>
                  <a:gd name="connsiteY19" fmla="*/ 1168400 h 5016500"/>
                  <a:gd name="connsiteX20" fmla="*/ 12700 w 2044700"/>
                  <a:gd name="connsiteY20" fmla="*/ 1270000 h 5016500"/>
                  <a:gd name="connsiteX21" fmla="*/ 38100 w 2044700"/>
                  <a:gd name="connsiteY21" fmla="*/ 1549400 h 5016500"/>
                  <a:gd name="connsiteX22" fmla="*/ 38100 w 2044700"/>
                  <a:gd name="connsiteY22" fmla="*/ 2159000 h 5016500"/>
                  <a:gd name="connsiteX23" fmla="*/ 12700 w 2044700"/>
                  <a:gd name="connsiteY23" fmla="*/ 2247900 h 5016500"/>
                  <a:gd name="connsiteX24" fmla="*/ 0 w 2044700"/>
                  <a:gd name="connsiteY24" fmla="*/ 2298700 h 5016500"/>
                  <a:gd name="connsiteX25" fmla="*/ 12700 w 2044700"/>
                  <a:gd name="connsiteY25" fmla="*/ 2362200 h 5016500"/>
                  <a:gd name="connsiteX26" fmla="*/ 50800 w 2044700"/>
                  <a:gd name="connsiteY26" fmla="*/ 2400300 h 5016500"/>
                  <a:gd name="connsiteX27" fmla="*/ 63500 w 2044700"/>
                  <a:gd name="connsiteY27" fmla="*/ 2438400 h 5016500"/>
                  <a:gd name="connsiteX28" fmla="*/ 127000 w 2044700"/>
                  <a:gd name="connsiteY28" fmla="*/ 2514600 h 5016500"/>
                  <a:gd name="connsiteX29" fmla="*/ 152400 w 2044700"/>
                  <a:gd name="connsiteY29" fmla="*/ 2565400 h 5016500"/>
                  <a:gd name="connsiteX30" fmla="*/ 215900 w 2044700"/>
                  <a:gd name="connsiteY30" fmla="*/ 2654300 h 5016500"/>
                  <a:gd name="connsiteX31" fmla="*/ 254000 w 2044700"/>
                  <a:gd name="connsiteY31" fmla="*/ 2679700 h 5016500"/>
                  <a:gd name="connsiteX32" fmla="*/ 279400 w 2044700"/>
                  <a:gd name="connsiteY32" fmla="*/ 2717800 h 5016500"/>
                  <a:gd name="connsiteX33" fmla="*/ 317500 w 2044700"/>
                  <a:gd name="connsiteY33" fmla="*/ 2743200 h 5016500"/>
                  <a:gd name="connsiteX34" fmla="*/ 444500 w 2044700"/>
                  <a:gd name="connsiteY34" fmla="*/ 2768600 h 5016500"/>
                  <a:gd name="connsiteX35" fmla="*/ 558800 w 2044700"/>
                  <a:gd name="connsiteY35" fmla="*/ 2781300 h 5016500"/>
                  <a:gd name="connsiteX36" fmla="*/ 584200 w 2044700"/>
                  <a:gd name="connsiteY36" fmla="*/ 2819400 h 5016500"/>
                  <a:gd name="connsiteX37" fmla="*/ 571500 w 2044700"/>
                  <a:gd name="connsiteY37" fmla="*/ 2908300 h 5016500"/>
                  <a:gd name="connsiteX38" fmla="*/ 558800 w 2044700"/>
                  <a:gd name="connsiteY38" fmla="*/ 3035300 h 5016500"/>
                  <a:gd name="connsiteX39" fmla="*/ 533400 w 2044700"/>
                  <a:gd name="connsiteY39" fmla="*/ 3111500 h 5016500"/>
                  <a:gd name="connsiteX40" fmla="*/ 520700 w 2044700"/>
                  <a:gd name="connsiteY40" fmla="*/ 3225800 h 5016500"/>
                  <a:gd name="connsiteX41" fmla="*/ 508000 w 2044700"/>
                  <a:gd name="connsiteY41" fmla="*/ 3289300 h 5016500"/>
                  <a:gd name="connsiteX42" fmla="*/ 495300 w 2044700"/>
                  <a:gd name="connsiteY42" fmla="*/ 3454400 h 5016500"/>
                  <a:gd name="connsiteX43" fmla="*/ 482600 w 2044700"/>
                  <a:gd name="connsiteY43" fmla="*/ 3492500 h 5016500"/>
                  <a:gd name="connsiteX44" fmla="*/ 469900 w 2044700"/>
                  <a:gd name="connsiteY44" fmla="*/ 3568700 h 5016500"/>
                  <a:gd name="connsiteX45" fmla="*/ 457200 w 2044700"/>
                  <a:gd name="connsiteY45" fmla="*/ 3632200 h 5016500"/>
                  <a:gd name="connsiteX46" fmla="*/ 469900 w 2044700"/>
                  <a:gd name="connsiteY46" fmla="*/ 3975100 h 5016500"/>
                  <a:gd name="connsiteX47" fmla="*/ 482600 w 2044700"/>
                  <a:gd name="connsiteY47" fmla="*/ 4038600 h 5016500"/>
                  <a:gd name="connsiteX48" fmla="*/ 495300 w 2044700"/>
                  <a:gd name="connsiteY48" fmla="*/ 4114800 h 5016500"/>
                  <a:gd name="connsiteX49" fmla="*/ 508000 w 2044700"/>
                  <a:gd name="connsiteY49" fmla="*/ 4152900 h 5016500"/>
                  <a:gd name="connsiteX50" fmla="*/ 520700 w 2044700"/>
                  <a:gd name="connsiteY50" fmla="*/ 4203700 h 5016500"/>
                  <a:gd name="connsiteX51" fmla="*/ 647700 w 2044700"/>
                  <a:gd name="connsiteY51" fmla="*/ 4241800 h 5016500"/>
                  <a:gd name="connsiteX52" fmla="*/ 660400 w 2044700"/>
                  <a:gd name="connsiteY52" fmla="*/ 4318000 h 5016500"/>
                  <a:gd name="connsiteX53" fmla="*/ 673100 w 2044700"/>
                  <a:gd name="connsiteY53" fmla="*/ 4533900 h 5016500"/>
                  <a:gd name="connsiteX54" fmla="*/ 698500 w 2044700"/>
                  <a:gd name="connsiteY54" fmla="*/ 4610100 h 5016500"/>
                  <a:gd name="connsiteX55" fmla="*/ 711200 w 2044700"/>
                  <a:gd name="connsiteY55" fmla="*/ 4648200 h 5016500"/>
                  <a:gd name="connsiteX56" fmla="*/ 723900 w 2044700"/>
                  <a:gd name="connsiteY56" fmla="*/ 4686300 h 5016500"/>
                  <a:gd name="connsiteX57" fmla="*/ 711200 w 2044700"/>
                  <a:gd name="connsiteY57" fmla="*/ 4775200 h 5016500"/>
                  <a:gd name="connsiteX58" fmla="*/ 685800 w 2044700"/>
                  <a:gd name="connsiteY58" fmla="*/ 4851400 h 5016500"/>
                  <a:gd name="connsiteX59" fmla="*/ 673100 w 2044700"/>
                  <a:gd name="connsiteY59" fmla="*/ 4978400 h 5016500"/>
                  <a:gd name="connsiteX60" fmla="*/ 660400 w 2044700"/>
                  <a:gd name="connsiteY60" fmla="*/ 5016500 h 5016500"/>
                  <a:gd name="connsiteX61" fmla="*/ 635000 w 2044700"/>
                  <a:gd name="connsiteY61" fmla="*/ 4978400 h 501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44700" h="5016500">
                    <a:moveTo>
                      <a:pt x="2044700" y="0"/>
                    </a:moveTo>
                    <a:cubicBezTo>
                      <a:pt x="2027598" y="102610"/>
                      <a:pt x="2040143" y="51771"/>
                      <a:pt x="2006600" y="152400"/>
                    </a:cubicBezTo>
                    <a:cubicBezTo>
                      <a:pt x="2002367" y="165100"/>
                      <a:pt x="2001326" y="179361"/>
                      <a:pt x="1993900" y="190500"/>
                    </a:cubicBezTo>
                    <a:cubicBezTo>
                      <a:pt x="1985433" y="203200"/>
                      <a:pt x="1975326" y="214948"/>
                      <a:pt x="1968500" y="228600"/>
                    </a:cubicBezTo>
                    <a:cubicBezTo>
                      <a:pt x="1962513" y="240574"/>
                      <a:pt x="1959478" y="253828"/>
                      <a:pt x="1955800" y="266700"/>
                    </a:cubicBezTo>
                    <a:cubicBezTo>
                      <a:pt x="1950375" y="285689"/>
                      <a:pt x="1940550" y="335300"/>
                      <a:pt x="1930400" y="355600"/>
                    </a:cubicBezTo>
                    <a:cubicBezTo>
                      <a:pt x="1893294" y="429813"/>
                      <a:pt x="1913581" y="357316"/>
                      <a:pt x="1892300" y="431800"/>
                    </a:cubicBezTo>
                    <a:cubicBezTo>
                      <a:pt x="1887505" y="448583"/>
                      <a:pt x="1887406" y="466988"/>
                      <a:pt x="1879600" y="482600"/>
                    </a:cubicBezTo>
                    <a:cubicBezTo>
                      <a:pt x="1865948" y="509904"/>
                      <a:pt x="1845733" y="533400"/>
                      <a:pt x="1828800" y="558800"/>
                    </a:cubicBezTo>
                    <a:cubicBezTo>
                      <a:pt x="1803825" y="596262"/>
                      <a:pt x="1801970" y="604442"/>
                      <a:pt x="1765300" y="635000"/>
                    </a:cubicBezTo>
                    <a:cubicBezTo>
                      <a:pt x="1753574" y="644771"/>
                      <a:pt x="1738926" y="650629"/>
                      <a:pt x="1727200" y="660400"/>
                    </a:cubicBezTo>
                    <a:cubicBezTo>
                      <a:pt x="1683369" y="696926"/>
                      <a:pt x="1677097" y="727901"/>
                      <a:pt x="1612900" y="749300"/>
                    </a:cubicBezTo>
                    <a:cubicBezTo>
                      <a:pt x="1600200" y="753533"/>
                      <a:pt x="1586502" y="755499"/>
                      <a:pt x="1574800" y="762000"/>
                    </a:cubicBezTo>
                    <a:cubicBezTo>
                      <a:pt x="1548115" y="776825"/>
                      <a:pt x="1520186" y="791214"/>
                      <a:pt x="1498600" y="812800"/>
                    </a:cubicBezTo>
                    <a:cubicBezTo>
                      <a:pt x="1485900" y="825500"/>
                      <a:pt x="1477769" y="845966"/>
                      <a:pt x="1460500" y="850900"/>
                    </a:cubicBezTo>
                    <a:cubicBezTo>
                      <a:pt x="1415540" y="863746"/>
                      <a:pt x="1367367" y="859367"/>
                      <a:pt x="1320800" y="863600"/>
                    </a:cubicBezTo>
                    <a:cubicBezTo>
                      <a:pt x="1172231" y="814077"/>
                      <a:pt x="1312826" y="855987"/>
                      <a:pt x="939800" y="863600"/>
                    </a:cubicBezTo>
                    <a:lnTo>
                      <a:pt x="38100" y="876300"/>
                    </a:lnTo>
                    <a:cubicBezTo>
                      <a:pt x="25258" y="895563"/>
                      <a:pt x="0" y="926210"/>
                      <a:pt x="0" y="952500"/>
                    </a:cubicBezTo>
                    <a:cubicBezTo>
                      <a:pt x="0" y="1053948"/>
                      <a:pt x="8840" y="1085598"/>
                      <a:pt x="25400" y="1168400"/>
                    </a:cubicBezTo>
                    <a:cubicBezTo>
                      <a:pt x="21167" y="1202267"/>
                      <a:pt x="12700" y="1235870"/>
                      <a:pt x="12700" y="1270000"/>
                    </a:cubicBezTo>
                    <a:cubicBezTo>
                      <a:pt x="12700" y="1387530"/>
                      <a:pt x="23310" y="1445870"/>
                      <a:pt x="38100" y="1549400"/>
                    </a:cubicBezTo>
                    <a:cubicBezTo>
                      <a:pt x="48614" y="1843803"/>
                      <a:pt x="60448" y="1890828"/>
                      <a:pt x="38100" y="2159000"/>
                    </a:cubicBezTo>
                    <a:cubicBezTo>
                      <a:pt x="35765" y="2187025"/>
                      <a:pt x="20480" y="2220670"/>
                      <a:pt x="12700" y="2247900"/>
                    </a:cubicBezTo>
                    <a:cubicBezTo>
                      <a:pt x="7905" y="2264683"/>
                      <a:pt x="4233" y="2281767"/>
                      <a:pt x="0" y="2298700"/>
                    </a:cubicBezTo>
                    <a:cubicBezTo>
                      <a:pt x="4233" y="2319867"/>
                      <a:pt x="3047" y="2342893"/>
                      <a:pt x="12700" y="2362200"/>
                    </a:cubicBezTo>
                    <a:cubicBezTo>
                      <a:pt x="20732" y="2378264"/>
                      <a:pt x="40837" y="2385356"/>
                      <a:pt x="50800" y="2400300"/>
                    </a:cubicBezTo>
                    <a:cubicBezTo>
                      <a:pt x="58226" y="2411439"/>
                      <a:pt x="56074" y="2427261"/>
                      <a:pt x="63500" y="2438400"/>
                    </a:cubicBezTo>
                    <a:cubicBezTo>
                      <a:pt x="168568" y="2596001"/>
                      <a:pt x="43898" y="2369172"/>
                      <a:pt x="127000" y="2514600"/>
                    </a:cubicBezTo>
                    <a:cubicBezTo>
                      <a:pt x="136393" y="2531038"/>
                      <a:pt x="143007" y="2548962"/>
                      <a:pt x="152400" y="2565400"/>
                    </a:cubicBezTo>
                    <a:cubicBezTo>
                      <a:pt x="162015" y="2582226"/>
                      <a:pt x="206814" y="2645214"/>
                      <a:pt x="215900" y="2654300"/>
                    </a:cubicBezTo>
                    <a:cubicBezTo>
                      <a:pt x="226693" y="2665093"/>
                      <a:pt x="241300" y="2671233"/>
                      <a:pt x="254000" y="2679700"/>
                    </a:cubicBezTo>
                    <a:cubicBezTo>
                      <a:pt x="262467" y="2692400"/>
                      <a:pt x="268607" y="2707007"/>
                      <a:pt x="279400" y="2717800"/>
                    </a:cubicBezTo>
                    <a:cubicBezTo>
                      <a:pt x="290193" y="2728593"/>
                      <a:pt x="303848" y="2736374"/>
                      <a:pt x="317500" y="2743200"/>
                    </a:cubicBezTo>
                    <a:cubicBezTo>
                      <a:pt x="352268" y="2760584"/>
                      <a:pt x="413298" y="2764700"/>
                      <a:pt x="444500" y="2768600"/>
                    </a:cubicBezTo>
                    <a:cubicBezTo>
                      <a:pt x="482538" y="2773355"/>
                      <a:pt x="520700" y="2777067"/>
                      <a:pt x="558800" y="2781300"/>
                    </a:cubicBezTo>
                    <a:cubicBezTo>
                      <a:pt x="567267" y="2794000"/>
                      <a:pt x="582681" y="2804212"/>
                      <a:pt x="584200" y="2819400"/>
                    </a:cubicBezTo>
                    <a:cubicBezTo>
                      <a:pt x="587179" y="2849186"/>
                      <a:pt x="574998" y="2878571"/>
                      <a:pt x="571500" y="2908300"/>
                    </a:cubicBezTo>
                    <a:cubicBezTo>
                      <a:pt x="566529" y="2950553"/>
                      <a:pt x="566640" y="2993484"/>
                      <a:pt x="558800" y="3035300"/>
                    </a:cubicBezTo>
                    <a:cubicBezTo>
                      <a:pt x="553866" y="3061615"/>
                      <a:pt x="533400" y="3111500"/>
                      <a:pt x="533400" y="3111500"/>
                    </a:cubicBezTo>
                    <a:cubicBezTo>
                      <a:pt x="529167" y="3149600"/>
                      <a:pt x="526121" y="3187851"/>
                      <a:pt x="520700" y="3225800"/>
                    </a:cubicBezTo>
                    <a:cubicBezTo>
                      <a:pt x="517647" y="3247169"/>
                      <a:pt x="510384" y="3267846"/>
                      <a:pt x="508000" y="3289300"/>
                    </a:cubicBezTo>
                    <a:cubicBezTo>
                      <a:pt x="501905" y="3344158"/>
                      <a:pt x="502146" y="3399630"/>
                      <a:pt x="495300" y="3454400"/>
                    </a:cubicBezTo>
                    <a:cubicBezTo>
                      <a:pt x="493640" y="3467684"/>
                      <a:pt x="485504" y="3479432"/>
                      <a:pt x="482600" y="3492500"/>
                    </a:cubicBezTo>
                    <a:cubicBezTo>
                      <a:pt x="477014" y="3517637"/>
                      <a:pt x="474506" y="3543365"/>
                      <a:pt x="469900" y="3568700"/>
                    </a:cubicBezTo>
                    <a:cubicBezTo>
                      <a:pt x="466039" y="3589938"/>
                      <a:pt x="461433" y="3611033"/>
                      <a:pt x="457200" y="3632200"/>
                    </a:cubicBezTo>
                    <a:cubicBezTo>
                      <a:pt x="461433" y="3746500"/>
                      <a:pt x="462765" y="3860944"/>
                      <a:pt x="469900" y="3975100"/>
                    </a:cubicBezTo>
                    <a:cubicBezTo>
                      <a:pt x="471246" y="3996644"/>
                      <a:pt x="478739" y="4017362"/>
                      <a:pt x="482600" y="4038600"/>
                    </a:cubicBezTo>
                    <a:cubicBezTo>
                      <a:pt x="487206" y="4063935"/>
                      <a:pt x="489714" y="4089663"/>
                      <a:pt x="495300" y="4114800"/>
                    </a:cubicBezTo>
                    <a:cubicBezTo>
                      <a:pt x="498204" y="4127868"/>
                      <a:pt x="504322" y="4140028"/>
                      <a:pt x="508000" y="4152900"/>
                    </a:cubicBezTo>
                    <a:cubicBezTo>
                      <a:pt x="512795" y="4169683"/>
                      <a:pt x="511018" y="4189177"/>
                      <a:pt x="520700" y="4203700"/>
                    </a:cubicBezTo>
                    <a:cubicBezTo>
                      <a:pt x="545018" y="4240178"/>
                      <a:pt x="619564" y="4237781"/>
                      <a:pt x="647700" y="4241800"/>
                    </a:cubicBezTo>
                    <a:cubicBezTo>
                      <a:pt x="651933" y="4267200"/>
                      <a:pt x="658169" y="4292346"/>
                      <a:pt x="660400" y="4318000"/>
                    </a:cubicBezTo>
                    <a:cubicBezTo>
                      <a:pt x="666645" y="4389820"/>
                      <a:pt x="663776" y="4462414"/>
                      <a:pt x="673100" y="4533900"/>
                    </a:cubicBezTo>
                    <a:cubicBezTo>
                      <a:pt x="676563" y="4560449"/>
                      <a:pt x="690033" y="4584700"/>
                      <a:pt x="698500" y="4610100"/>
                    </a:cubicBezTo>
                    <a:lnTo>
                      <a:pt x="711200" y="4648200"/>
                    </a:lnTo>
                    <a:lnTo>
                      <a:pt x="723900" y="4686300"/>
                    </a:lnTo>
                    <a:cubicBezTo>
                      <a:pt x="719667" y="4715933"/>
                      <a:pt x="717931" y="4746032"/>
                      <a:pt x="711200" y="4775200"/>
                    </a:cubicBezTo>
                    <a:cubicBezTo>
                      <a:pt x="705180" y="4801288"/>
                      <a:pt x="685800" y="4851400"/>
                      <a:pt x="685800" y="4851400"/>
                    </a:cubicBezTo>
                    <a:cubicBezTo>
                      <a:pt x="681567" y="4893733"/>
                      <a:pt x="679569" y="4936350"/>
                      <a:pt x="673100" y="4978400"/>
                    </a:cubicBezTo>
                    <a:cubicBezTo>
                      <a:pt x="671064" y="4991631"/>
                      <a:pt x="673787" y="5016500"/>
                      <a:pt x="660400" y="5016500"/>
                    </a:cubicBezTo>
                    <a:cubicBezTo>
                      <a:pt x="645136" y="5016500"/>
                      <a:pt x="635000" y="4978400"/>
                      <a:pt x="635000" y="4978400"/>
                    </a:cubicBezTo>
                  </a:path>
                </a:pathLst>
              </a:custGeom>
              <a:ln w="38100">
                <a:solidFill>
                  <a:srgbClr val="1D3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1" name="Group 44"/>
            <p:cNvGrpSpPr/>
            <p:nvPr/>
          </p:nvGrpSpPr>
          <p:grpSpPr>
            <a:xfrm>
              <a:off x="2960661" y="2247900"/>
              <a:ext cx="5192739" cy="4761541"/>
              <a:chOff x="2960661" y="2247900"/>
              <a:chExt cx="5192739" cy="4761541"/>
            </a:xfrm>
          </p:grpSpPr>
          <p:sp>
            <p:nvSpPr>
              <p:cNvPr id="37" name="Freeform 36"/>
              <p:cNvSpPr/>
              <p:nvPr/>
            </p:nvSpPr>
            <p:spPr>
              <a:xfrm>
                <a:off x="5270500" y="2247900"/>
                <a:ext cx="2882900" cy="1219200"/>
              </a:xfrm>
              <a:custGeom>
                <a:avLst/>
                <a:gdLst>
                  <a:gd name="connsiteX0" fmla="*/ 2882900 w 2882900"/>
                  <a:gd name="connsiteY0" fmla="*/ 0 h 1219200"/>
                  <a:gd name="connsiteX1" fmla="*/ 2768600 w 2882900"/>
                  <a:gd name="connsiteY1" fmla="*/ 63500 h 1219200"/>
                  <a:gd name="connsiteX2" fmla="*/ 2679700 w 2882900"/>
                  <a:gd name="connsiteY2" fmla="*/ 165100 h 1219200"/>
                  <a:gd name="connsiteX3" fmla="*/ 2654300 w 2882900"/>
                  <a:gd name="connsiteY3" fmla="*/ 203200 h 1219200"/>
                  <a:gd name="connsiteX4" fmla="*/ 2628900 w 2882900"/>
                  <a:gd name="connsiteY4" fmla="*/ 279400 h 1219200"/>
                  <a:gd name="connsiteX5" fmla="*/ 2616200 w 2882900"/>
                  <a:gd name="connsiteY5" fmla="*/ 685800 h 1219200"/>
                  <a:gd name="connsiteX6" fmla="*/ 2603500 w 2882900"/>
                  <a:gd name="connsiteY6" fmla="*/ 1181100 h 1219200"/>
                  <a:gd name="connsiteX7" fmla="*/ 2565400 w 2882900"/>
                  <a:gd name="connsiteY7" fmla="*/ 1219200 h 1219200"/>
                  <a:gd name="connsiteX8" fmla="*/ 2476500 w 2882900"/>
                  <a:gd name="connsiteY8" fmla="*/ 1206500 h 1219200"/>
                  <a:gd name="connsiteX9" fmla="*/ 2362200 w 2882900"/>
                  <a:gd name="connsiteY9" fmla="*/ 1193800 h 1219200"/>
                  <a:gd name="connsiteX10" fmla="*/ 2311400 w 2882900"/>
                  <a:gd name="connsiteY10" fmla="*/ 1181100 h 1219200"/>
                  <a:gd name="connsiteX11" fmla="*/ 2222500 w 2882900"/>
                  <a:gd name="connsiteY11" fmla="*/ 1168400 h 1219200"/>
                  <a:gd name="connsiteX12" fmla="*/ 1993900 w 2882900"/>
                  <a:gd name="connsiteY12" fmla="*/ 1130300 h 1219200"/>
                  <a:gd name="connsiteX13" fmla="*/ 1270000 w 2882900"/>
                  <a:gd name="connsiteY13" fmla="*/ 1117600 h 1219200"/>
                  <a:gd name="connsiteX14" fmla="*/ 1003300 w 2882900"/>
                  <a:gd name="connsiteY14" fmla="*/ 1104900 h 1219200"/>
                  <a:gd name="connsiteX15" fmla="*/ 838200 w 2882900"/>
                  <a:gd name="connsiteY15" fmla="*/ 1092200 h 1219200"/>
                  <a:gd name="connsiteX16" fmla="*/ 800100 w 2882900"/>
                  <a:gd name="connsiteY16" fmla="*/ 1066800 h 1219200"/>
                  <a:gd name="connsiteX17" fmla="*/ 749300 w 2882900"/>
                  <a:gd name="connsiteY17" fmla="*/ 1003300 h 1219200"/>
                  <a:gd name="connsiteX18" fmla="*/ 736600 w 2882900"/>
                  <a:gd name="connsiteY18" fmla="*/ 965200 h 1219200"/>
                  <a:gd name="connsiteX19" fmla="*/ 698500 w 2882900"/>
                  <a:gd name="connsiteY19" fmla="*/ 939800 h 1219200"/>
                  <a:gd name="connsiteX20" fmla="*/ 584200 w 2882900"/>
                  <a:gd name="connsiteY20" fmla="*/ 838200 h 1219200"/>
                  <a:gd name="connsiteX21" fmla="*/ 520700 w 2882900"/>
                  <a:gd name="connsiteY21" fmla="*/ 774700 h 1219200"/>
                  <a:gd name="connsiteX22" fmla="*/ 495300 w 2882900"/>
                  <a:gd name="connsiteY22" fmla="*/ 736600 h 1219200"/>
                  <a:gd name="connsiteX23" fmla="*/ 419100 w 2882900"/>
                  <a:gd name="connsiteY23" fmla="*/ 673100 h 1219200"/>
                  <a:gd name="connsiteX24" fmla="*/ 355600 w 2882900"/>
                  <a:gd name="connsiteY24" fmla="*/ 609600 h 1219200"/>
                  <a:gd name="connsiteX25" fmla="*/ 330200 w 2882900"/>
                  <a:gd name="connsiteY25" fmla="*/ 571500 h 1219200"/>
                  <a:gd name="connsiteX26" fmla="*/ 292100 w 2882900"/>
                  <a:gd name="connsiteY26" fmla="*/ 546100 h 1219200"/>
                  <a:gd name="connsiteX27" fmla="*/ 215900 w 2882900"/>
                  <a:gd name="connsiteY27" fmla="*/ 482600 h 1219200"/>
                  <a:gd name="connsiteX28" fmla="*/ 101600 w 2882900"/>
                  <a:gd name="connsiteY28" fmla="*/ 469900 h 1219200"/>
                  <a:gd name="connsiteX29" fmla="*/ 0 w 2882900"/>
                  <a:gd name="connsiteY29" fmla="*/ 457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82900" h="1219200">
                    <a:moveTo>
                      <a:pt x="2882900" y="0"/>
                    </a:moveTo>
                    <a:cubicBezTo>
                      <a:pt x="2878120" y="2390"/>
                      <a:pt x="2784604" y="45210"/>
                      <a:pt x="2768600" y="63500"/>
                    </a:cubicBezTo>
                    <a:cubicBezTo>
                      <a:pt x="2664883" y="182033"/>
                      <a:pt x="2765425" y="107950"/>
                      <a:pt x="2679700" y="165100"/>
                    </a:cubicBezTo>
                    <a:cubicBezTo>
                      <a:pt x="2671233" y="177800"/>
                      <a:pt x="2660499" y="189252"/>
                      <a:pt x="2654300" y="203200"/>
                    </a:cubicBezTo>
                    <a:cubicBezTo>
                      <a:pt x="2643426" y="227666"/>
                      <a:pt x="2628900" y="279400"/>
                      <a:pt x="2628900" y="279400"/>
                    </a:cubicBezTo>
                    <a:cubicBezTo>
                      <a:pt x="2624667" y="414867"/>
                      <a:pt x="2620016" y="550321"/>
                      <a:pt x="2616200" y="685800"/>
                    </a:cubicBezTo>
                    <a:cubicBezTo>
                      <a:pt x="2611550" y="850889"/>
                      <a:pt x="2619158" y="1016690"/>
                      <a:pt x="2603500" y="1181100"/>
                    </a:cubicBezTo>
                    <a:cubicBezTo>
                      <a:pt x="2601797" y="1198980"/>
                      <a:pt x="2578100" y="1206500"/>
                      <a:pt x="2565400" y="1219200"/>
                    </a:cubicBezTo>
                    <a:lnTo>
                      <a:pt x="2476500" y="1206500"/>
                    </a:lnTo>
                    <a:cubicBezTo>
                      <a:pt x="2438462" y="1201745"/>
                      <a:pt x="2400089" y="1199629"/>
                      <a:pt x="2362200" y="1193800"/>
                    </a:cubicBezTo>
                    <a:cubicBezTo>
                      <a:pt x="2344948" y="1191146"/>
                      <a:pt x="2328573" y="1184222"/>
                      <a:pt x="2311400" y="1181100"/>
                    </a:cubicBezTo>
                    <a:cubicBezTo>
                      <a:pt x="2281949" y="1175745"/>
                      <a:pt x="2251853" y="1174271"/>
                      <a:pt x="2222500" y="1168400"/>
                    </a:cubicBezTo>
                    <a:cubicBezTo>
                      <a:pt x="2092354" y="1142371"/>
                      <a:pt x="2140123" y="1134665"/>
                      <a:pt x="1993900" y="1130300"/>
                    </a:cubicBezTo>
                    <a:cubicBezTo>
                      <a:pt x="1752670" y="1123099"/>
                      <a:pt x="1511300" y="1121833"/>
                      <a:pt x="1270000" y="1117600"/>
                    </a:cubicBezTo>
                    <a:lnTo>
                      <a:pt x="1003300" y="1104900"/>
                    </a:lnTo>
                    <a:cubicBezTo>
                      <a:pt x="948199" y="1101659"/>
                      <a:pt x="892451" y="1102372"/>
                      <a:pt x="838200" y="1092200"/>
                    </a:cubicBezTo>
                    <a:cubicBezTo>
                      <a:pt x="823198" y="1089387"/>
                      <a:pt x="812800" y="1075267"/>
                      <a:pt x="800100" y="1066800"/>
                    </a:cubicBezTo>
                    <a:cubicBezTo>
                      <a:pt x="768178" y="971035"/>
                      <a:pt x="814952" y="1085364"/>
                      <a:pt x="749300" y="1003300"/>
                    </a:cubicBezTo>
                    <a:cubicBezTo>
                      <a:pt x="740937" y="992847"/>
                      <a:pt x="744963" y="975653"/>
                      <a:pt x="736600" y="965200"/>
                    </a:cubicBezTo>
                    <a:cubicBezTo>
                      <a:pt x="727065" y="953281"/>
                      <a:pt x="709908" y="949941"/>
                      <a:pt x="698500" y="939800"/>
                    </a:cubicBezTo>
                    <a:cubicBezTo>
                      <a:pt x="568011" y="823809"/>
                      <a:pt x="670671" y="895847"/>
                      <a:pt x="584200" y="838200"/>
                    </a:cubicBezTo>
                    <a:cubicBezTo>
                      <a:pt x="516467" y="736600"/>
                      <a:pt x="605367" y="859367"/>
                      <a:pt x="520700" y="774700"/>
                    </a:cubicBezTo>
                    <a:cubicBezTo>
                      <a:pt x="509907" y="763907"/>
                      <a:pt x="505071" y="748326"/>
                      <a:pt x="495300" y="736600"/>
                    </a:cubicBezTo>
                    <a:cubicBezTo>
                      <a:pt x="464742" y="699930"/>
                      <a:pt x="456562" y="698075"/>
                      <a:pt x="419100" y="673100"/>
                    </a:cubicBezTo>
                    <a:cubicBezTo>
                      <a:pt x="351367" y="571500"/>
                      <a:pt x="440267" y="694267"/>
                      <a:pt x="355600" y="609600"/>
                    </a:cubicBezTo>
                    <a:cubicBezTo>
                      <a:pt x="344807" y="598807"/>
                      <a:pt x="340993" y="582293"/>
                      <a:pt x="330200" y="571500"/>
                    </a:cubicBezTo>
                    <a:cubicBezTo>
                      <a:pt x="319407" y="560707"/>
                      <a:pt x="303826" y="555871"/>
                      <a:pt x="292100" y="546100"/>
                    </a:cubicBezTo>
                    <a:cubicBezTo>
                      <a:pt x="273821" y="530868"/>
                      <a:pt x="242927" y="489357"/>
                      <a:pt x="215900" y="482600"/>
                    </a:cubicBezTo>
                    <a:cubicBezTo>
                      <a:pt x="178710" y="473303"/>
                      <a:pt x="139672" y="474379"/>
                      <a:pt x="101600" y="469900"/>
                    </a:cubicBezTo>
                    <a:lnTo>
                      <a:pt x="0" y="457200"/>
                    </a:lnTo>
                  </a:path>
                </a:pathLst>
              </a:custGeom>
              <a:ln w="38100">
                <a:solidFill>
                  <a:srgbClr val="1D3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 name="Group 42"/>
              <p:cNvGrpSpPr/>
              <p:nvPr/>
            </p:nvGrpSpPr>
            <p:grpSpPr>
              <a:xfrm>
                <a:off x="2960661" y="3543300"/>
                <a:ext cx="4913740" cy="3466141"/>
                <a:chOff x="2960661" y="3543300"/>
                <a:chExt cx="4913740" cy="3466141"/>
              </a:xfrm>
            </p:grpSpPr>
            <p:sp>
              <p:nvSpPr>
                <p:cNvPr id="40" name="Freeform 39"/>
                <p:cNvSpPr/>
                <p:nvPr/>
              </p:nvSpPr>
              <p:spPr>
                <a:xfrm>
                  <a:off x="2960661" y="3708400"/>
                  <a:ext cx="2208239" cy="3301041"/>
                </a:xfrm>
                <a:custGeom>
                  <a:avLst/>
                  <a:gdLst>
                    <a:gd name="connsiteX0" fmla="*/ 582639 w 2208239"/>
                    <a:gd name="connsiteY0" fmla="*/ 0 h 3301041"/>
                    <a:gd name="connsiteX1" fmla="*/ 569939 w 2208239"/>
                    <a:gd name="connsiteY1" fmla="*/ 76200 h 3301041"/>
                    <a:gd name="connsiteX2" fmla="*/ 544539 w 2208239"/>
                    <a:gd name="connsiteY2" fmla="*/ 165100 h 3301041"/>
                    <a:gd name="connsiteX3" fmla="*/ 557239 w 2208239"/>
                    <a:gd name="connsiteY3" fmla="*/ 406400 h 3301041"/>
                    <a:gd name="connsiteX4" fmla="*/ 506439 w 2208239"/>
                    <a:gd name="connsiteY4" fmla="*/ 1320800 h 3301041"/>
                    <a:gd name="connsiteX5" fmla="*/ 354039 w 2208239"/>
                    <a:gd name="connsiteY5" fmla="*/ 1295400 h 3301041"/>
                    <a:gd name="connsiteX6" fmla="*/ 277839 w 2208239"/>
                    <a:gd name="connsiteY6" fmla="*/ 1270000 h 3301041"/>
                    <a:gd name="connsiteX7" fmla="*/ 61939 w 2208239"/>
                    <a:gd name="connsiteY7" fmla="*/ 1282700 h 3301041"/>
                    <a:gd name="connsiteX8" fmla="*/ 49239 w 2208239"/>
                    <a:gd name="connsiteY8" fmla="*/ 1320800 h 3301041"/>
                    <a:gd name="connsiteX9" fmla="*/ 11139 w 2208239"/>
                    <a:gd name="connsiteY9" fmla="*/ 1397000 h 3301041"/>
                    <a:gd name="connsiteX10" fmla="*/ 23839 w 2208239"/>
                    <a:gd name="connsiteY10" fmla="*/ 1549400 h 3301041"/>
                    <a:gd name="connsiteX11" fmla="*/ 11139 w 2208239"/>
                    <a:gd name="connsiteY11" fmla="*/ 1625600 h 3301041"/>
                    <a:gd name="connsiteX12" fmla="*/ 23839 w 2208239"/>
                    <a:gd name="connsiteY12" fmla="*/ 1968500 h 3301041"/>
                    <a:gd name="connsiteX13" fmla="*/ 49239 w 2208239"/>
                    <a:gd name="connsiteY13" fmla="*/ 2082800 h 3301041"/>
                    <a:gd name="connsiteX14" fmla="*/ 61939 w 2208239"/>
                    <a:gd name="connsiteY14" fmla="*/ 2641600 h 3301041"/>
                    <a:gd name="connsiteX15" fmla="*/ 87339 w 2208239"/>
                    <a:gd name="connsiteY15" fmla="*/ 2768600 h 3301041"/>
                    <a:gd name="connsiteX16" fmla="*/ 100039 w 2208239"/>
                    <a:gd name="connsiteY16" fmla="*/ 2844800 h 3301041"/>
                    <a:gd name="connsiteX17" fmla="*/ 150839 w 2208239"/>
                    <a:gd name="connsiteY17" fmla="*/ 2921000 h 3301041"/>
                    <a:gd name="connsiteX18" fmla="*/ 214339 w 2208239"/>
                    <a:gd name="connsiteY18" fmla="*/ 2984500 h 3301041"/>
                    <a:gd name="connsiteX19" fmla="*/ 265139 w 2208239"/>
                    <a:gd name="connsiteY19" fmla="*/ 3035300 h 3301041"/>
                    <a:gd name="connsiteX20" fmla="*/ 303239 w 2208239"/>
                    <a:gd name="connsiteY20" fmla="*/ 3073400 h 3301041"/>
                    <a:gd name="connsiteX21" fmla="*/ 379439 w 2208239"/>
                    <a:gd name="connsiteY21" fmla="*/ 3098800 h 3301041"/>
                    <a:gd name="connsiteX22" fmla="*/ 417539 w 2208239"/>
                    <a:gd name="connsiteY22" fmla="*/ 3111500 h 3301041"/>
                    <a:gd name="connsiteX23" fmla="*/ 493739 w 2208239"/>
                    <a:gd name="connsiteY23" fmla="*/ 3149600 h 3301041"/>
                    <a:gd name="connsiteX24" fmla="*/ 595339 w 2208239"/>
                    <a:gd name="connsiteY24" fmla="*/ 3200400 h 3301041"/>
                    <a:gd name="connsiteX25" fmla="*/ 709639 w 2208239"/>
                    <a:gd name="connsiteY25" fmla="*/ 3238500 h 3301041"/>
                    <a:gd name="connsiteX26" fmla="*/ 747739 w 2208239"/>
                    <a:gd name="connsiteY26" fmla="*/ 3251200 h 3301041"/>
                    <a:gd name="connsiteX27" fmla="*/ 785839 w 2208239"/>
                    <a:gd name="connsiteY27" fmla="*/ 3276600 h 3301041"/>
                    <a:gd name="connsiteX28" fmla="*/ 1001739 w 2208239"/>
                    <a:gd name="connsiteY28" fmla="*/ 3238500 h 3301041"/>
                    <a:gd name="connsiteX29" fmla="*/ 1077939 w 2208239"/>
                    <a:gd name="connsiteY29" fmla="*/ 3225800 h 3301041"/>
                    <a:gd name="connsiteX30" fmla="*/ 1204939 w 2208239"/>
                    <a:gd name="connsiteY30" fmla="*/ 3200400 h 3301041"/>
                    <a:gd name="connsiteX31" fmla="*/ 1293839 w 2208239"/>
                    <a:gd name="connsiteY31" fmla="*/ 3187700 h 3301041"/>
                    <a:gd name="connsiteX32" fmla="*/ 1344639 w 2208239"/>
                    <a:gd name="connsiteY32" fmla="*/ 3175000 h 3301041"/>
                    <a:gd name="connsiteX33" fmla="*/ 1801839 w 2208239"/>
                    <a:gd name="connsiteY33" fmla="*/ 3162300 h 3301041"/>
                    <a:gd name="connsiteX34" fmla="*/ 2005039 w 2208239"/>
                    <a:gd name="connsiteY34" fmla="*/ 3149600 h 3301041"/>
                    <a:gd name="connsiteX35" fmla="*/ 2055839 w 2208239"/>
                    <a:gd name="connsiteY35" fmla="*/ 3136900 h 3301041"/>
                    <a:gd name="connsiteX36" fmla="*/ 2208239 w 2208239"/>
                    <a:gd name="connsiteY36" fmla="*/ 3136900 h 330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08239" h="3301041">
                      <a:moveTo>
                        <a:pt x="582639" y="0"/>
                      </a:moveTo>
                      <a:cubicBezTo>
                        <a:pt x="578406" y="25400"/>
                        <a:pt x="574989" y="50950"/>
                        <a:pt x="569939" y="76200"/>
                      </a:cubicBezTo>
                      <a:cubicBezTo>
                        <a:pt x="561966" y="116067"/>
                        <a:pt x="556643" y="128787"/>
                        <a:pt x="544539" y="165100"/>
                      </a:cubicBezTo>
                      <a:cubicBezTo>
                        <a:pt x="548772" y="245533"/>
                        <a:pt x="557239" y="325855"/>
                        <a:pt x="557239" y="406400"/>
                      </a:cubicBezTo>
                      <a:cubicBezTo>
                        <a:pt x="557239" y="1302050"/>
                        <a:pt x="790463" y="1131451"/>
                        <a:pt x="506439" y="1320800"/>
                      </a:cubicBezTo>
                      <a:cubicBezTo>
                        <a:pt x="434399" y="1311795"/>
                        <a:pt x="413976" y="1313381"/>
                        <a:pt x="354039" y="1295400"/>
                      </a:cubicBezTo>
                      <a:cubicBezTo>
                        <a:pt x="328394" y="1287707"/>
                        <a:pt x="277839" y="1270000"/>
                        <a:pt x="277839" y="1270000"/>
                      </a:cubicBezTo>
                      <a:cubicBezTo>
                        <a:pt x="205872" y="1274233"/>
                        <a:pt x="132313" y="1267061"/>
                        <a:pt x="61939" y="1282700"/>
                      </a:cubicBezTo>
                      <a:cubicBezTo>
                        <a:pt x="48871" y="1285604"/>
                        <a:pt x="55226" y="1308826"/>
                        <a:pt x="49239" y="1320800"/>
                      </a:cubicBezTo>
                      <a:cubicBezTo>
                        <a:pt x="0" y="1419277"/>
                        <a:pt x="43061" y="1301235"/>
                        <a:pt x="11139" y="1397000"/>
                      </a:cubicBezTo>
                      <a:cubicBezTo>
                        <a:pt x="15372" y="1447800"/>
                        <a:pt x="23839" y="1498424"/>
                        <a:pt x="23839" y="1549400"/>
                      </a:cubicBezTo>
                      <a:cubicBezTo>
                        <a:pt x="23839" y="1575150"/>
                        <a:pt x="11139" y="1599850"/>
                        <a:pt x="11139" y="1625600"/>
                      </a:cubicBezTo>
                      <a:cubicBezTo>
                        <a:pt x="11139" y="1739978"/>
                        <a:pt x="16704" y="1854344"/>
                        <a:pt x="23839" y="1968500"/>
                      </a:cubicBezTo>
                      <a:cubicBezTo>
                        <a:pt x="25183" y="1989997"/>
                        <a:pt x="43254" y="2058862"/>
                        <a:pt x="49239" y="2082800"/>
                      </a:cubicBezTo>
                      <a:cubicBezTo>
                        <a:pt x="53472" y="2269067"/>
                        <a:pt x="54492" y="2455434"/>
                        <a:pt x="61939" y="2641600"/>
                      </a:cubicBezTo>
                      <a:cubicBezTo>
                        <a:pt x="64115" y="2695999"/>
                        <a:pt x="77472" y="2719266"/>
                        <a:pt x="87339" y="2768600"/>
                      </a:cubicBezTo>
                      <a:cubicBezTo>
                        <a:pt x="92389" y="2793850"/>
                        <a:pt x="90135" y="2821030"/>
                        <a:pt x="100039" y="2844800"/>
                      </a:cubicBezTo>
                      <a:cubicBezTo>
                        <a:pt x="111780" y="2872979"/>
                        <a:pt x="133906" y="2895600"/>
                        <a:pt x="150839" y="2921000"/>
                      </a:cubicBezTo>
                      <a:cubicBezTo>
                        <a:pt x="184706" y="2971800"/>
                        <a:pt x="163539" y="2950633"/>
                        <a:pt x="214339" y="2984500"/>
                      </a:cubicBezTo>
                      <a:cubicBezTo>
                        <a:pt x="238529" y="3057071"/>
                        <a:pt x="207082" y="2996595"/>
                        <a:pt x="265139" y="3035300"/>
                      </a:cubicBezTo>
                      <a:cubicBezTo>
                        <a:pt x="280083" y="3045263"/>
                        <a:pt x="287539" y="3064678"/>
                        <a:pt x="303239" y="3073400"/>
                      </a:cubicBezTo>
                      <a:cubicBezTo>
                        <a:pt x="326644" y="3086403"/>
                        <a:pt x="354039" y="3090333"/>
                        <a:pt x="379439" y="3098800"/>
                      </a:cubicBezTo>
                      <a:cubicBezTo>
                        <a:pt x="392139" y="3103033"/>
                        <a:pt x="406400" y="3104074"/>
                        <a:pt x="417539" y="3111500"/>
                      </a:cubicBezTo>
                      <a:cubicBezTo>
                        <a:pt x="526728" y="3184293"/>
                        <a:pt x="388579" y="3097020"/>
                        <a:pt x="493739" y="3149600"/>
                      </a:cubicBezTo>
                      <a:cubicBezTo>
                        <a:pt x="606690" y="3206075"/>
                        <a:pt x="434202" y="3141805"/>
                        <a:pt x="595339" y="3200400"/>
                      </a:cubicBezTo>
                      <a:lnTo>
                        <a:pt x="709639" y="3238500"/>
                      </a:lnTo>
                      <a:cubicBezTo>
                        <a:pt x="722339" y="3242733"/>
                        <a:pt x="736600" y="3243774"/>
                        <a:pt x="747739" y="3251200"/>
                      </a:cubicBezTo>
                      <a:lnTo>
                        <a:pt x="785839" y="3276600"/>
                      </a:lnTo>
                      <a:cubicBezTo>
                        <a:pt x="1069253" y="3236112"/>
                        <a:pt x="626492" y="3301041"/>
                        <a:pt x="1001739" y="3238500"/>
                      </a:cubicBezTo>
                      <a:cubicBezTo>
                        <a:pt x="1027139" y="3234267"/>
                        <a:pt x="1052630" y="3230545"/>
                        <a:pt x="1077939" y="3225800"/>
                      </a:cubicBezTo>
                      <a:cubicBezTo>
                        <a:pt x="1120371" y="3217844"/>
                        <a:pt x="1162201" y="3206505"/>
                        <a:pt x="1204939" y="3200400"/>
                      </a:cubicBezTo>
                      <a:cubicBezTo>
                        <a:pt x="1234572" y="3196167"/>
                        <a:pt x="1264388" y="3193055"/>
                        <a:pt x="1293839" y="3187700"/>
                      </a:cubicBezTo>
                      <a:cubicBezTo>
                        <a:pt x="1311012" y="3184578"/>
                        <a:pt x="1327206" y="3175872"/>
                        <a:pt x="1344639" y="3175000"/>
                      </a:cubicBezTo>
                      <a:cubicBezTo>
                        <a:pt x="1496908" y="3167387"/>
                        <a:pt x="1649439" y="3166533"/>
                        <a:pt x="1801839" y="3162300"/>
                      </a:cubicBezTo>
                      <a:cubicBezTo>
                        <a:pt x="1869572" y="3158067"/>
                        <a:pt x="1937510" y="3156353"/>
                        <a:pt x="2005039" y="3149600"/>
                      </a:cubicBezTo>
                      <a:cubicBezTo>
                        <a:pt x="2022407" y="3147863"/>
                        <a:pt x="2038419" y="3137989"/>
                        <a:pt x="2055839" y="3136900"/>
                      </a:cubicBezTo>
                      <a:cubicBezTo>
                        <a:pt x="2106540" y="3133731"/>
                        <a:pt x="2157439" y="3136900"/>
                        <a:pt x="2208239" y="3136900"/>
                      </a:cubicBezTo>
                    </a:path>
                  </a:pathLst>
                </a:custGeom>
                <a:ln w="38100">
                  <a:solidFill>
                    <a:srgbClr val="1D3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Freeform 40"/>
                <p:cNvSpPr/>
                <p:nvPr/>
              </p:nvSpPr>
              <p:spPr>
                <a:xfrm>
                  <a:off x="6959600" y="3543300"/>
                  <a:ext cx="914801" cy="3200400"/>
                </a:xfrm>
                <a:custGeom>
                  <a:avLst/>
                  <a:gdLst>
                    <a:gd name="connsiteX0" fmla="*/ 0 w 914801"/>
                    <a:gd name="connsiteY0" fmla="*/ 3200400 h 3200400"/>
                    <a:gd name="connsiteX1" fmla="*/ 673100 w 914801"/>
                    <a:gd name="connsiteY1" fmla="*/ 3187700 h 3200400"/>
                    <a:gd name="connsiteX2" fmla="*/ 838200 w 914801"/>
                    <a:gd name="connsiteY2" fmla="*/ 3175000 h 3200400"/>
                    <a:gd name="connsiteX3" fmla="*/ 876300 w 914801"/>
                    <a:gd name="connsiteY3" fmla="*/ 3162300 h 3200400"/>
                    <a:gd name="connsiteX4" fmla="*/ 914400 w 914801"/>
                    <a:gd name="connsiteY4" fmla="*/ 3009900 h 3200400"/>
                    <a:gd name="connsiteX5" fmla="*/ 901700 w 914801"/>
                    <a:gd name="connsiteY5" fmla="*/ 2895600 h 3200400"/>
                    <a:gd name="connsiteX6" fmla="*/ 863600 w 914801"/>
                    <a:gd name="connsiteY6" fmla="*/ 2870200 h 3200400"/>
                    <a:gd name="connsiteX7" fmla="*/ 850900 w 914801"/>
                    <a:gd name="connsiteY7" fmla="*/ 2806700 h 3200400"/>
                    <a:gd name="connsiteX8" fmla="*/ 787400 w 914801"/>
                    <a:gd name="connsiteY8" fmla="*/ 2730500 h 3200400"/>
                    <a:gd name="connsiteX9" fmla="*/ 774700 w 914801"/>
                    <a:gd name="connsiteY9" fmla="*/ 2692400 h 3200400"/>
                    <a:gd name="connsiteX10" fmla="*/ 800100 w 914801"/>
                    <a:gd name="connsiteY10" fmla="*/ 2578100 h 3200400"/>
                    <a:gd name="connsiteX11" fmla="*/ 850900 w 914801"/>
                    <a:gd name="connsiteY11" fmla="*/ 2501900 h 3200400"/>
                    <a:gd name="connsiteX12" fmla="*/ 876300 w 914801"/>
                    <a:gd name="connsiteY12" fmla="*/ 2463800 h 3200400"/>
                    <a:gd name="connsiteX13" fmla="*/ 889000 w 914801"/>
                    <a:gd name="connsiteY13" fmla="*/ 2425700 h 3200400"/>
                    <a:gd name="connsiteX14" fmla="*/ 901700 w 914801"/>
                    <a:gd name="connsiteY14" fmla="*/ 2324100 h 3200400"/>
                    <a:gd name="connsiteX15" fmla="*/ 876300 w 914801"/>
                    <a:gd name="connsiteY15" fmla="*/ 1993900 h 3200400"/>
                    <a:gd name="connsiteX16" fmla="*/ 863600 w 914801"/>
                    <a:gd name="connsiteY16" fmla="*/ 1244600 h 3200400"/>
                    <a:gd name="connsiteX17" fmla="*/ 850900 w 914801"/>
                    <a:gd name="connsiteY17" fmla="*/ 1206500 h 3200400"/>
                    <a:gd name="connsiteX18" fmla="*/ 749300 w 914801"/>
                    <a:gd name="connsiteY18" fmla="*/ 1117600 h 3200400"/>
                    <a:gd name="connsiteX19" fmla="*/ 711200 w 914801"/>
                    <a:gd name="connsiteY19" fmla="*/ 1092200 h 3200400"/>
                    <a:gd name="connsiteX20" fmla="*/ 635000 w 914801"/>
                    <a:gd name="connsiteY20" fmla="*/ 1066800 h 3200400"/>
                    <a:gd name="connsiteX21" fmla="*/ 596900 w 914801"/>
                    <a:gd name="connsiteY21" fmla="*/ 1054100 h 3200400"/>
                    <a:gd name="connsiteX22" fmla="*/ 533400 w 914801"/>
                    <a:gd name="connsiteY22" fmla="*/ 977900 h 3200400"/>
                    <a:gd name="connsiteX23" fmla="*/ 546100 w 914801"/>
                    <a:gd name="connsiteY23" fmla="*/ 698500 h 3200400"/>
                    <a:gd name="connsiteX24" fmla="*/ 571500 w 914801"/>
                    <a:gd name="connsiteY24" fmla="*/ 558800 h 3200400"/>
                    <a:gd name="connsiteX25" fmla="*/ 558800 w 914801"/>
                    <a:gd name="connsiteY25" fmla="*/ 330200 h 3200400"/>
                    <a:gd name="connsiteX26" fmla="*/ 546100 w 914801"/>
                    <a:gd name="connsiteY26" fmla="*/ 292100 h 3200400"/>
                    <a:gd name="connsiteX27" fmla="*/ 520700 w 914801"/>
                    <a:gd name="connsiteY27" fmla="*/ 114300 h 3200400"/>
                    <a:gd name="connsiteX28" fmla="*/ 457200 w 914801"/>
                    <a:gd name="connsiteY28" fmla="*/ 0 h 3200400"/>
                    <a:gd name="connsiteX29" fmla="*/ 444500 w 914801"/>
                    <a:gd name="connsiteY29"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4801" h="3200400">
                      <a:moveTo>
                        <a:pt x="0" y="3200400"/>
                      </a:moveTo>
                      <a:cubicBezTo>
                        <a:pt x="296333" y="3126317"/>
                        <a:pt x="12797" y="3187700"/>
                        <a:pt x="673100" y="3187700"/>
                      </a:cubicBezTo>
                      <a:cubicBezTo>
                        <a:pt x="728296" y="3187700"/>
                        <a:pt x="783167" y="3179233"/>
                        <a:pt x="838200" y="3175000"/>
                      </a:cubicBezTo>
                      <a:cubicBezTo>
                        <a:pt x="850900" y="3170767"/>
                        <a:pt x="868519" y="3173193"/>
                        <a:pt x="876300" y="3162300"/>
                      </a:cubicBezTo>
                      <a:cubicBezTo>
                        <a:pt x="898176" y="3131674"/>
                        <a:pt x="908519" y="3045183"/>
                        <a:pt x="914400" y="3009900"/>
                      </a:cubicBezTo>
                      <a:cubicBezTo>
                        <a:pt x="910167" y="2971800"/>
                        <a:pt x="914801" y="2931626"/>
                        <a:pt x="901700" y="2895600"/>
                      </a:cubicBezTo>
                      <a:cubicBezTo>
                        <a:pt x="896484" y="2881255"/>
                        <a:pt x="871173" y="2883452"/>
                        <a:pt x="863600" y="2870200"/>
                      </a:cubicBezTo>
                      <a:cubicBezTo>
                        <a:pt x="852890" y="2851458"/>
                        <a:pt x="858479" y="2826911"/>
                        <a:pt x="850900" y="2806700"/>
                      </a:cubicBezTo>
                      <a:cubicBezTo>
                        <a:pt x="840291" y="2778410"/>
                        <a:pt x="807165" y="2750265"/>
                        <a:pt x="787400" y="2730500"/>
                      </a:cubicBezTo>
                      <a:cubicBezTo>
                        <a:pt x="783167" y="2717800"/>
                        <a:pt x="774700" y="2705787"/>
                        <a:pt x="774700" y="2692400"/>
                      </a:cubicBezTo>
                      <a:cubicBezTo>
                        <a:pt x="774700" y="2677927"/>
                        <a:pt x="787004" y="2601674"/>
                        <a:pt x="800100" y="2578100"/>
                      </a:cubicBezTo>
                      <a:cubicBezTo>
                        <a:pt x="814925" y="2551415"/>
                        <a:pt x="833967" y="2527300"/>
                        <a:pt x="850900" y="2501900"/>
                      </a:cubicBezTo>
                      <a:cubicBezTo>
                        <a:pt x="859367" y="2489200"/>
                        <a:pt x="871473" y="2478280"/>
                        <a:pt x="876300" y="2463800"/>
                      </a:cubicBezTo>
                      <a:lnTo>
                        <a:pt x="889000" y="2425700"/>
                      </a:lnTo>
                      <a:cubicBezTo>
                        <a:pt x="893233" y="2391833"/>
                        <a:pt x="902703" y="2358215"/>
                        <a:pt x="901700" y="2324100"/>
                      </a:cubicBezTo>
                      <a:cubicBezTo>
                        <a:pt x="898455" y="2213756"/>
                        <a:pt x="876300" y="1993900"/>
                        <a:pt x="876300" y="1993900"/>
                      </a:cubicBezTo>
                      <a:cubicBezTo>
                        <a:pt x="872067" y="1744133"/>
                        <a:pt x="871654" y="1494273"/>
                        <a:pt x="863600" y="1244600"/>
                      </a:cubicBezTo>
                      <a:cubicBezTo>
                        <a:pt x="863168" y="1231220"/>
                        <a:pt x="856887" y="1218474"/>
                        <a:pt x="850900" y="1206500"/>
                      </a:cubicBezTo>
                      <a:cubicBezTo>
                        <a:pt x="824442" y="1153583"/>
                        <a:pt x="806450" y="1155700"/>
                        <a:pt x="749300" y="1117600"/>
                      </a:cubicBezTo>
                      <a:cubicBezTo>
                        <a:pt x="736600" y="1109133"/>
                        <a:pt x="725680" y="1097027"/>
                        <a:pt x="711200" y="1092200"/>
                      </a:cubicBezTo>
                      <a:lnTo>
                        <a:pt x="635000" y="1066800"/>
                      </a:lnTo>
                      <a:lnTo>
                        <a:pt x="596900" y="1054100"/>
                      </a:lnTo>
                      <a:cubicBezTo>
                        <a:pt x="588751" y="1045951"/>
                        <a:pt x="534137" y="996318"/>
                        <a:pt x="533400" y="977900"/>
                      </a:cubicBezTo>
                      <a:cubicBezTo>
                        <a:pt x="529674" y="884745"/>
                        <a:pt x="539458" y="791493"/>
                        <a:pt x="546100" y="698500"/>
                      </a:cubicBezTo>
                      <a:cubicBezTo>
                        <a:pt x="547905" y="673224"/>
                        <a:pt x="565857" y="587013"/>
                        <a:pt x="571500" y="558800"/>
                      </a:cubicBezTo>
                      <a:cubicBezTo>
                        <a:pt x="567267" y="482600"/>
                        <a:pt x="566036" y="406174"/>
                        <a:pt x="558800" y="330200"/>
                      </a:cubicBezTo>
                      <a:cubicBezTo>
                        <a:pt x="557531" y="316873"/>
                        <a:pt x="548136" y="305331"/>
                        <a:pt x="546100" y="292100"/>
                      </a:cubicBezTo>
                      <a:cubicBezTo>
                        <a:pt x="524171" y="149564"/>
                        <a:pt x="546792" y="205623"/>
                        <a:pt x="520700" y="114300"/>
                      </a:cubicBezTo>
                      <a:cubicBezTo>
                        <a:pt x="512483" y="85540"/>
                        <a:pt x="483190" y="0"/>
                        <a:pt x="457200" y="0"/>
                      </a:cubicBezTo>
                      <a:lnTo>
                        <a:pt x="444500" y="0"/>
                      </a:lnTo>
                    </a:path>
                  </a:pathLst>
                </a:custGeom>
                <a:ln w="38100">
                  <a:solidFill>
                    <a:srgbClr val="1D3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sp>
        <p:nvSpPr>
          <p:cNvPr id="47" name="Rectangle 46"/>
          <p:cNvSpPr/>
          <p:nvPr/>
        </p:nvSpPr>
        <p:spPr>
          <a:xfrm>
            <a:off x="-2" y="6164253"/>
            <a:ext cx="6152868" cy="692498"/>
          </a:xfrm>
          <a:prstGeom prst="rect">
            <a:avLst/>
          </a:prstGeom>
          <a:solidFill>
            <a:schemeClr val="bg1"/>
          </a:solidFill>
        </p:spPr>
        <p:txBody>
          <a:bodyPr wrap="square" lIns="76197" tIns="38098" rIns="76197" bIns="38098">
            <a:spAutoFit/>
          </a:bodyPr>
          <a:lstStyle/>
          <a:p>
            <a:r>
              <a:rPr lang="en-US" altLang="zh-CN" sz="2000" dirty="0">
                <a:solidFill>
                  <a:srgbClr val="1D3FE9"/>
                </a:solidFill>
              </a:rPr>
              <a:t>Mining interesting locations, travel sequences, and travel experts from user-generated travel routes</a:t>
            </a:r>
            <a:endParaRPr lang="zh-CN" altLang="en-US" sz="2000" dirty="0">
              <a:solidFill>
                <a:srgbClr val="1D3FE9"/>
              </a:solidFill>
            </a:endParaRPr>
          </a:p>
        </p:txBody>
      </p:sp>
    </p:spTree>
    <p:extLst>
      <p:ext uri="{BB962C8B-B14F-4D97-AF65-F5344CB8AC3E}">
        <p14:creationId xmlns:p14="http://schemas.microsoft.com/office/powerpoint/2010/main" val="244077567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par>
                          <p:cTn id="16" fill="hold">
                            <p:stCondLst>
                              <p:cond delay="1500"/>
                            </p:stCondLst>
                            <p:childTnLst>
                              <p:par>
                                <p:cTn id="17" presetID="10" presetClass="exit" presetSubtype="0" fill="hold" nodeType="afterEffect">
                                  <p:stCondLst>
                                    <p:cond delay="1000"/>
                                  </p:stCondLst>
                                  <p:childTnLst>
                                    <p:animEffect transition="out" filter="fade">
                                      <p:cBhvr>
                                        <p:cTn id="18" dur="2000"/>
                                        <p:tgtEl>
                                          <p:spTgt spid="19"/>
                                        </p:tgtEl>
                                      </p:cBhvr>
                                    </p:animEffect>
                                    <p:set>
                                      <p:cBhvr>
                                        <p:cTn id="19" dur="1" fill="hold">
                                          <p:stCondLst>
                                            <p:cond delay="1999"/>
                                          </p:stCondLst>
                                        </p:cTn>
                                        <p:tgtEl>
                                          <p:spTgt spid="1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2000"/>
                                        <p:tgtEl>
                                          <p:spTgt spid="28"/>
                                        </p:tgtEl>
                                      </p:cBhvr>
                                    </p:animEffect>
                                    <p:set>
                                      <p:cBhvr>
                                        <p:cTn id="22" dur="1" fill="hold">
                                          <p:stCondLst>
                                            <p:cond delay="1999"/>
                                          </p:stCondLst>
                                        </p:cTn>
                                        <p:tgtEl>
                                          <p:spTgt spid="2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2000"/>
                                        <p:tgtEl>
                                          <p:spTgt spid="29"/>
                                        </p:tgtEl>
                                      </p:cBhvr>
                                    </p:animEffect>
                                    <p:set>
                                      <p:cBhvr>
                                        <p:cTn id="25" dur="1" fill="hold">
                                          <p:stCondLst>
                                            <p:cond delay="1999"/>
                                          </p:stCondLst>
                                        </p:cTn>
                                        <p:tgtEl>
                                          <p:spTgt spid="2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childTnLst>
                                </p:cTn>
                              </p:par>
                            </p:childTnLst>
                          </p:cTn>
                        </p:par>
                        <p:par>
                          <p:cTn id="31" fill="hold">
                            <p:stCondLst>
                              <p:cond delay="5000"/>
                            </p:stCondLst>
                            <p:childTnLst>
                              <p:par>
                                <p:cTn id="32" presetID="23" presetClass="entr" presetSubtype="16"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childTnLst>
                                </p:cTn>
                              </p:par>
                            </p:childTnLst>
                          </p:cTn>
                        </p:par>
                        <p:par>
                          <p:cTn id="36" fill="hold">
                            <p:stCondLst>
                              <p:cond delay="5500"/>
                            </p:stCondLst>
                            <p:childTnLst>
                              <p:par>
                                <p:cTn id="37" presetID="23" presetClass="entr" presetSubtype="16"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childTnLst>
                                </p:cTn>
                              </p:par>
                            </p:childTnLst>
                          </p:cTn>
                        </p:par>
                        <p:par>
                          <p:cTn id="45" fill="hold">
                            <p:stCondLst>
                              <p:cond delay="6000"/>
                            </p:stCondLst>
                            <p:childTnLst>
                              <p:par>
                                <p:cTn id="46" presetID="10" presetClass="entr" presetSubtype="0"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par>
                          <p:cTn id="49" fill="hold">
                            <p:stCondLst>
                              <p:cond delay="6500"/>
                            </p:stCondLst>
                            <p:childTnLst>
                              <p:par>
                                <p:cTn id="50" presetID="4" presetClass="entr" presetSubtype="16" fill="hold" nodeType="afterEffect">
                                  <p:stCondLst>
                                    <p:cond delay="1000"/>
                                  </p:stCondLst>
                                  <p:childTnLst>
                                    <p:set>
                                      <p:cBhvr>
                                        <p:cTn id="51" dur="1" fill="hold">
                                          <p:stCondLst>
                                            <p:cond delay="0"/>
                                          </p:stCondLst>
                                        </p:cTn>
                                        <p:tgtEl>
                                          <p:spTgt spid="16"/>
                                        </p:tgtEl>
                                        <p:attrNameLst>
                                          <p:attrName>style.visibility</p:attrName>
                                        </p:attrNameLst>
                                      </p:cBhvr>
                                      <p:to>
                                        <p:strVal val="visible"/>
                                      </p:to>
                                    </p:set>
                                    <p:animEffect transition="in" filter="box(in)">
                                      <p:cBhvr>
                                        <p:cTn id="52" dur="1000"/>
                                        <p:tgtEl>
                                          <p:spTgt spid="16"/>
                                        </p:tgtEl>
                                      </p:cBhvr>
                                    </p:animEffect>
                                  </p:childTnLst>
                                </p:cTn>
                              </p:par>
                            </p:childTnLst>
                          </p:cTn>
                        </p:par>
                        <p:par>
                          <p:cTn id="53" fill="hold">
                            <p:stCondLst>
                              <p:cond delay="8500"/>
                            </p:stCondLst>
                            <p:childTnLst>
                              <p:par>
                                <p:cTn id="54" presetID="4" presetClass="entr" presetSubtype="16"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ox(in)">
                                      <p:cBhvr>
                                        <p:cTn id="56" dur="1000"/>
                                        <p:tgtEl>
                                          <p:spTgt spid="18"/>
                                        </p:tgtEl>
                                      </p:cBhvr>
                                    </p:animEffect>
                                  </p:childTnLst>
                                </p:cTn>
                              </p:par>
                            </p:childTnLst>
                          </p:cTn>
                        </p:par>
                        <p:par>
                          <p:cTn id="57" fill="hold">
                            <p:stCondLst>
                              <p:cond delay="9500"/>
                            </p:stCondLst>
                            <p:childTnLst>
                              <p:par>
                                <p:cTn id="58" presetID="23" presetClass="entr" presetSubtype="16" fill="hold" nodeType="afterEffect">
                                  <p:stCondLst>
                                    <p:cond delay="0"/>
                                  </p:stCondLst>
                                  <p:childTnLst>
                                    <p:set>
                                      <p:cBhvr>
                                        <p:cTn id="59" dur="1" fill="hold">
                                          <p:stCondLst>
                                            <p:cond delay="0"/>
                                          </p:stCondLst>
                                        </p:cTn>
                                        <p:tgtEl>
                                          <p:spTgt spid="1028"/>
                                        </p:tgtEl>
                                        <p:attrNameLst>
                                          <p:attrName>style.visibility</p:attrName>
                                        </p:attrNameLst>
                                      </p:cBhvr>
                                      <p:to>
                                        <p:strVal val="visible"/>
                                      </p:to>
                                    </p:set>
                                    <p:anim calcmode="lin" valueType="num">
                                      <p:cBhvr>
                                        <p:cTn id="60" dur="500" fill="hold"/>
                                        <p:tgtEl>
                                          <p:spTgt spid="1028"/>
                                        </p:tgtEl>
                                        <p:attrNameLst>
                                          <p:attrName>ppt_w</p:attrName>
                                        </p:attrNameLst>
                                      </p:cBhvr>
                                      <p:tavLst>
                                        <p:tav tm="0">
                                          <p:val>
                                            <p:fltVal val="0"/>
                                          </p:val>
                                        </p:tav>
                                        <p:tav tm="100000">
                                          <p:val>
                                            <p:strVal val="#ppt_w"/>
                                          </p:val>
                                        </p:tav>
                                      </p:tavLst>
                                    </p:anim>
                                    <p:anim calcmode="lin" valueType="num">
                                      <p:cBhvr>
                                        <p:cTn id="61" dur="500" fill="hold"/>
                                        <p:tgtEl>
                                          <p:spTgt spid="1028"/>
                                        </p:tgtEl>
                                        <p:attrNameLst>
                                          <p:attrName>ppt_h</p:attrName>
                                        </p:attrNameLst>
                                      </p:cBhvr>
                                      <p:tavLst>
                                        <p:tav tm="0">
                                          <p:val>
                                            <p:fltVal val="0"/>
                                          </p:val>
                                        </p:tav>
                                        <p:tav tm="100000">
                                          <p:val>
                                            <p:strVal val="#ppt_h"/>
                                          </p:val>
                                        </p:tav>
                                      </p:tavLst>
                                    </p:anim>
                                  </p:childTnLst>
                                </p:cTn>
                              </p:par>
                            </p:childTnLst>
                          </p:cTn>
                        </p:par>
                        <p:par>
                          <p:cTn id="62" fill="hold">
                            <p:stCondLst>
                              <p:cond delay="10000"/>
                            </p:stCondLst>
                            <p:childTnLst>
                              <p:par>
                                <p:cTn id="63" presetID="23" presetClass="entr" presetSubtype="16" fill="hold" nodeType="afterEffect">
                                  <p:stCondLst>
                                    <p:cond delay="0"/>
                                  </p:stCondLst>
                                  <p:childTnLst>
                                    <p:set>
                                      <p:cBhvr>
                                        <p:cTn id="64" dur="1" fill="hold">
                                          <p:stCondLst>
                                            <p:cond delay="0"/>
                                          </p:stCondLst>
                                        </p:cTn>
                                        <p:tgtEl>
                                          <p:spTgt spid="1029"/>
                                        </p:tgtEl>
                                        <p:attrNameLst>
                                          <p:attrName>style.visibility</p:attrName>
                                        </p:attrNameLst>
                                      </p:cBhvr>
                                      <p:to>
                                        <p:strVal val="visible"/>
                                      </p:to>
                                    </p:set>
                                    <p:anim calcmode="lin" valueType="num">
                                      <p:cBhvr>
                                        <p:cTn id="65" dur="500" fill="hold"/>
                                        <p:tgtEl>
                                          <p:spTgt spid="1029"/>
                                        </p:tgtEl>
                                        <p:attrNameLst>
                                          <p:attrName>ppt_w</p:attrName>
                                        </p:attrNameLst>
                                      </p:cBhvr>
                                      <p:tavLst>
                                        <p:tav tm="0">
                                          <p:val>
                                            <p:fltVal val="0"/>
                                          </p:val>
                                        </p:tav>
                                        <p:tav tm="100000">
                                          <p:val>
                                            <p:strVal val="#ppt_w"/>
                                          </p:val>
                                        </p:tav>
                                      </p:tavLst>
                                    </p:anim>
                                    <p:anim calcmode="lin" valueType="num">
                                      <p:cBhvr>
                                        <p:cTn id="66" dur="500" fill="hold"/>
                                        <p:tgtEl>
                                          <p:spTgt spid="1029"/>
                                        </p:tgtEl>
                                        <p:attrNameLst>
                                          <p:attrName>ppt_h</p:attrName>
                                        </p:attrNameLst>
                                      </p:cBhvr>
                                      <p:tavLst>
                                        <p:tav tm="0">
                                          <p:val>
                                            <p:fltVal val="0"/>
                                          </p:val>
                                        </p:tav>
                                        <p:tav tm="100000">
                                          <p:val>
                                            <p:strVal val="#ppt_h"/>
                                          </p:val>
                                        </p:tav>
                                      </p:tavLst>
                                    </p:anim>
                                  </p:childTnLst>
                                </p:cTn>
                              </p:par>
                            </p:childTnLst>
                          </p:cTn>
                        </p:par>
                        <p:par>
                          <p:cTn id="67" fill="hold">
                            <p:stCondLst>
                              <p:cond delay="10500"/>
                            </p:stCondLst>
                            <p:childTnLst>
                              <p:par>
                                <p:cTn id="68" presetID="23" presetClass="entr" presetSubtype="16" fill="hold" nodeType="afterEffect">
                                  <p:stCondLst>
                                    <p:cond delay="0"/>
                                  </p:stCondLst>
                                  <p:childTnLst>
                                    <p:set>
                                      <p:cBhvr>
                                        <p:cTn id="69" dur="1" fill="hold">
                                          <p:stCondLst>
                                            <p:cond delay="0"/>
                                          </p:stCondLst>
                                        </p:cTn>
                                        <p:tgtEl>
                                          <p:spTgt spid="1027"/>
                                        </p:tgtEl>
                                        <p:attrNameLst>
                                          <p:attrName>style.visibility</p:attrName>
                                        </p:attrNameLst>
                                      </p:cBhvr>
                                      <p:to>
                                        <p:strVal val="visible"/>
                                      </p:to>
                                    </p:set>
                                    <p:anim calcmode="lin" valueType="num">
                                      <p:cBhvr>
                                        <p:cTn id="70" dur="500" fill="hold"/>
                                        <p:tgtEl>
                                          <p:spTgt spid="1027"/>
                                        </p:tgtEl>
                                        <p:attrNameLst>
                                          <p:attrName>ppt_w</p:attrName>
                                        </p:attrNameLst>
                                      </p:cBhvr>
                                      <p:tavLst>
                                        <p:tav tm="0">
                                          <p:val>
                                            <p:fltVal val="0"/>
                                          </p:val>
                                        </p:tav>
                                        <p:tav tm="100000">
                                          <p:val>
                                            <p:strVal val="#ppt_w"/>
                                          </p:val>
                                        </p:tav>
                                      </p:tavLst>
                                    </p:anim>
                                    <p:anim calcmode="lin" valueType="num">
                                      <p:cBhvr>
                                        <p:cTn id="71" dur="500" fill="hold"/>
                                        <p:tgtEl>
                                          <p:spTgt spid="10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69</a:t>
            </a:fld>
            <a:endParaRPr lang="en-US" dirty="0">
              <a:solidFill>
                <a:prstClr val="black">
                  <a:tint val="75000"/>
                </a:prstClr>
              </a:solidFill>
              <a:latin typeface="Calibri"/>
            </a:endParaRPr>
          </a:p>
        </p:txBody>
      </p:sp>
      <p:pic>
        <p:nvPicPr>
          <p:cNvPr id="5" name="Picture 4"/>
          <p:cNvPicPr/>
          <p:nvPr/>
        </p:nvPicPr>
        <p:blipFill>
          <a:blip r:embed="rId2"/>
          <a:srcRect/>
          <a:stretch>
            <a:fillRect/>
          </a:stretch>
        </p:blipFill>
        <p:spPr bwMode="auto">
          <a:xfrm>
            <a:off x="1343531" y="2095500"/>
            <a:ext cx="6386763" cy="3549313"/>
          </a:xfrm>
          <a:prstGeom prst="rect">
            <a:avLst/>
          </a:prstGeom>
          <a:noFill/>
          <a:ln w="9525">
            <a:noFill/>
            <a:miter lim="800000"/>
            <a:headEnd/>
            <a:tailEnd/>
          </a:ln>
        </p:spPr>
      </p:pic>
      <p:sp>
        <p:nvSpPr>
          <p:cNvPr id="8" name="Rectangle 7"/>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7559963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838200"/>
            <a:ext cx="8380412" cy="553998"/>
          </a:xfrm>
        </p:spPr>
        <p:txBody>
          <a:bodyPr>
            <a:normAutofit fontScale="90000"/>
          </a:bodyPr>
          <a:lstStyle/>
          <a:p>
            <a:r>
              <a:rPr lang="en-US" altLang="zh-CN" dirty="0" smtClean="0"/>
              <a:t>Social Networking Services</a:t>
            </a:r>
            <a:endParaRPr lang="zh-CN" altLang="en-US" dirty="0"/>
          </a:p>
        </p:txBody>
      </p:sp>
      <p:sp>
        <p:nvSpPr>
          <p:cNvPr id="6" name="Text Placeholder 5"/>
          <p:cNvSpPr>
            <a:spLocks noGrp="1"/>
          </p:cNvSpPr>
          <p:nvPr>
            <p:ph type="body" idx="1"/>
          </p:nvPr>
        </p:nvSpPr>
        <p:spPr>
          <a:xfrm>
            <a:off x="492126" y="2057400"/>
            <a:ext cx="4841874" cy="3857196"/>
          </a:xfrm>
        </p:spPr>
        <p:txBody>
          <a:bodyPr>
            <a:normAutofit/>
          </a:bodyPr>
          <a:lstStyle/>
          <a:p>
            <a:pPr marL="0" indent="0" algn="just">
              <a:buNone/>
            </a:pPr>
            <a:r>
              <a:rPr lang="en-US" altLang="zh-CN" sz="2700" i="1" dirty="0">
                <a:solidFill>
                  <a:srgbClr val="3451E0"/>
                </a:solidFill>
                <a:latin typeface="Times New Roman" pitchFamily="18" charset="0"/>
                <a:cs typeface="Times New Roman" pitchFamily="18" charset="0"/>
              </a:rPr>
              <a:t>A social networking service builds on and reflects the real-life social networks among people through </a:t>
            </a:r>
            <a:r>
              <a:rPr lang="en-US" altLang="zh-CN" sz="2700" b="1" i="1" dirty="0">
                <a:solidFill>
                  <a:srgbClr val="C00000"/>
                </a:solidFill>
                <a:latin typeface="Times New Roman" pitchFamily="18" charset="0"/>
                <a:cs typeface="Times New Roman" pitchFamily="18" charset="0"/>
              </a:rPr>
              <a:t>online</a:t>
            </a:r>
            <a:r>
              <a:rPr lang="en-US" altLang="zh-CN" sz="2700" i="1" dirty="0">
                <a:solidFill>
                  <a:srgbClr val="3451E0"/>
                </a:solidFill>
                <a:latin typeface="Times New Roman" pitchFamily="18" charset="0"/>
                <a:cs typeface="Times New Roman" pitchFamily="18" charset="0"/>
              </a:rPr>
              <a:t> platforms such as a website, providing ways for users to share ideas, activities, events, and interests over the Internet</a:t>
            </a:r>
            <a:r>
              <a:rPr lang="zh-CN" altLang="zh-CN" sz="2700" i="1" dirty="0">
                <a:solidFill>
                  <a:srgbClr val="3451E0"/>
                </a:solidFill>
                <a:latin typeface="Times New Roman" pitchFamily="18" charset="0"/>
                <a:cs typeface="Times New Roman" pitchFamily="18" charset="0"/>
              </a:rPr>
              <a:t>.</a:t>
            </a:r>
            <a:endParaRPr lang="zh-CN" altLang="en-US" sz="2700" i="1" dirty="0">
              <a:solidFill>
                <a:srgbClr val="3451E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7</a:t>
            </a:fld>
            <a:endParaRPr lang="en-US" sz="1200">
              <a:solidFill>
                <a:prstClr val="black">
                  <a:tint val="75000"/>
                </a:prstClr>
              </a:solidFill>
              <a:latin typeface="Calibri"/>
            </a:endParaRPr>
          </a:p>
        </p:txBody>
      </p:sp>
      <p:grpSp>
        <p:nvGrpSpPr>
          <p:cNvPr id="13" name="Group 12"/>
          <p:cNvGrpSpPr/>
          <p:nvPr/>
        </p:nvGrpSpPr>
        <p:grpSpPr>
          <a:xfrm>
            <a:off x="5540375" y="1673191"/>
            <a:ext cx="3009292" cy="803416"/>
            <a:chOff x="988682" y="3589051"/>
            <a:chExt cx="4191336" cy="1189436"/>
          </a:xfrm>
        </p:grpSpPr>
        <p:pic>
          <p:nvPicPr>
            <p:cNvPr id="7" name="Picture 2" descr="C:\Users\yuzheng\Desktop\新浪微波.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158" t="6036" r="5082" b="7898"/>
            <a:stretch/>
          </p:blipFill>
          <p:spPr bwMode="auto">
            <a:xfrm>
              <a:off x="3967168" y="3589051"/>
              <a:ext cx="1212850" cy="11894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yuzheng\Desktop\msn_messenger_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77" t="7087" r="11342" b="12205"/>
            <a:stretch/>
          </p:blipFill>
          <p:spPr bwMode="auto">
            <a:xfrm>
              <a:off x="988682" y="3648555"/>
              <a:ext cx="1187452" cy="10414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yuzheng\Desktop\LBSN images\200821522518271_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8175"/>
            <a:stretch/>
          </p:blipFill>
          <p:spPr bwMode="auto">
            <a:xfrm>
              <a:off x="2643160" y="3722942"/>
              <a:ext cx="956319" cy="952500"/>
            </a:xfrm>
            <a:prstGeom prst="rect">
              <a:avLst/>
            </a:prstGeom>
            <a:noFill/>
            <a:extLst>
              <a:ext uri="{909E8E84-426E-40DD-AFC4-6F175D3DCCD1}">
                <a14:hiddenFill xmlns:a14="http://schemas.microsoft.com/office/drawing/2010/main">
                  <a:solidFill>
                    <a:srgbClr val="FFFFFF"/>
                  </a:solidFill>
                </a14:hiddenFill>
              </a:ext>
            </a:extLst>
          </p:spPr>
        </p:pic>
      </p:grpSp>
      <p:pic>
        <p:nvPicPr>
          <p:cNvPr id="3076" name="Picture 4" descr="C:\Users\yuzheng\Desktop\LBSN images\Social-Media-Icon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8332" y="2708066"/>
            <a:ext cx="3014835" cy="292478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13998411"/>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r>
              <a:rPr lang="en-US" altLang="zh-CN" sz="2300" dirty="0"/>
              <a:t>What is a location? (geographical scales)</a:t>
            </a:r>
          </a:p>
          <a:p>
            <a:r>
              <a:rPr lang="en-US" altLang="zh-CN" sz="2300" dirty="0"/>
              <a:t>The interest level of a location </a:t>
            </a:r>
            <a:r>
              <a:rPr lang="en-US" altLang="zh-CN" sz="2300" dirty="0" smtClean="0"/>
              <a:t> </a:t>
            </a:r>
            <a:endParaRPr lang="en-US" altLang="zh-CN" sz="2300" dirty="0"/>
          </a:p>
          <a:p>
            <a:pPr lvl="1"/>
            <a:r>
              <a:rPr lang="en-US" altLang="zh-CN" sz="2000" dirty="0" smtClean="0"/>
              <a:t>does not only depend on the number of users who have visited this location </a:t>
            </a:r>
          </a:p>
          <a:p>
            <a:pPr lvl="1"/>
            <a:r>
              <a:rPr lang="en-US" altLang="zh-CN" sz="2000" dirty="0" smtClean="0"/>
              <a:t>but also lie in these users’ travel experiences</a:t>
            </a:r>
          </a:p>
          <a:p>
            <a:r>
              <a:rPr lang="en-US" altLang="zh-CN" sz="2300" dirty="0" smtClean="0"/>
              <a:t>How </a:t>
            </a:r>
            <a:r>
              <a:rPr lang="en-US" altLang="zh-CN" sz="2300" dirty="0"/>
              <a:t>to determine a user’s travel experience?</a:t>
            </a:r>
          </a:p>
          <a:p>
            <a:r>
              <a:rPr lang="en-US" altLang="zh-CN" sz="2300" dirty="0"/>
              <a:t>The location interest and user travel </a:t>
            </a:r>
          </a:p>
          <a:p>
            <a:pPr lvl="1"/>
            <a:r>
              <a:rPr lang="en-US" altLang="zh-CN" sz="2000" dirty="0"/>
              <a:t>are  region-related</a:t>
            </a:r>
          </a:p>
          <a:p>
            <a:pPr lvl="1"/>
            <a:r>
              <a:rPr lang="en-US" altLang="zh-CN" sz="2000" dirty="0"/>
              <a:t>are relative value (Ranking problem)</a:t>
            </a:r>
            <a:endParaRPr lang="zh-CN" alt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70</a:t>
            </a:fld>
            <a:endParaRPr lang="en-US" dirty="0">
              <a:solidFill>
                <a:prstClr val="black">
                  <a:tint val="75000"/>
                </a:prstClr>
              </a:solidFill>
              <a:latin typeface="Calibri"/>
            </a:endParaRPr>
          </a:p>
        </p:txBody>
      </p:sp>
      <p:sp>
        <p:nvSpPr>
          <p:cNvPr id="7" name="Title 4"/>
          <p:cNvSpPr txBox="1">
            <a:spLocks/>
          </p:cNvSpPr>
          <p:nvPr/>
        </p:nvSpPr>
        <p:spPr>
          <a:xfrm>
            <a:off x="401595" y="609600"/>
            <a:ext cx="8380412" cy="1055857"/>
          </a:xfrm>
          <a:prstGeom prst="rect">
            <a:avLst/>
          </a:prstGeom>
        </p:spPr>
        <p:txBody>
          <a:bodyPr vert="horz" lIns="91440" tIns="45720" rIns="91440" bIns="45720" rtlCol="0" anchor="ctr">
            <a:noAutofit/>
          </a:bodyPr>
          <a:lstStyle>
            <a:lvl1pPr algn="l" defTabSz="914400" rtl="0" eaLnBrk="1" fontAlgn="base" latinLnBrk="0" hangingPunct="1">
              <a:lnSpc>
                <a:spcPct val="90000"/>
              </a:lnSpc>
              <a:spcBef>
                <a:spcPct val="0"/>
              </a:spcBef>
              <a:spcAft>
                <a:spcPct val="0"/>
              </a:spcAft>
              <a:buNone/>
              <a:defRPr lang="en-US" sz="4000" kern="1200" spc="-300" dirty="0">
                <a:ln w="3175">
                  <a:noFill/>
                </a:ln>
                <a:solidFill>
                  <a:schemeClr val="tx1"/>
                </a:solidFill>
                <a:effectLst/>
                <a:latin typeface="Segoe" pitchFamily="34" charset="0"/>
                <a:ea typeface="+mn-ea"/>
                <a:cs typeface="Arial" charset="0"/>
              </a:defRPr>
            </a:lvl1pPr>
          </a:lstStyle>
          <a:p>
            <a:r>
              <a:rPr lang="en-US" altLang="zh-CN" sz="3200" dirty="0" smtClean="0"/>
              <a:t>Challenges</a:t>
            </a:r>
            <a:endParaRPr lang="en-US" altLang="zh-CN" sz="3200" dirty="0"/>
          </a:p>
        </p:txBody>
      </p:sp>
      <p:sp>
        <p:nvSpPr>
          <p:cNvPr id="9" name="Rectangle 8"/>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73155882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vert="horz" lIns="91440" tIns="45720" rIns="91440" bIns="45720" rtlCol="0" anchor="ctr">
            <a:noAutofit/>
          </a:bodyPr>
          <a:lstStyle/>
          <a:p>
            <a:pPr algn="l" fontAlgn="base">
              <a:lnSpc>
                <a:spcPct val="90000"/>
              </a:lnSpc>
              <a:spcAft>
                <a:spcPct val="0"/>
              </a:spcAft>
            </a:pPr>
            <a:r>
              <a:rPr lang="en-US" altLang="zh-CN" sz="3200" spc="-300" dirty="0" smtClean="0">
                <a:ln w="3175">
                  <a:noFill/>
                </a:ln>
                <a:latin typeface="Segoe" pitchFamily="34" charset="0"/>
                <a:ea typeface="+mn-ea"/>
                <a:cs typeface="Arial" charset="0"/>
              </a:rPr>
              <a:t>Methodology</a:t>
            </a:r>
            <a:endParaRPr lang="zh-CN" altLang="en-US" sz="3200" spc="-300" dirty="0">
              <a:ln w="3175">
                <a:noFill/>
              </a:ln>
              <a:latin typeface="Segoe" pitchFamily="34" charset="0"/>
              <a:ea typeface="+mn-ea"/>
              <a:cs typeface="Arial" charset="0"/>
            </a:endParaRPr>
          </a:p>
        </p:txBody>
      </p:sp>
      <p:sp>
        <p:nvSpPr>
          <p:cNvPr id="3" name="Content Placeholder 2"/>
          <p:cNvSpPr>
            <a:spLocks noGrp="1"/>
          </p:cNvSpPr>
          <p:nvPr>
            <p:ph idx="1"/>
          </p:nvPr>
        </p:nvSpPr>
        <p:spPr>
          <a:xfrm>
            <a:off x="457200" y="1722437"/>
            <a:ext cx="8229600" cy="4525963"/>
          </a:xfrm>
        </p:spPr>
        <p:txBody>
          <a:bodyPr/>
          <a:lstStyle/>
          <a:p>
            <a:r>
              <a:rPr lang="en-US" altLang="zh-CN" sz="2800" dirty="0" smtClean="0"/>
              <a:t>HITS (</a:t>
            </a:r>
            <a:r>
              <a:rPr lang="en-US" altLang="zh-CN" sz="2800" dirty="0"/>
              <a:t>hypertext induced topic </a:t>
            </a:r>
            <a:r>
              <a:rPr lang="en-US" altLang="zh-CN" sz="2800" dirty="0" smtClean="0"/>
              <a:t>search) model</a:t>
            </a:r>
          </a:p>
          <a:p>
            <a:pPr lvl="1"/>
            <a:r>
              <a:rPr lang="en-US" altLang="zh-CN" sz="2000" dirty="0" smtClean="0"/>
              <a:t>Authority: </a:t>
            </a:r>
            <a:r>
              <a:rPr lang="en-US" altLang="zh-CN" sz="2000" dirty="0"/>
              <a:t>a Web page with many </a:t>
            </a:r>
            <a:r>
              <a:rPr lang="en-US" altLang="zh-CN" sz="2000" dirty="0" smtClean="0"/>
              <a:t>in-links</a:t>
            </a:r>
          </a:p>
          <a:p>
            <a:pPr lvl="1"/>
            <a:r>
              <a:rPr lang="en-US" altLang="zh-CN" sz="2000" dirty="0" smtClean="0"/>
              <a:t>Hub: </a:t>
            </a:r>
            <a:r>
              <a:rPr lang="en-US" altLang="zh-CN" sz="2000" dirty="0"/>
              <a:t>is a page with many </a:t>
            </a:r>
            <a:r>
              <a:rPr lang="en-US" altLang="zh-CN" sz="2000" dirty="0" smtClean="0"/>
              <a:t>out-links</a:t>
            </a:r>
          </a:p>
          <a:p>
            <a:pPr lvl="1"/>
            <a:r>
              <a:rPr lang="en-US" altLang="zh-CN" sz="2000" dirty="0" smtClean="0"/>
              <a:t>Mutual reinforcement relationship </a:t>
            </a:r>
            <a:endParaRPr lang="zh-CN" altLang="en-US" sz="2000" dirty="0"/>
          </a:p>
        </p:txBody>
      </p:sp>
      <p:pic>
        <p:nvPicPr>
          <p:cNvPr id="4" name="Picture 3"/>
          <p:cNvPicPr/>
          <p:nvPr/>
        </p:nvPicPr>
        <p:blipFill>
          <a:blip r:embed="rId2" cstate="print"/>
          <a:srcRect/>
          <a:stretch>
            <a:fillRect/>
          </a:stretch>
        </p:blipFill>
        <p:spPr bwMode="auto">
          <a:xfrm>
            <a:off x="1905000" y="3792220"/>
            <a:ext cx="5410200" cy="2303780"/>
          </a:xfrm>
          <a:prstGeom prst="rect">
            <a:avLst/>
          </a:prstGeom>
          <a:noFill/>
          <a:ln w="9525">
            <a:noFill/>
            <a:miter lim="800000"/>
            <a:headEnd/>
            <a:tailEnd/>
          </a:ln>
        </p:spPr>
      </p:pic>
      <p:sp>
        <p:nvSpPr>
          <p:cNvPr id="6" name="Rectangle 5"/>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914497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72</a:t>
            </a:fld>
            <a:endParaRPr lang="en-US" dirty="0">
              <a:solidFill>
                <a:prstClr val="black">
                  <a:tint val="75000"/>
                </a:prstClr>
              </a:solidFill>
              <a:latin typeface="Calibri"/>
            </a:endParaRPr>
          </a:p>
        </p:txBody>
      </p:sp>
      <p:grpSp>
        <p:nvGrpSpPr>
          <p:cNvPr id="123" name="Group 122"/>
          <p:cNvGrpSpPr/>
          <p:nvPr/>
        </p:nvGrpSpPr>
        <p:grpSpPr>
          <a:xfrm>
            <a:off x="269483" y="4078670"/>
            <a:ext cx="4040605" cy="2312116"/>
            <a:chOff x="323380" y="4894404"/>
            <a:chExt cx="4848726" cy="2774539"/>
          </a:xfrm>
        </p:grpSpPr>
        <p:pic>
          <p:nvPicPr>
            <p:cNvPr id="8" name="Picture 4"/>
            <p:cNvPicPr>
              <a:picLocks noChangeAspect="1" noChangeArrowheads="1"/>
            </p:cNvPicPr>
            <p:nvPr/>
          </p:nvPicPr>
          <p:blipFill>
            <a:blip r:embed="rId2">
              <a:grayscl/>
            </a:blip>
            <a:srcRect/>
            <a:stretch>
              <a:fillRect/>
            </a:stretch>
          </p:blipFill>
          <p:spPr bwMode="auto">
            <a:xfrm>
              <a:off x="947011" y="4898414"/>
              <a:ext cx="358852" cy="472488"/>
            </a:xfrm>
            <a:prstGeom prst="rect">
              <a:avLst/>
            </a:prstGeom>
            <a:noFill/>
            <a:ln w="9525">
              <a:noFill/>
              <a:miter lim="800000"/>
              <a:headEnd/>
              <a:tailEnd/>
            </a:ln>
            <a:effectLst/>
          </p:spPr>
        </p:pic>
        <p:pic>
          <p:nvPicPr>
            <p:cNvPr id="9" name="Picture 4"/>
            <p:cNvPicPr>
              <a:picLocks noChangeAspect="1" noChangeArrowheads="1"/>
            </p:cNvPicPr>
            <p:nvPr/>
          </p:nvPicPr>
          <p:blipFill>
            <a:blip r:embed="rId2">
              <a:grayscl/>
            </a:blip>
            <a:srcRect/>
            <a:stretch>
              <a:fillRect/>
            </a:stretch>
          </p:blipFill>
          <p:spPr bwMode="auto">
            <a:xfrm>
              <a:off x="1809283" y="4894404"/>
              <a:ext cx="358852" cy="472488"/>
            </a:xfrm>
            <a:prstGeom prst="rect">
              <a:avLst/>
            </a:prstGeom>
            <a:noFill/>
            <a:ln w="9525">
              <a:noFill/>
              <a:miter lim="800000"/>
              <a:headEnd/>
              <a:tailEnd/>
            </a:ln>
            <a:effectLst/>
          </p:spPr>
        </p:pic>
        <p:pic>
          <p:nvPicPr>
            <p:cNvPr id="10" name="Picture 4"/>
            <p:cNvPicPr>
              <a:picLocks noChangeAspect="1" noChangeArrowheads="1"/>
            </p:cNvPicPr>
            <p:nvPr/>
          </p:nvPicPr>
          <p:blipFill>
            <a:blip r:embed="rId2"/>
            <a:srcRect/>
            <a:stretch>
              <a:fillRect/>
            </a:stretch>
          </p:blipFill>
          <p:spPr bwMode="auto">
            <a:xfrm>
              <a:off x="2699620" y="4906438"/>
              <a:ext cx="358852" cy="472488"/>
            </a:xfrm>
            <a:prstGeom prst="rect">
              <a:avLst/>
            </a:prstGeom>
            <a:noFill/>
            <a:ln w="9525">
              <a:noFill/>
              <a:miter lim="800000"/>
              <a:headEnd/>
              <a:tailEnd/>
            </a:ln>
            <a:effectLst/>
          </p:spPr>
        </p:pic>
        <p:pic>
          <p:nvPicPr>
            <p:cNvPr id="11" name="Picture 4"/>
            <p:cNvPicPr>
              <a:picLocks noChangeAspect="1" noChangeArrowheads="1"/>
            </p:cNvPicPr>
            <p:nvPr/>
          </p:nvPicPr>
          <p:blipFill>
            <a:blip r:embed="rId2">
              <a:grayscl/>
            </a:blip>
            <a:srcRect/>
            <a:stretch>
              <a:fillRect/>
            </a:stretch>
          </p:blipFill>
          <p:spPr bwMode="auto">
            <a:xfrm>
              <a:off x="3517770" y="4906435"/>
              <a:ext cx="358852" cy="472488"/>
            </a:xfrm>
            <a:prstGeom prst="rect">
              <a:avLst/>
            </a:prstGeom>
            <a:noFill/>
            <a:ln w="9525">
              <a:noFill/>
              <a:miter lim="800000"/>
              <a:headEnd/>
              <a:tailEnd/>
            </a:ln>
            <a:effectLst/>
          </p:spPr>
        </p:pic>
        <p:pic>
          <p:nvPicPr>
            <p:cNvPr id="12" name="Picture 4"/>
            <p:cNvPicPr>
              <a:picLocks noChangeAspect="1" noChangeArrowheads="1"/>
            </p:cNvPicPr>
            <p:nvPr/>
          </p:nvPicPr>
          <p:blipFill>
            <a:blip r:embed="rId2">
              <a:grayscl/>
            </a:blip>
            <a:srcRect/>
            <a:stretch>
              <a:fillRect/>
            </a:stretch>
          </p:blipFill>
          <p:spPr bwMode="auto">
            <a:xfrm>
              <a:off x="4347952" y="4930502"/>
              <a:ext cx="358852" cy="472488"/>
            </a:xfrm>
            <a:prstGeom prst="rect">
              <a:avLst/>
            </a:prstGeom>
            <a:noFill/>
            <a:ln w="9525">
              <a:noFill/>
              <a:miter lim="800000"/>
              <a:headEnd/>
              <a:tailEnd/>
            </a:ln>
            <a:effectLst/>
          </p:spPr>
        </p:pic>
        <p:sp>
          <p:nvSpPr>
            <p:cNvPr id="14" name="Trapezoid 13"/>
            <p:cNvSpPr/>
            <p:nvPr/>
          </p:nvSpPr>
          <p:spPr>
            <a:xfrm>
              <a:off x="323380" y="5924364"/>
              <a:ext cx="4848726" cy="1744579"/>
            </a:xfrm>
            <a:prstGeom prst="trapezoid">
              <a:avLst>
                <a:gd name="adj" fmla="val 3838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171231" y="6213126"/>
              <a:ext cx="553452" cy="204537"/>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685965" y="6654277"/>
              <a:ext cx="533400" cy="304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2"/>
            <p:cNvSpPr/>
            <p:nvPr/>
          </p:nvSpPr>
          <p:spPr>
            <a:xfrm>
              <a:off x="2484050" y="7211744"/>
              <a:ext cx="685800" cy="33688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702750" y="6080777"/>
              <a:ext cx="565484" cy="2286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891754" y="6983147"/>
              <a:ext cx="685800" cy="3489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832974" y="6562039"/>
              <a:ext cx="685800" cy="312821"/>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15671" y="7191692"/>
              <a:ext cx="533400" cy="304800"/>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192661" y="6088793"/>
              <a:ext cx="533400" cy="1724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1784375" y="4482438"/>
            <a:ext cx="1542448" cy="1685002"/>
            <a:chOff x="2141250" y="5378926"/>
            <a:chExt cx="1850937" cy="2022002"/>
          </a:xfrm>
        </p:grpSpPr>
        <p:cxnSp>
          <p:nvCxnSpPr>
            <p:cNvPr id="29" name="Straight Arrow Connector 28"/>
            <p:cNvCxnSpPr>
              <a:stCxn id="10" idx="2"/>
              <a:endCxn id="17" idx="7"/>
            </p:cNvCxnSpPr>
            <p:nvPr/>
          </p:nvCxnSpPr>
          <p:spPr>
            <a:xfrm rot="5400000">
              <a:off x="1850154" y="5670022"/>
              <a:ext cx="1319988" cy="737796"/>
            </a:xfrm>
            <a:prstGeom prst="straightConnector1">
              <a:avLst/>
            </a:prstGeom>
            <a:ln w="28575">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2"/>
              <a:endCxn id="20" idx="1"/>
            </p:cNvCxnSpPr>
            <p:nvPr/>
          </p:nvCxnSpPr>
          <p:spPr>
            <a:xfrm rot="16200000" flipH="1">
              <a:off x="2607957" y="5664528"/>
              <a:ext cx="1655319" cy="1113141"/>
            </a:xfrm>
            <a:prstGeom prst="straightConnector1">
              <a:avLst/>
            </a:prstGeom>
            <a:ln w="28575">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1804432" y="6326313"/>
              <a:ext cx="1965758" cy="183472"/>
            </a:xfrm>
            <a:prstGeom prst="straightConnector1">
              <a:avLst/>
            </a:prstGeom>
            <a:ln w="28575">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0" idx="2"/>
              <a:endCxn id="19" idx="1"/>
            </p:cNvCxnSpPr>
            <p:nvPr/>
          </p:nvCxnSpPr>
          <p:spPr>
            <a:xfrm rot="16200000" flipH="1">
              <a:off x="2964640" y="5307845"/>
              <a:ext cx="735329" cy="906517"/>
            </a:xfrm>
            <a:prstGeom prst="straightConnector1">
              <a:avLst/>
            </a:prstGeom>
            <a:ln w="28575">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4659968" y="4073205"/>
            <a:ext cx="4040605" cy="2312116"/>
            <a:chOff x="5591962" y="4887846"/>
            <a:chExt cx="4848726" cy="2774539"/>
          </a:xfrm>
        </p:grpSpPr>
        <p:pic>
          <p:nvPicPr>
            <p:cNvPr id="46" name="Picture 4"/>
            <p:cNvPicPr>
              <a:picLocks noChangeAspect="1" noChangeArrowheads="1"/>
            </p:cNvPicPr>
            <p:nvPr/>
          </p:nvPicPr>
          <p:blipFill>
            <a:blip r:embed="rId2">
              <a:grayscl/>
            </a:blip>
            <a:srcRect/>
            <a:stretch>
              <a:fillRect/>
            </a:stretch>
          </p:blipFill>
          <p:spPr bwMode="auto">
            <a:xfrm>
              <a:off x="6215593" y="4891856"/>
              <a:ext cx="358852" cy="472488"/>
            </a:xfrm>
            <a:prstGeom prst="rect">
              <a:avLst/>
            </a:prstGeom>
            <a:noFill/>
            <a:ln w="9525">
              <a:noFill/>
              <a:miter lim="800000"/>
              <a:headEnd/>
              <a:tailEnd/>
            </a:ln>
            <a:effectLst/>
          </p:spPr>
        </p:pic>
        <p:pic>
          <p:nvPicPr>
            <p:cNvPr id="47" name="Picture 4"/>
            <p:cNvPicPr>
              <a:picLocks noChangeAspect="1" noChangeArrowheads="1"/>
            </p:cNvPicPr>
            <p:nvPr/>
          </p:nvPicPr>
          <p:blipFill>
            <a:blip r:embed="rId2"/>
            <a:srcRect/>
            <a:stretch>
              <a:fillRect/>
            </a:stretch>
          </p:blipFill>
          <p:spPr bwMode="auto">
            <a:xfrm>
              <a:off x="7077865" y="4887846"/>
              <a:ext cx="358852" cy="472488"/>
            </a:xfrm>
            <a:prstGeom prst="rect">
              <a:avLst/>
            </a:prstGeom>
            <a:noFill/>
            <a:ln w="9525">
              <a:noFill/>
              <a:miter lim="800000"/>
              <a:headEnd/>
              <a:tailEnd/>
            </a:ln>
            <a:effectLst/>
          </p:spPr>
        </p:pic>
        <p:pic>
          <p:nvPicPr>
            <p:cNvPr id="48" name="Picture 4"/>
            <p:cNvPicPr>
              <a:picLocks noChangeAspect="1" noChangeArrowheads="1"/>
            </p:cNvPicPr>
            <p:nvPr/>
          </p:nvPicPr>
          <p:blipFill>
            <a:blip r:embed="rId2"/>
            <a:srcRect/>
            <a:stretch>
              <a:fillRect/>
            </a:stretch>
          </p:blipFill>
          <p:spPr bwMode="auto">
            <a:xfrm>
              <a:off x="7968202" y="4899880"/>
              <a:ext cx="358852" cy="472488"/>
            </a:xfrm>
            <a:prstGeom prst="rect">
              <a:avLst/>
            </a:prstGeom>
            <a:noFill/>
            <a:ln w="9525">
              <a:noFill/>
              <a:miter lim="800000"/>
              <a:headEnd/>
              <a:tailEnd/>
            </a:ln>
            <a:effectLst/>
          </p:spPr>
        </p:pic>
        <p:pic>
          <p:nvPicPr>
            <p:cNvPr id="49" name="Picture 4"/>
            <p:cNvPicPr>
              <a:picLocks noChangeAspect="1" noChangeArrowheads="1"/>
            </p:cNvPicPr>
            <p:nvPr/>
          </p:nvPicPr>
          <p:blipFill>
            <a:blip r:embed="rId2">
              <a:grayscl/>
            </a:blip>
            <a:srcRect/>
            <a:stretch>
              <a:fillRect/>
            </a:stretch>
          </p:blipFill>
          <p:spPr bwMode="auto">
            <a:xfrm>
              <a:off x="8786352" y="4899877"/>
              <a:ext cx="358852" cy="472488"/>
            </a:xfrm>
            <a:prstGeom prst="rect">
              <a:avLst/>
            </a:prstGeom>
            <a:noFill/>
            <a:ln w="9525">
              <a:noFill/>
              <a:miter lim="800000"/>
              <a:headEnd/>
              <a:tailEnd/>
            </a:ln>
            <a:effectLst/>
          </p:spPr>
        </p:pic>
        <p:pic>
          <p:nvPicPr>
            <p:cNvPr id="50" name="Picture 4"/>
            <p:cNvPicPr>
              <a:picLocks noChangeAspect="1" noChangeArrowheads="1"/>
            </p:cNvPicPr>
            <p:nvPr/>
          </p:nvPicPr>
          <p:blipFill>
            <a:blip r:embed="rId2"/>
            <a:srcRect/>
            <a:stretch>
              <a:fillRect/>
            </a:stretch>
          </p:blipFill>
          <p:spPr bwMode="auto">
            <a:xfrm>
              <a:off x="9616534" y="4923944"/>
              <a:ext cx="358852" cy="472488"/>
            </a:xfrm>
            <a:prstGeom prst="rect">
              <a:avLst/>
            </a:prstGeom>
            <a:noFill/>
            <a:ln w="9525">
              <a:noFill/>
              <a:miter lim="800000"/>
              <a:headEnd/>
              <a:tailEnd/>
            </a:ln>
            <a:effectLst/>
          </p:spPr>
        </p:pic>
        <p:sp>
          <p:nvSpPr>
            <p:cNvPr id="52" name="Trapezoid 51"/>
            <p:cNvSpPr/>
            <p:nvPr/>
          </p:nvSpPr>
          <p:spPr>
            <a:xfrm>
              <a:off x="5591962" y="5917806"/>
              <a:ext cx="4848726" cy="1744579"/>
            </a:xfrm>
            <a:prstGeom prst="trapezoid">
              <a:avLst>
                <a:gd name="adj" fmla="val 3838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439813" y="6206568"/>
              <a:ext cx="553452" cy="204537"/>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954547" y="6647719"/>
              <a:ext cx="533400" cy="304800"/>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2"/>
            <p:cNvSpPr/>
            <p:nvPr/>
          </p:nvSpPr>
          <p:spPr>
            <a:xfrm>
              <a:off x="7752632" y="7205186"/>
              <a:ext cx="685800" cy="33688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971332" y="6074219"/>
              <a:ext cx="565484" cy="228600"/>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9160336" y="6976589"/>
              <a:ext cx="685800" cy="348916"/>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101556" y="6555481"/>
              <a:ext cx="685800" cy="312821"/>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084253" y="7185134"/>
              <a:ext cx="533400" cy="304800"/>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461243" y="6082235"/>
              <a:ext cx="533400" cy="1724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084026" y="4471326"/>
            <a:ext cx="2067179" cy="1608883"/>
            <a:chOff x="7300831" y="5365591"/>
            <a:chExt cx="2480615" cy="1930660"/>
          </a:xfrm>
        </p:grpSpPr>
        <p:cxnSp>
          <p:nvCxnSpPr>
            <p:cNvPr id="66" name="Straight Arrow Connector 65"/>
            <p:cNvCxnSpPr/>
            <p:nvPr/>
          </p:nvCxnSpPr>
          <p:spPr>
            <a:xfrm rot="16200000" flipH="1">
              <a:off x="6651625" y="6051269"/>
              <a:ext cx="1894188" cy="595775"/>
            </a:xfrm>
            <a:prstGeom prst="straightConnector1">
              <a:avLst/>
            </a:prstGeom>
            <a:ln w="28575">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5400000">
              <a:off x="7205172" y="6318973"/>
              <a:ext cx="1832818" cy="52095"/>
            </a:xfrm>
            <a:prstGeom prst="straightConnector1">
              <a:avLst/>
            </a:prstGeom>
            <a:ln w="28575">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5400000">
              <a:off x="8123421" y="5565656"/>
              <a:ext cx="1858090" cy="1457960"/>
            </a:xfrm>
            <a:prstGeom prst="straightConnector1">
              <a:avLst/>
            </a:prstGeom>
            <a:ln w="28575">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3147595" y="990467"/>
            <a:ext cx="3133161" cy="423822"/>
            <a:chOff x="1266317" y="3397644"/>
            <a:chExt cx="3759793" cy="508586"/>
          </a:xfrm>
        </p:grpSpPr>
        <p:pic>
          <p:nvPicPr>
            <p:cNvPr id="85" name="Picture 4"/>
            <p:cNvPicPr>
              <a:picLocks noChangeAspect="1" noChangeArrowheads="1"/>
            </p:cNvPicPr>
            <p:nvPr/>
          </p:nvPicPr>
          <p:blipFill>
            <a:blip r:embed="rId2"/>
            <a:srcRect/>
            <a:stretch>
              <a:fillRect/>
            </a:stretch>
          </p:blipFill>
          <p:spPr bwMode="auto">
            <a:xfrm>
              <a:off x="1266317" y="3401654"/>
              <a:ext cx="358852" cy="472488"/>
            </a:xfrm>
            <a:prstGeom prst="rect">
              <a:avLst/>
            </a:prstGeom>
            <a:noFill/>
            <a:ln w="9525">
              <a:noFill/>
              <a:miter lim="800000"/>
              <a:headEnd/>
              <a:tailEnd/>
            </a:ln>
            <a:effectLst/>
          </p:spPr>
        </p:pic>
        <p:pic>
          <p:nvPicPr>
            <p:cNvPr id="86" name="Picture 4"/>
            <p:cNvPicPr>
              <a:picLocks noChangeAspect="1" noChangeArrowheads="1"/>
            </p:cNvPicPr>
            <p:nvPr/>
          </p:nvPicPr>
          <p:blipFill>
            <a:blip r:embed="rId2"/>
            <a:srcRect/>
            <a:stretch>
              <a:fillRect/>
            </a:stretch>
          </p:blipFill>
          <p:spPr bwMode="auto">
            <a:xfrm>
              <a:off x="2128589" y="3397644"/>
              <a:ext cx="358852" cy="472488"/>
            </a:xfrm>
            <a:prstGeom prst="rect">
              <a:avLst/>
            </a:prstGeom>
            <a:noFill/>
            <a:ln w="9525">
              <a:noFill/>
              <a:miter lim="800000"/>
              <a:headEnd/>
              <a:tailEnd/>
            </a:ln>
            <a:effectLst/>
          </p:spPr>
        </p:pic>
        <p:pic>
          <p:nvPicPr>
            <p:cNvPr id="87" name="Picture 4"/>
            <p:cNvPicPr>
              <a:picLocks noChangeAspect="1" noChangeArrowheads="1"/>
            </p:cNvPicPr>
            <p:nvPr/>
          </p:nvPicPr>
          <p:blipFill>
            <a:blip r:embed="rId2"/>
            <a:srcRect/>
            <a:stretch>
              <a:fillRect/>
            </a:stretch>
          </p:blipFill>
          <p:spPr bwMode="auto">
            <a:xfrm>
              <a:off x="3018926" y="3409678"/>
              <a:ext cx="358852" cy="472488"/>
            </a:xfrm>
            <a:prstGeom prst="rect">
              <a:avLst/>
            </a:prstGeom>
            <a:noFill/>
            <a:ln w="9525">
              <a:noFill/>
              <a:miter lim="800000"/>
              <a:headEnd/>
              <a:tailEnd/>
            </a:ln>
            <a:effectLst/>
          </p:spPr>
        </p:pic>
        <p:pic>
          <p:nvPicPr>
            <p:cNvPr id="88" name="Picture 4"/>
            <p:cNvPicPr>
              <a:picLocks noChangeAspect="1" noChangeArrowheads="1"/>
            </p:cNvPicPr>
            <p:nvPr/>
          </p:nvPicPr>
          <p:blipFill>
            <a:blip r:embed="rId2"/>
            <a:srcRect/>
            <a:stretch>
              <a:fillRect/>
            </a:stretch>
          </p:blipFill>
          <p:spPr bwMode="auto">
            <a:xfrm>
              <a:off x="3837076" y="3409675"/>
              <a:ext cx="358852" cy="472488"/>
            </a:xfrm>
            <a:prstGeom prst="rect">
              <a:avLst/>
            </a:prstGeom>
            <a:noFill/>
            <a:ln w="9525">
              <a:noFill/>
              <a:miter lim="800000"/>
              <a:headEnd/>
              <a:tailEnd/>
            </a:ln>
            <a:effectLst/>
          </p:spPr>
        </p:pic>
        <p:pic>
          <p:nvPicPr>
            <p:cNvPr id="89" name="Picture 4"/>
            <p:cNvPicPr>
              <a:picLocks noChangeAspect="1" noChangeArrowheads="1"/>
            </p:cNvPicPr>
            <p:nvPr/>
          </p:nvPicPr>
          <p:blipFill>
            <a:blip r:embed="rId2"/>
            <a:srcRect/>
            <a:stretch>
              <a:fillRect/>
            </a:stretch>
          </p:blipFill>
          <p:spPr bwMode="auto">
            <a:xfrm>
              <a:off x="4667258" y="3433742"/>
              <a:ext cx="358852" cy="472488"/>
            </a:xfrm>
            <a:prstGeom prst="rect">
              <a:avLst/>
            </a:prstGeom>
            <a:noFill/>
            <a:ln w="9525">
              <a:noFill/>
              <a:miter lim="800000"/>
              <a:headEnd/>
              <a:tailEnd/>
            </a:ln>
            <a:effectLst/>
          </p:spPr>
        </p:pic>
      </p:grpSp>
      <p:grpSp>
        <p:nvGrpSpPr>
          <p:cNvPr id="90" name="Group 89"/>
          <p:cNvGrpSpPr/>
          <p:nvPr/>
        </p:nvGrpSpPr>
        <p:grpSpPr>
          <a:xfrm>
            <a:off x="2627902" y="1848768"/>
            <a:ext cx="4040605" cy="1453816"/>
            <a:chOff x="642687" y="4427604"/>
            <a:chExt cx="4848726" cy="1744579"/>
          </a:xfrm>
        </p:grpSpPr>
        <p:sp>
          <p:nvSpPr>
            <p:cNvPr id="91" name="Trapezoid 90"/>
            <p:cNvSpPr/>
            <p:nvPr/>
          </p:nvSpPr>
          <p:spPr>
            <a:xfrm>
              <a:off x="642687" y="4427604"/>
              <a:ext cx="4848726" cy="1744579"/>
            </a:xfrm>
            <a:prstGeom prst="trapezoid">
              <a:avLst>
                <a:gd name="adj" fmla="val 3838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4"/>
            <p:cNvGrpSpPr/>
            <p:nvPr/>
          </p:nvGrpSpPr>
          <p:grpSpPr>
            <a:xfrm>
              <a:off x="1134978" y="4584017"/>
              <a:ext cx="3761883" cy="1467852"/>
              <a:chOff x="1134978" y="4584017"/>
              <a:chExt cx="3761883" cy="1467852"/>
            </a:xfrm>
            <a:solidFill>
              <a:srgbClr val="FFFFCC"/>
            </a:solidFill>
          </p:grpSpPr>
          <p:sp>
            <p:nvSpPr>
              <p:cNvPr id="93" name="Oval 92"/>
              <p:cNvSpPr/>
              <p:nvPr/>
            </p:nvSpPr>
            <p:spPr>
              <a:xfrm>
                <a:off x="2490538" y="4716366"/>
                <a:ext cx="553452" cy="204537"/>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2005272" y="5157517"/>
                <a:ext cx="533400" cy="3048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12"/>
              <p:cNvSpPr/>
              <p:nvPr/>
            </p:nvSpPr>
            <p:spPr>
              <a:xfrm>
                <a:off x="2803357" y="5714984"/>
                <a:ext cx="685800" cy="336885"/>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022057" y="4584017"/>
                <a:ext cx="565484"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211061" y="5486387"/>
                <a:ext cx="685800" cy="34891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152281" y="5065279"/>
                <a:ext cx="685800" cy="31282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134978" y="5694932"/>
                <a:ext cx="533400" cy="3048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511968" y="4592033"/>
                <a:ext cx="533400" cy="17245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1" name="Group 100"/>
          <p:cNvGrpSpPr/>
          <p:nvPr/>
        </p:nvGrpSpPr>
        <p:grpSpPr>
          <a:xfrm>
            <a:off x="3103241" y="1372661"/>
            <a:ext cx="3027993" cy="1624811"/>
            <a:chOff x="1213094" y="4301459"/>
            <a:chExt cx="3633591" cy="1949773"/>
          </a:xfrm>
        </p:grpSpPr>
        <p:cxnSp>
          <p:nvCxnSpPr>
            <p:cNvPr id="102" name="Straight Arrow Connector 101"/>
            <p:cNvCxnSpPr>
              <a:stCxn id="88" idx="2"/>
              <a:endCxn id="98" idx="0"/>
            </p:cNvCxnSpPr>
            <p:nvPr/>
          </p:nvCxnSpPr>
          <p:spPr>
            <a:xfrm rot="5400000">
              <a:off x="3164283" y="4644388"/>
              <a:ext cx="1183116" cy="521322"/>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85" idx="2"/>
              <a:endCxn id="93" idx="1"/>
            </p:cNvCxnSpPr>
            <p:nvPr/>
          </p:nvCxnSpPr>
          <p:spPr>
            <a:xfrm rot="16200000" flipH="1">
              <a:off x="1572577" y="4178636"/>
              <a:ext cx="872178" cy="1125845"/>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86" idx="2"/>
              <a:endCxn id="99" idx="0"/>
            </p:cNvCxnSpPr>
            <p:nvPr/>
          </p:nvCxnSpPr>
          <p:spPr>
            <a:xfrm rot="5400000">
              <a:off x="942447" y="4760691"/>
              <a:ext cx="1824800" cy="906338"/>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rot="16200000" flipH="1">
              <a:off x="1702350" y="5006250"/>
              <a:ext cx="1894188" cy="595775"/>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87" idx="2"/>
              <a:endCxn id="94" idx="7"/>
            </p:cNvCxnSpPr>
            <p:nvPr/>
          </p:nvCxnSpPr>
          <p:spPr>
            <a:xfrm rot="5400000">
              <a:off x="2169461" y="4604590"/>
              <a:ext cx="1319988" cy="737796"/>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87" idx="2"/>
              <a:endCxn id="97" idx="1"/>
            </p:cNvCxnSpPr>
            <p:nvPr/>
          </p:nvCxnSpPr>
          <p:spPr>
            <a:xfrm rot="16200000" flipH="1">
              <a:off x="2927263" y="4584582"/>
              <a:ext cx="1655319" cy="1113141"/>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88" idx="2"/>
              <a:endCxn id="97" idx="0"/>
            </p:cNvCxnSpPr>
            <p:nvPr/>
          </p:nvCxnSpPr>
          <p:spPr>
            <a:xfrm rot="16200000" flipH="1">
              <a:off x="3483119" y="4846874"/>
              <a:ext cx="1604224" cy="537458"/>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89" idx="2"/>
              <a:endCxn id="96" idx="7"/>
            </p:cNvCxnSpPr>
            <p:nvPr/>
          </p:nvCxnSpPr>
          <p:spPr>
            <a:xfrm rot="5400000">
              <a:off x="4320074" y="4522212"/>
              <a:ext cx="711265" cy="341957"/>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9" idx="2"/>
              <a:endCxn id="97" idx="0"/>
            </p:cNvCxnSpPr>
            <p:nvPr/>
          </p:nvCxnSpPr>
          <p:spPr>
            <a:xfrm rot="5400000">
              <a:off x="3910244" y="4981274"/>
              <a:ext cx="1580157" cy="292724"/>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8" idx="2"/>
              <a:endCxn id="93" idx="7"/>
            </p:cNvCxnSpPr>
            <p:nvPr/>
          </p:nvCxnSpPr>
          <p:spPr>
            <a:xfrm rot="5400000">
              <a:off x="3057642" y="4218787"/>
              <a:ext cx="864157" cy="1053564"/>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86" idx="2"/>
              <a:endCxn id="98" idx="1"/>
            </p:cNvCxnSpPr>
            <p:nvPr/>
          </p:nvCxnSpPr>
          <p:spPr>
            <a:xfrm rot="16200000" flipH="1">
              <a:off x="2159886" y="4449590"/>
              <a:ext cx="1240959" cy="944698"/>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85" idx="2"/>
              <a:endCxn id="99" idx="1"/>
            </p:cNvCxnSpPr>
            <p:nvPr/>
          </p:nvCxnSpPr>
          <p:spPr>
            <a:xfrm rot="5400000">
              <a:off x="396706" y="5121858"/>
              <a:ext cx="1865427" cy="232651"/>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5" idx="2"/>
              <a:endCxn id="94" idx="1"/>
            </p:cNvCxnSpPr>
            <p:nvPr/>
          </p:nvCxnSpPr>
          <p:spPr>
            <a:xfrm rot="16200000" flipH="1">
              <a:off x="1100559" y="4650654"/>
              <a:ext cx="1328012" cy="637643"/>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rot="5400000">
              <a:off x="2255896" y="5273954"/>
              <a:ext cx="1832818" cy="52095"/>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86" idx="2"/>
              <a:endCxn id="100" idx="0"/>
            </p:cNvCxnSpPr>
            <p:nvPr/>
          </p:nvCxnSpPr>
          <p:spPr>
            <a:xfrm rot="5400000">
              <a:off x="1682392" y="4397736"/>
              <a:ext cx="721901" cy="529348"/>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86" idx="2"/>
              <a:endCxn id="94" idx="0"/>
            </p:cNvCxnSpPr>
            <p:nvPr/>
          </p:nvCxnSpPr>
          <p:spPr>
            <a:xfrm rot="5400000">
              <a:off x="1646302" y="4927130"/>
              <a:ext cx="1287385" cy="36044"/>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7" idx="2"/>
              <a:endCxn id="96" idx="1"/>
            </p:cNvCxnSpPr>
            <p:nvPr/>
          </p:nvCxnSpPr>
          <p:spPr>
            <a:xfrm rot="16200000" flipH="1">
              <a:off x="3283946" y="4227899"/>
              <a:ext cx="735329" cy="906517"/>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rot="5400000">
              <a:off x="3174145" y="4520637"/>
              <a:ext cx="1858090" cy="1457960"/>
            </a:xfrm>
            <a:prstGeom prst="straightConnector1">
              <a:avLst/>
            </a:prstGeom>
            <a:ln w="12700">
              <a:solidFill>
                <a:srgbClr val="1D3FE9"/>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0" name="Rectangle 119"/>
          <p:cNvSpPr/>
          <p:nvPr/>
        </p:nvSpPr>
        <p:spPr>
          <a:xfrm>
            <a:off x="6652344" y="957071"/>
            <a:ext cx="1510295" cy="600160"/>
          </a:xfrm>
          <a:prstGeom prst="rect">
            <a:avLst/>
          </a:prstGeom>
        </p:spPr>
        <p:txBody>
          <a:bodyPr wrap="square" lIns="76197" tIns="38098" rIns="76197" bIns="38098">
            <a:spAutoFit/>
          </a:bodyPr>
          <a:lstStyle/>
          <a:p>
            <a:r>
              <a:rPr lang="en-US" altLang="zh-CN" sz="1700" dirty="0"/>
              <a:t>Users: </a:t>
            </a:r>
          </a:p>
          <a:p>
            <a:r>
              <a:rPr lang="en-US" altLang="zh-CN" sz="1700" dirty="0"/>
              <a:t>Hub nodes</a:t>
            </a:r>
          </a:p>
        </p:txBody>
      </p:sp>
      <p:sp>
        <p:nvSpPr>
          <p:cNvPr id="121" name="Rectangle 120"/>
          <p:cNvSpPr/>
          <p:nvPr/>
        </p:nvSpPr>
        <p:spPr>
          <a:xfrm>
            <a:off x="6686975" y="2319433"/>
            <a:ext cx="1582158" cy="600160"/>
          </a:xfrm>
          <a:prstGeom prst="rect">
            <a:avLst/>
          </a:prstGeom>
        </p:spPr>
        <p:txBody>
          <a:bodyPr wrap="none" lIns="76197" tIns="38098" rIns="76197" bIns="38098">
            <a:spAutoFit/>
          </a:bodyPr>
          <a:lstStyle/>
          <a:p>
            <a:r>
              <a:rPr lang="en-US" altLang="zh-CN" sz="1700" dirty="0"/>
              <a:t>Locations: </a:t>
            </a:r>
          </a:p>
          <a:p>
            <a:r>
              <a:rPr lang="en-US" altLang="zh-CN" sz="1700" dirty="0"/>
              <a:t>Authority nodes</a:t>
            </a:r>
          </a:p>
        </p:txBody>
      </p:sp>
      <p:sp>
        <p:nvSpPr>
          <p:cNvPr id="122" name="Rectangle 121"/>
          <p:cNvSpPr/>
          <p:nvPr/>
        </p:nvSpPr>
        <p:spPr>
          <a:xfrm>
            <a:off x="230909" y="1617799"/>
            <a:ext cx="2286001" cy="692498"/>
          </a:xfrm>
          <a:prstGeom prst="rect">
            <a:avLst/>
          </a:prstGeom>
        </p:spPr>
        <p:txBody>
          <a:bodyPr wrap="square" lIns="76197" tIns="38098" rIns="76197" bIns="38098">
            <a:spAutoFit/>
          </a:bodyPr>
          <a:lstStyle/>
          <a:p>
            <a:r>
              <a:rPr lang="en-US" altLang="zh-CN" sz="2000" dirty="0"/>
              <a:t>The HITS-based inference model</a:t>
            </a:r>
          </a:p>
        </p:txBody>
      </p:sp>
    </p:spTree>
    <p:extLst>
      <p:ext uri="{BB962C8B-B14F-4D97-AF65-F5344CB8AC3E}">
        <p14:creationId xmlns:p14="http://schemas.microsoft.com/office/powerpoint/2010/main" val="247775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box(in)">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blinds(vertical)">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box(in)">
                                      <p:cBhvr>
                                        <p:cTn id="17" dur="500"/>
                                        <p:tgtEl>
                                          <p:spTgt spid="1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blinds(vertical)">
                                      <p:cBhvr>
                                        <p:cTn id="2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857256"/>
          </a:xfrm>
        </p:spPr>
        <p:txBody>
          <a:bodyPr vert="horz" lIns="91440" tIns="45720" rIns="91440" bIns="45720" rtlCol="0" anchor="ctr">
            <a:noAutofit/>
          </a:bodyPr>
          <a:lstStyle/>
          <a:p>
            <a:pPr algn="l" fontAlgn="base">
              <a:lnSpc>
                <a:spcPct val="90000"/>
              </a:lnSpc>
              <a:spcAft>
                <a:spcPct val="0"/>
              </a:spcAft>
            </a:pPr>
            <a:r>
              <a:rPr lang="en-US" altLang="zh-CN" sz="3200" spc="-300" dirty="0" smtClean="0">
                <a:ln w="3175">
                  <a:noFill/>
                </a:ln>
                <a:latin typeface="Segoe" pitchFamily="34" charset="0"/>
                <a:ea typeface="+mn-ea"/>
                <a:cs typeface="Arial" charset="0"/>
              </a:rPr>
              <a:t>Methodology</a:t>
            </a:r>
            <a:endParaRPr lang="en-US" sz="3200" spc="-300" dirty="0">
              <a:ln w="3175">
                <a:noFill/>
              </a:ln>
              <a:latin typeface="Segoe" pitchFamily="34" charset="0"/>
              <a:ea typeface="+mn-ea"/>
              <a:cs typeface="Arial" charset="0"/>
            </a:endParaRPr>
          </a:p>
        </p:txBody>
      </p:sp>
      <p:pic>
        <p:nvPicPr>
          <p:cNvPr id="2050" name="Picture 2"/>
          <p:cNvPicPr>
            <a:picLocks noChangeAspect="1" noChangeArrowheads="1"/>
          </p:cNvPicPr>
          <p:nvPr/>
        </p:nvPicPr>
        <p:blipFill>
          <a:blip r:embed="rId2"/>
          <a:srcRect/>
          <a:stretch>
            <a:fillRect/>
          </a:stretch>
        </p:blipFill>
        <p:spPr bwMode="auto">
          <a:xfrm>
            <a:off x="690158" y="1066800"/>
            <a:ext cx="7664748" cy="714380"/>
          </a:xfrm>
          <a:prstGeom prst="rect">
            <a:avLst/>
          </a:prstGeom>
          <a:noFill/>
          <a:ln w="9525">
            <a:noFill/>
            <a:miter lim="800000"/>
            <a:headEnd/>
            <a:tailEnd/>
          </a:ln>
          <a:effectLst/>
        </p:spPr>
      </p:pic>
      <p:sp>
        <p:nvSpPr>
          <p:cNvPr id="8" name="Oval 7"/>
          <p:cNvSpPr/>
          <p:nvPr/>
        </p:nvSpPr>
        <p:spPr>
          <a:xfrm>
            <a:off x="2475225" y="2095503"/>
            <a:ext cx="2000264" cy="125731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grpSp>
        <p:nvGrpSpPr>
          <p:cNvPr id="4" name="Group 78"/>
          <p:cNvGrpSpPr/>
          <p:nvPr/>
        </p:nvGrpSpPr>
        <p:grpSpPr>
          <a:xfrm>
            <a:off x="2634456" y="2169720"/>
            <a:ext cx="1576629" cy="1018142"/>
            <a:chOff x="3529485" y="2174466"/>
            <a:chExt cx="1576629" cy="1018142"/>
          </a:xfrm>
        </p:grpSpPr>
        <p:sp>
          <p:nvSpPr>
            <p:cNvPr id="11" name="Oval 10"/>
            <p:cNvSpPr/>
            <p:nvPr/>
          </p:nvSpPr>
          <p:spPr>
            <a:xfrm rot="1316892">
              <a:off x="3529485" y="2681536"/>
              <a:ext cx="360055" cy="295748"/>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316892">
              <a:off x="3900822" y="2896860"/>
              <a:ext cx="383750" cy="295748"/>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316892">
              <a:off x="4245799" y="2174466"/>
              <a:ext cx="471701" cy="384704"/>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316892">
              <a:off x="4822722" y="2415881"/>
              <a:ext cx="283392" cy="255019"/>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316892">
              <a:off x="4681514" y="2702067"/>
              <a:ext cx="321091" cy="238780"/>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67"/>
          <p:cNvGrpSpPr/>
          <p:nvPr/>
        </p:nvGrpSpPr>
        <p:grpSpPr>
          <a:xfrm>
            <a:off x="2334383" y="3239289"/>
            <a:ext cx="2426255" cy="3412296"/>
            <a:chOff x="3217316" y="3245166"/>
            <a:chExt cx="2426255" cy="3412296"/>
          </a:xfrm>
        </p:grpSpPr>
        <p:pic>
          <p:nvPicPr>
            <p:cNvPr id="2056" name="Picture 8"/>
            <p:cNvPicPr>
              <a:picLocks noChangeAspect="1" noChangeArrowheads="1"/>
            </p:cNvPicPr>
            <p:nvPr/>
          </p:nvPicPr>
          <p:blipFill>
            <a:blip r:embed="rId3"/>
            <a:srcRect/>
            <a:stretch>
              <a:fillRect/>
            </a:stretch>
          </p:blipFill>
          <p:spPr bwMode="auto">
            <a:xfrm>
              <a:off x="3217316" y="3643314"/>
              <a:ext cx="2426255" cy="3014148"/>
            </a:xfrm>
            <a:prstGeom prst="rect">
              <a:avLst/>
            </a:prstGeom>
            <a:noFill/>
            <a:ln w="9525">
              <a:noFill/>
              <a:miter lim="800000"/>
              <a:headEnd/>
              <a:tailEnd/>
            </a:ln>
            <a:effectLst/>
          </p:spPr>
        </p:pic>
        <p:sp>
          <p:nvSpPr>
            <p:cNvPr id="23" name="Down Arrow 22"/>
            <p:cNvSpPr/>
            <p:nvPr/>
          </p:nvSpPr>
          <p:spPr>
            <a:xfrm>
              <a:off x="4319586" y="3245166"/>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85"/>
          <p:cNvGrpSpPr/>
          <p:nvPr/>
        </p:nvGrpSpPr>
        <p:grpSpPr>
          <a:xfrm>
            <a:off x="374953" y="1709742"/>
            <a:ext cx="3814178" cy="1430347"/>
            <a:chOff x="1257887" y="1714488"/>
            <a:chExt cx="3814179" cy="1430347"/>
          </a:xfrm>
        </p:grpSpPr>
        <p:grpSp>
          <p:nvGrpSpPr>
            <p:cNvPr id="29" name="Group 81"/>
            <p:cNvGrpSpPr/>
            <p:nvPr/>
          </p:nvGrpSpPr>
          <p:grpSpPr>
            <a:xfrm>
              <a:off x="3571868" y="1714488"/>
              <a:ext cx="1500198" cy="1430347"/>
              <a:chOff x="3571868" y="1714488"/>
              <a:chExt cx="1500198" cy="1430347"/>
            </a:xfrm>
          </p:grpSpPr>
          <p:sp>
            <p:nvSpPr>
              <p:cNvPr id="16" name="Down Arrow 15"/>
              <p:cNvSpPr/>
              <p:nvPr/>
            </p:nvSpPr>
            <p:spPr>
              <a:xfrm>
                <a:off x="4295126" y="1714488"/>
                <a:ext cx="20543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79"/>
              <p:cNvGrpSpPr/>
              <p:nvPr/>
            </p:nvGrpSpPr>
            <p:grpSpPr>
              <a:xfrm>
                <a:off x="3571868" y="2244001"/>
                <a:ext cx="1500198" cy="900834"/>
                <a:chOff x="3571868" y="2244001"/>
                <a:chExt cx="1500198" cy="900834"/>
              </a:xfrm>
            </p:grpSpPr>
            <p:pic>
              <p:nvPicPr>
                <p:cNvPr id="2060" name="Picture 12"/>
                <p:cNvPicPr>
                  <a:picLocks noChangeAspect="1" noChangeArrowheads="1"/>
                </p:cNvPicPr>
                <p:nvPr/>
              </p:nvPicPr>
              <p:blipFill>
                <a:blip r:embed="rId4"/>
                <a:srcRect/>
                <a:stretch>
                  <a:fillRect/>
                </a:stretch>
              </p:blipFill>
              <p:spPr bwMode="auto">
                <a:xfrm>
                  <a:off x="3571868" y="2714620"/>
                  <a:ext cx="230189" cy="214314"/>
                </a:xfrm>
                <a:prstGeom prst="rect">
                  <a:avLst/>
                </a:prstGeom>
                <a:noFill/>
                <a:ln w="9525">
                  <a:noFill/>
                  <a:miter lim="800000"/>
                  <a:headEnd/>
                  <a:tailEnd/>
                </a:ln>
                <a:effectLst/>
              </p:spPr>
            </p:pic>
            <p:pic>
              <p:nvPicPr>
                <p:cNvPr id="2061" name="Picture 13"/>
                <p:cNvPicPr>
                  <a:picLocks noChangeAspect="1" noChangeArrowheads="1"/>
                </p:cNvPicPr>
                <p:nvPr/>
              </p:nvPicPr>
              <p:blipFill>
                <a:blip r:embed="rId5"/>
                <a:srcRect/>
                <a:stretch>
                  <a:fillRect/>
                </a:stretch>
              </p:blipFill>
              <p:spPr bwMode="auto">
                <a:xfrm>
                  <a:off x="3929058" y="2928934"/>
                  <a:ext cx="317104" cy="215901"/>
                </a:xfrm>
                <a:prstGeom prst="rect">
                  <a:avLst/>
                </a:prstGeom>
                <a:noFill/>
                <a:ln w="9525">
                  <a:noFill/>
                  <a:miter lim="800000"/>
                  <a:headEnd/>
                  <a:tailEnd/>
                </a:ln>
                <a:effectLst/>
              </p:spPr>
            </p:pic>
            <p:pic>
              <p:nvPicPr>
                <p:cNvPr id="2063" name="Picture 15"/>
                <p:cNvPicPr>
                  <a:picLocks noChangeAspect="1" noChangeArrowheads="1"/>
                </p:cNvPicPr>
                <p:nvPr/>
              </p:nvPicPr>
              <p:blipFill>
                <a:blip r:embed="rId6"/>
                <a:srcRect/>
                <a:stretch>
                  <a:fillRect/>
                </a:stretch>
              </p:blipFill>
              <p:spPr bwMode="auto">
                <a:xfrm>
                  <a:off x="4286248" y="2244001"/>
                  <a:ext cx="366713" cy="256305"/>
                </a:xfrm>
                <a:prstGeom prst="rect">
                  <a:avLst/>
                </a:prstGeom>
                <a:noFill/>
                <a:ln w="9525">
                  <a:noFill/>
                  <a:miter lim="800000"/>
                  <a:headEnd/>
                  <a:tailEnd/>
                </a:ln>
                <a:effectLst/>
              </p:spPr>
            </p:pic>
            <p:pic>
              <p:nvPicPr>
                <p:cNvPr id="2064" name="Picture 16"/>
                <p:cNvPicPr>
                  <a:picLocks noChangeAspect="1" noChangeArrowheads="1"/>
                </p:cNvPicPr>
                <p:nvPr/>
              </p:nvPicPr>
              <p:blipFill>
                <a:blip r:embed="rId7"/>
                <a:srcRect/>
                <a:stretch>
                  <a:fillRect/>
                </a:stretch>
              </p:blipFill>
              <p:spPr bwMode="auto">
                <a:xfrm>
                  <a:off x="4884743" y="2455859"/>
                  <a:ext cx="187323" cy="187323"/>
                </a:xfrm>
                <a:prstGeom prst="rect">
                  <a:avLst/>
                </a:prstGeom>
                <a:noFill/>
                <a:ln w="9525">
                  <a:noFill/>
                  <a:miter lim="800000"/>
                  <a:headEnd/>
                  <a:tailEnd/>
                </a:ln>
                <a:effectLst/>
              </p:spPr>
            </p:pic>
            <p:pic>
              <p:nvPicPr>
                <p:cNvPr id="2065" name="Picture 17"/>
                <p:cNvPicPr>
                  <a:picLocks noChangeAspect="1" noChangeArrowheads="1"/>
                </p:cNvPicPr>
                <p:nvPr/>
              </p:nvPicPr>
              <p:blipFill>
                <a:blip r:embed="rId8"/>
                <a:srcRect/>
                <a:stretch>
                  <a:fillRect/>
                </a:stretch>
              </p:blipFill>
              <p:spPr bwMode="auto">
                <a:xfrm>
                  <a:off x="4714876" y="2714620"/>
                  <a:ext cx="247363" cy="179385"/>
                </a:xfrm>
                <a:prstGeom prst="rect">
                  <a:avLst/>
                </a:prstGeom>
                <a:noFill/>
                <a:ln w="9525">
                  <a:noFill/>
                  <a:miter lim="800000"/>
                  <a:headEnd/>
                  <a:tailEnd/>
                </a:ln>
                <a:effectLst/>
              </p:spPr>
            </p:pic>
          </p:grpSp>
        </p:grpSp>
        <p:sp>
          <p:nvSpPr>
            <p:cNvPr id="83" name="Rectangle 82"/>
            <p:cNvSpPr/>
            <p:nvPr/>
          </p:nvSpPr>
          <p:spPr>
            <a:xfrm>
              <a:off x="1257887" y="1865038"/>
              <a:ext cx="2177144" cy="338554"/>
            </a:xfrm>
            <a:prstGeom prst="rect">
              <a:avLst/>
            </a:prstGeom>
          </p:spPr>
          <p:txBody>
            <a:bodyPr wrap="square">
              <a:spAutoFit/>
            </a:bodyPr>
            <a:lstStyle/>
            <a:p>
              <a:r>
                <a:rPr lang="en-US" altLang="zh-CN" sz="1600" dirty="0">
                  <a:solidFill>
                    <a:srgbClr val="0000FF"/>
                  </a:solidFill>
                </a:rPr>
                <a:t>1. Stay point detection</a:t>
              </a:r>
            </a:p>
          </p:txBody>
        </p:sp>
      </p:grpSp>
      <p:grpSp>
        <p:nvGrpSpPr>
          <p:cNvPr id="31" name="Group 86"/>
          <p:cNvGrpSpPr/>
          <p:nvPr/>
        </p:nvGrpSpPr>
        <p:grpSpPr>
          <a:xfrm>
            <a:off x="157235" y="2186457"/>
            <a:ext cx="4241588" cy="994435"/>
            <a:chOff x="991790" y="2191202"/>
            <a:chExt cx="4241588" cy="994435"/>
          </a:xfrm>
        </p:grpSpPr>
        <p:grpSp>
          <p:nvGrpSpPr>
            <p:cNvPr id="2048" name="Group 80"/>
            <p:cNvGrpSpPr/>
            <p:nvPr/>
          </p:nvGrpSpPr>
          <p:grpSpPr>
            <a:xfrm>
              <a:off x="3374819" y="2191202"/>
              <a:ext cx="1858559" cy="994435"/>
              <a:chOff x="3374819" y="2191202"/>
              <a:chExt cx="1858559" cy="994435"/>
            </a:xfrm>
          </p:grpSpPr>
          <p:sp>
            <p:nvSpPr>
              <p:cNvPr id="9" name="Oval 8"/>
              <p:cNvSpPr/>
              <p:nvPr/>
            </p:nvSpPr>
            <p:spPr>
              <a:xfrm rot="1847652">
                <a:off x="3374819" y="2657752"/>
                <a:ext cx="985641" cy="527885"/>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856219">
                <a:off x="4013774" y="2191202"/>
                <a:ext cx="1219604" cy="745545"/>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83"/>
            <p:cNvSpPr/>
            <p:nvPr/>
          </p:nvSpPr>
          <p:spPr>
            <a:xfrm>
              <a:off x="991790" y="2603608"/>
              <a:ext cx="2660954" cy="338554"/>
            </a:xfrm>
            <a:prstGeom prst="rect">
              <a:avLst/>
            </a:prstGeom>
          </p:spPr>
          <p:txBody>
            <a:bodyPr wrap="square">
              <a:spAutoFit/>
            </a:bodyPr>
            <a:lstStyle/>
            <a:p>
              <a:r>
                <a:rPr lang="en-US" altLang="zh-CN" sz="1600" dirty="0">
                  <a:solidFill>
                    <a:srgbClr val="0000FF"/>
                  </a:solidFill>
                </a:rPr>
                <a:t>2. Hierarchical clustering</a:t>
              </a:r>
            </a:p>
          </p:txBody>
        </p:sp>
      </p:grpSp>
      <p:grpSp>
        <p:nvGrpSpPr>
          <p:cNvPr id="80" name="Group 79"/>
          <p:cNvGrpSpPr/>
          <p:nvPr/>
        </p:nvGrpSpPr>
        <p:grpSpPr>
          <a:xfrm>
            <a:off x="4838101" y="1793905"/>
            <a:ext cx="3246689" cy="4575539"/>
            <a:chOff x="5805721" y="2230951"/>
            <a:chExt cx="3896027" cy="5490647"/>
          </a:xfrm>
        </p:grpSpPr>
        <p:pic>
          <p:nvPicPr>
            <p:cNvPr id="75" name="Picture 2"/>
            <p:cNvPicPr>
              <a:picLocks noChangeAspect="1" noChangeArrowheads="1"/>
            </p:cNvPicPr>
            <p:nvPr/>
          </p:nvPicPr>
          <p:blipFill>
            <a:blip r:embed="rId9"/>
            <a:srcRect/>
            <a:stretch>
              <a:fillRect/>
            </a:stretch>
          </p:blipFill>
          <p:spPr bwMode="auto">
            <a:xfrm>
              <a:off x="6758766" y="4437733"/>
              <a:ext cx="2942982" cy="3283865"/>
            </a:xfrm>
            <a:prstGeom prst="rect">
              <a:avLst/>
            </a:prstGeom>
            <a:noFill/>
            <a:ln w="9525">
              <a:noFill/>
              <a:miter lim="800000"/>
              <a:headEnd/>
              <a:tailEnd/>
            </a:ln>
            <a:effectLst/>
          </p:spPr>
        </p:pic>
        <p:grpSp>
          <p:nvGrpSpPr>
            <p:cNvPr id="79" name="Group 78"/>
            <p:cNvGrpSpPr/>
            <p:nvPr/>
          </p:nvGrpSpPr>
          <p:grpSpPr>
            <a:xfrm>
              <a:off x="5805721" y="2230951"/>
              <a:ext cx="2554508" cy="3981161"/>
              <a:chOff x="5805721" y="2230951"/>
              <a:chExt cx="2554508" cy="3981161"/>
            </a:xfrm>
          </p:grpSpPr>
          <p:sp>
            <p:nvSpPr>
              <p:cNvPr id="76" name="Down Arrow 75"/>
              <p:cNvSpPr/>
              <p:nvPr/>
            </p:nvSpPr>
            <p:spPr>
              <a:xfrm>
                <a:off x="8137181" y="2230951"/>
                <a:ext cx="223048" cy="2166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own Arrow 76"/>
              <p:cNvSpPr/>
              <p:nvPr/>
            </p:nvSpPr>
            <p:spPr>
              <a:xfrm rot="16200000">
                <a:off x="6064575" y="5672683"/>
                <a:ext cx="280575" cy="7982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016166" y="3726673"/>
                <a:ext cx="2111833" cy="406265"/>
              </a:xfrm>
              <a:prstGeom prst="rect">
                <a:avLst/>
              </a:prstGeom>
            </p:spPr>
            <p:txBody>
              <a:bodyPr wrap="square">
                <a:spAutoFit/>
              </a:bodyPr>
              <a:lstStyle/>
              <a:p>
                <a:r>
                  <a:rPr lang="en-US" altLang="zh-CN" sz="1600" dirty="0">
                    <a:solidFill>
                      <a:srgbClr val="0000FF"/>
                    </a:solidFill>
                  </a:rPr>
                  <a:t>3.Graph Building</a:t>
                </a:r>
              </a:p>
            </p:txBody>
          </p:sp>
        </p:grpSp>
      </p:grpSp>
    </p:spTree>
    <p:extLst>
      <p:ext uri="{BB962C8B-B14F-4D97-AF65-F5344CB8AC3E}">
        <p14:creationId xmlns:p14="http://schemas.microsoft.com/office/powerpoint/2010/main" val="42239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box(in)">
                                      <p:cBhvr>
                                        <p:cTn id="3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74</a:t>
            </a:fld>
            <a:endParaRPr lang="en-US" dirty="0">
              <a:solidFill>
                <a:prstClr val="black">
                  <a:tint val="75000"/>
                </a:prstClr>
              </a:solidFill>
              <a:latin typeface="Calibri"/>
            </a:endParaRPr>
          </a:p>
        </p:txBody>
      </p:sp>
      <p:pic>
        <p:nvPicPr>
          <p:cNvPr id="7" name="Picture 6"/>
          <p:cNvPicPr/>
          <p:nvPr/>
        </p:nvPicPr>
        <p:blipFill>
          <a:blip r:embed="rId2"/>
          <a:srcRect b="15840"/>
          <a:stretch>
            <a:fillRect/>
          </a:stretch>
        </p:blipFill>
        <p:spPr bwMode="auto">
          <a:xfrm>
            <a:off x="1823221" y="2469765"/>
            <a:ext cx="5777284" cy="2959485"/>
          </a:xfrm>
          <a:prstGeom prst="rect">
            <a:avLst/>
          </a:prstGeom>
          <a:noFill/>
          <a:ln w="9525">
            <a:noFill/>
            <a:miter lim="800000"/>
            <a:headEnd/>
            <a:tailEnd/>
          </a:ln>
        </p:spPr>
      </p:pic>
      <p:sp>
        <p:nvSpPr>
          <p:cNvPr id="8" name="Rectangle 7"/>
          <p:cNvSpPr/>
          <p:nvPr/>
        </p:nvSpPr>
        <p:spPr>
          <a:xfrm>
            <a:off x="2019492" y="4182823"/>
            <a:ext cx="938549" cy="584969"/>
          </a:xfrm>
          <a:prstGeom prst="rect">
            <a:avLst/>
          </a:prstGeom>
          <a:noFill/>
          <a:ln w="38100">
            <a:solidFill>
              <a:srgbClr val="1D3F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zh-CN" altLang="en-US"/>
          </a:p>
        </p:txBody>
      </p:sp>
      <p:sp>
        <p:nvSpPr>
          <p:cNvPr id="9" name="Oval 8"/>
          <p:cNvSpPr/>
          <p:nvPr/>
        </p:nvSpPr>
        <p:spPr>
          <a:xfrm>
            <a:off x="2399771" y="3463396"/>
            <a:ext cx="436563" cy="436563"/>
          </a:xfrm>
          <a:prstGeom prst="ellipse">
            <a:avLst/>
          </a:prstGeom>
          <a:noFill/>
          <a:ln w="38100">
            <a:solidFill>
              <a:srgbClr val="1D3F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zh-CN" altLang="en-US"/>
          </a:p>
        </p:txBody>
      </p:sp>
      <p:sp>
        <p:nvSpPr>
          <p:cNvPr id="10" name="Oval 9"/>
          <p:cNvSpPr/>
          <p:nvPr/>
        </p:nvSpPr>
        <p:spPr>
          <a:xfrm>
            <a:off x="6072188" y="2521479"/>
            <a:ext cx="436563" cy="436563"/>
          </a:xfrm>
          <a:prstGeom prst="ellipse">
            <a:avLst/>
          </a:prstGeom>
          <a:noFill/>
          <a:ln w="38100">
            <a:solidFill>
              <a:srgbClr val="1D3F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zh-CN" altLang="en-US"/>
          </a:p>
        </p:txBody>
      </p:sp>
      <p:sp>
        <p:nvSpPr>
          <p:cNvPr id="11" name="Rectangle 10"/>
          <p:cNvSpPr/>
          <p:nvPr/>
        </p:nvSpPr>
        <p:spPr>
          <a:xfrm>
            <a:off x="5691908" y="4182823"/>
            <a:ext cx="1293092" cy="584969"/>
          </a:xfrm>
          <a:prstGeom prst="rect">
            <a:avLst/>
          </a:prstGeom>
          <a:noFill/>
          <a:ln w="38100">
            <a:solidFill>
              <a:srgbClr val="1D3F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zh-CN" altLang="en-US"/>
          </a:p>
        </p:txBody>
      </p:sp>
      <p:pic>
        <p:nvPicPr>
          <p:cNvPr id="12" name="Picture 11"/>
          <p:cNvPicPr/>
          <p:nvPr/>
        </p:nvPicPr>
        <p:blipFill>
          <a:blip r:embed="rId2"/>
          <a:srcRect t="83919"/>
          <a:stretch>
            <a:fillRect/>
          </a:stretch>
        </p:blipFill>
        <p:spPr bwMode="auto">
          <a:xfrm>
            <a:off x="1812637" y="5600701"/>
            <a:ext cx="5777284" cy="565484"/>
          </a:xfrm>
          <a:prstGeom prst="rect">
            <a:avLst/>
          </a:prstGeom>
          <a:noFill/>
          <a:ln w="9525">
            <a:noFill/>
            <a:miter lim="800000"/>
            <a:headEnd/>
            <a:tailEnd/>
          </a:ln>
        </p:spPr>
      </p:pic>
      <p:sp>
        <p:nvSpPr>
          <p:cNvPr id="13" name="Title 1"/>
          <p:cNvSpPr>
            <a:spLocks noGrp="1"/>
          </p:cNvSpPr>
          <p:nvPr>
            <p:ph type="title"/>
          </p:nvPr>
        </p:nvSpPr>
        <p:spPr>
          <a:xfrm>
            <a:off x="457200" y="304800"/>
            <a:ext cx="8229600" cy="1143000"/>
          </a:xfrm>
        </p:spPr>
        <p:txBody>
          <a:bodyPr vert="horz" lIns="91440" tIns="45720" rIns="91440" bIns="45720" rtlCol="0" anchor="ctr">
            <a:noAutofit/>
          </a:bodyPr>
          <a:lstStyle/>
          <a:p>
            <a:pPr algn="l" fontAlgn="base">
              <a:lnSpc>
                <a:spcPct val="90000"/>
              </a:lnSpc>
              <a:spcAft>
                <a:spcPct val="0"/>
              </a:spcAft>
            </a:pPr>
            <a:r>
              <a:rPr lang="en-US" altLang="zh-CN" sz="3200" spc="-300" dirty="0" smtClean="0">
                <a:ln w="3175">
                  <a:noFill/>
                </a:ln>
                <a:latin typeface="Segoe" pitchFamily="34" charset="0"/>
                <a:ea typeface="+mn-ea"/>
                <a:cs typeface="Arial" charset="0"/>
              </a:rPr>
              <a:t>Methodology</a:t>
            </a:r>
            <a:endParaRPr lang="zh-CN" altLang="en-US" sz="3200" spc="-300" dirty="0">
              <a:ln w="3175">
                <a:noFill/>
              </a:ln>
              <a:latin typeface="Segoe" pitchFamily="34" charset="0"/>
              <a:ea typeface="+mn-ea"/>
              <a:cs typeface="Arial" charset="0"/>
            </a:endParaRPr>
          </a:p>
        </p:txBody>
      </p:sp>
      <p:sp>
        <p:nvSpPr>
          <p:cNvPr id="15" name="Text Placeholder 5"/>
          <p:cNvSpPr>
            <a:spLocks noGrp="1"/>
          </p:cNvSpPr>
          <p:nvPr>
            <p:ph type="body" idx="1"/>
          </p:nvPr>
        </p:nvSpPr>
        <p:spPr>
          <a:xfrm>
            <a:off x="381000" y="1371600"/>
            <a:ext cx="8380412" cy="4366054"/>
          </a:xfrm>
        </p:spPr>
        <p:txBody>
          <a:bodyPr>
            <a:normAutofit/>
          </a:bodyPr>
          <a:lstStyle/>
          <a:p>
            <a:r>
              <a:rPr lang="en-US" altLang="zh-CN" sz="2300" dirty="0" smtClean="0"/>
              <a:t>Each user has multiple hub scores w.r.t. different nodes</a:t>
            </a:r>
          </a:p>
          <a:p>
            <a:r>
              <a:rPr lang="en-US" altLang="zh-CN" sz="2300" dirty="0" smtClean="0"/>
              <a:t>Choose a hub score according to the specified region</a:t>
            </a:r>
            <a:endParaRPr lang="en-US" altLang="zh-CN" sz="2300" dirty="0"/>
          </a:p>
        </p:txBody>
      </p:sp>
      <p:sp>
        <p:nvSpPr>
          <p:cNvPr id="16" name="Rectangle 15"/>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892228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fill="hold" grpId="0" nodeType="clickEffect">
                                  <p:stCondLst>
                                    <p:cond delay="0"/>
                                  </p:stCondLst>
                                  <p:childTnLst>
                                    <p:anim calcmode="discrete" valueType="str">
                                      <p:cBhvr>
                                        <p:cTn id="11"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1"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i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mph" presetSubtype="0" fill="hold" grpId="0" nodeType="clickEffect">
                                  <p:stCondLst>
                                    <p:cond delay="0"/>
                                  </p:stCondLst>
                                  <p:childTnLst>
                                    <p:anim calcmode="discrete" valueType="str">
                                      <p:cBhvr>
                                        <p:cTn id="2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1"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ox(i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1"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ox(i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35" presetClass="emph" presetSubtype="0" fill="hold" grpId="0" nodeType="clickEffect">
                                  <p:stCondLst>
                                    <p:cond delay="0"/>
                                  </p:stCondLst>
                                  <p:childTnLst>
                                    <p:anim calcmode="discrete" valueType="str">
                                      <p:cBhvr>
                                        <p:cTn id="38"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685800"/>
            <a:ext cx="8380412" cy="553998"/>
          </a:xfrm>
        </p:spPr>
        <p:txBody>
          <a:bodyPr>
            <a:normAutofit/>
          </a:bodyPr>
          <a:lstStyle/>
          <a:p>
            <a:r>
              <a:rPr altLang="zh-CN" sz="3300" dirty="0" smtClean="0"/>
              <a:t>Detecting Interesting </a:t>
            </a:r>
            <a:r>
              <a:rPr altLang="zh-CN" sz="3300" dirty="0"/>
              <a:t>Travel </a:t>
            </a:r>
            <a:r>
              <a:rPr altLang="zh-CN" sz="3300" dirty="0" smtClean="0"/>
              <a:t>Sequences</a:t>
            </a:r>
            <a:endParaRPr lang="zh-CN" altLang="en-US" dirty="0"/>
          </a:p>
        </p:txBody>
      </p:sp>
      <p:sp>
        <p:nvSpPr>
          <p:cNvPr id="6" name="Text Placeholder 5"/>
          <p:cNvSpPr>
            <a:spLocks noGrp="1"/>
          </p:cNvSpPr>
          <p:nvPr>
            <p:ph type="body" idx="1"/>
          </p:nvPr>
        </p:nvSpPr>
        <p:spPr>
          <a:xfrm>
            <a:off x="381000" y="1578196"/>
            <a:ext cx="8380412" cy="4366054"/>
          </a:xfrm>
        </p:spPr>
        <p:txBody>
          <a:bodyPr>
            <a:normAutofit/>
          </a:bodyPr>
          <a:lstStyle/>
          <a:p>
            <a:r>
              <a:rPr lang="en-US" altLang="zh-CN" sz="2300" dirty="0"/>
              <a:t>Three factors determining the classical score of a sequence:</a:t>
            </a:r>
          </a:p>
          <a:p>
            <a:pPr lvl="1"/>
            <a:r>
              <a:rPr lang="en-US" altLang="zh-CN" sz="1700" dirty="0"/>
              <a:t>Travel experiences (hub scores) of the users taking the sequence</a:t>
            </a:r>
          </a:p>
          <a:p>
            <a:pPr lvl="1"/>
            <a:r>
              <a:rPr lang="en-US" altLang="zh-CN" sz="1700" dirty="0"/>
              <a:t>The location interests (authority scores) weighted by </a:t>
            </a:r>
          </a:p>
          <a:p>
            <a:pPr lvl="1"/>
            <a:r>
              <a:rPr lang="en-US" altLang="zh-CN" sz="1700" dirty="0"/>
              <a:t>The probability that people would take a specific sequence</a:t>
            </a:r>
            <a:endParaRPr lang="zh-CN" altLang="en-US" sz="1700"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75</a:t>
            </a:fld>
            <a:endParaRPr lang="en-US" dirty="0">
              <a:solidFill>
                <a:prstClr val="black">
                  <a:tint val="75000"/>
                </a:prstClr>
              </a:solidFill>
              <a:latin typeface="Calibri"/>
            </a:endParaRPr>
          </a:p>
        </p:txBody>
      </p:sp>
      <p:grpSp>
        <p:nvGrpSpPr>
          <p:cNvPr id="19" name="Group 18"/>
          <p:cNvGrpSpPr/>
          <p:nvPr/>
        </p:nvGrpSpPr>
        <p:grpSpPr>
          <a:xfrm>
            <a:off x="2146567" y="4962888"/>
            <a:ext cx="4872238" cy="530977"/>
            <a:chOff x="2335200" y="6810375"/>
            <a:chExt cx="5846685" cy="637172"/>
          </a:xfrm>
        </p:grpSpPr>
        <p:pic>
          <p:nvPicPr>
            <p:cNvPr id="8" name="Picture 4"/>
            <p:cNvPicPr>
              <a:picLocks noChangeAspect="1" noChangeArrowheads="1"/>
            </p:cNvPicPr>
            <p:nvPr/>
          </p:nvPicPr>
          <p:blipFill>
            <a:blip r:embed="rId2"/>
            <a:srcRect t="6844" r="91622" b="22847"/>
            <a:stretch>
              <a:fillRect/>
            </a:stretch>
          </p:blipFill>
          <p:spPr bwMode="auto">
            <a:xfrm>
              <a:off x="2335200" y="6845969"/>
              <a:ext cx="1418656" cy="52812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381124" y="6810375"/>
              <a:ext cx="4800761" cy="637172"/>
            </a:xfrm>
            <a:prstGeom prst="rect">
              <a:avLst/>
            </a:prstGeom>
            <a:noFill/>
            <a:ln w="9525">
              <a:noFill/>
              <a:miter lim="800000"/>
              <a:headEnd/>
              <a:tailEnd/>
            </a:ln>
            <a:effectLst/>
          </p:spPr>
        </p:pic>
      </p:grpSp>
      <p:grpSp>
        <p:nvGrpSpPr>
          <p:cNvPr id="18" name="Group 17"/>
          <p:cNvGrpSpPr/>
          <p:nvPr/>
        </p:nvGrpSpPr>
        <p:grpSpPr>
          <a:xfrm>
            <a:off x="2775313" y="2889056"/>
            <a:ext cx="3481108" cy="1732525"/>
            <a:chOff x="3342407" y="4297706"/>
            <a:chExt cx="4177330" cy="2079030"/>
          </a:xfrm>
        </p:grpSpPr>
        <p:pic>
          <p:nvPicPr>
            <p:cNvPr id="7" name="Picture 6"/>
            <p:cNvPicPr/>
            <p:nvPr/>
          </p:nvPicPr>
          <p:blipFill>
            <a:blip r:embed="rId4"/>
            <a:srcRect/>
            <a:stretch>
              <a:fillRect/>
            </a:stretch>
          </p:blipFill>
          <p:spPr bwMode="auto">
            <a:xfrm>
              <a:off x="3342407" y="4297706"/>
              <a:ext cx="4177330" cy="2079030"/>
            </a:xfrm>
            <a:prstGeom prst="rect">
              <a:avLst/>
            </a:prstGeom>
            <a:noFill/>
            <a:ln w="9525">
              <a:noFill/>
              <a:miter lim="800000"/>
              <a:headEnd/>
              <a:tailEnd/>
            </a:ln>
          </p:spPr>
        </p:pic>
        <p:cxnSp>
          <p:nvCxnSpPr>
            <p:cNvPr id="10" name="Straight Arrow Connector 9"/>
            <p:cNvCxnSpPr/>
            <p:nvPr/>
          </p:nvCxnSpPr>
          <p:spPr>
            <a:xfrm>
              <a:off x="4174958" y="4824663"/>
              <a:ext cx="797092" cy="528387"/>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135594" y="5500885"/>
            <a:ext cx="3058023" cy="333883"/>
            <a:chOff x="3741820" y="4460109"/>
            <a:chExt cx="3669628" cy="400659"/>
          </a:xfrm>
        </p:grpSpPr>
        <p:pic>
          <p:nvPicPr>
            <p:cNvPr id="13" name="Picture 3"/>
            <p:cNvPicPr>
              <a:picLocks noChangeAspect="1" noChangeArrowheads="1"/>
            </p:cNvPicPr>
            <p:nvPr/>
          </p:nvPicPr>
          <p:blipFill>
            <a:blip r:embed="rId3"/>
            <a:srcRect l="32158" t="26987" r="59322" b="12589"/>
            <a:stretch>
              <a:fillRect/>
            </a:stretch>
          </p:blipFill>
          <p:spPr bwMode="auto">
            <a:xfrm>
              <a:off x="3741820" y="4475758"/>
              <a:ext cx="409073" cy="385010"/>
            </a:xfrm>
            <a:prstGeom prst="rect">
              <a:avLst/>
            </a:prstGeom>
            <a:noFill/>
            <a:ln w="9525">
              <a:noFill/>
              <a:miter lim="800000"/>
              <a:headEnd/>
              <a:tailEnd/>
            </a:ln>
            <a:effectLst/>
          </p:spPr>
        </p:pic>
        <p:sp>
          <p:nvSpPr>
            <p:cNvPr id="17" name="Rectangle 16"/>
            <p:cNvSpPr/>
            <p:nvPr/>
          </p:nvSpPr>
          <p:spPr>
            <a:xfrm>
              <a:off x="3987485" y="4460109"/>
              <a:ext cx="3423963" cy="350865"/>
            </a:xfrm>
            <a:prstGeom prst="rect">
              <a:avLst/>
            </a:prstGeom>
          </p:spPr>
          <p:txBody>
            <a:bodyPr wrap="square">
              <a:spAutoFit/>
            </a:bodyPr>
            <a:lstStyle/>
            <a:p>
              <a:r>
                <a:rPr lang="en-US" altLang="zh-CN" sz="1300" dirty="0"/>
                <a:t>: Authority score of location A </a:t>
              </a:r>
              <a:endParaRPr lang="zh-CN" altLang="en-US" sz="1300" dirty="0"/>
            </a:p>
          </p:txBody>
        </p:sp>
      </p:grpSp>
      <p:grpSp>
        <p:nvGrpSpPr>
          <p:cNvPr id="22" name="Group 21"/>
          <p:cNvGrpSpPr/>
          <p:nvPr/>
        </p:nvGrpSpPr>
        <p:grpSpPr>
          <a:xfrm>
            <a:off x="2140260" y="5834842"/>
            <a:ext cx="3070066" cy="306011"/>
            <a:chOff x="2989432" y="7640137"/>
            <a:chExt cx="3684079" cy="367213"/>
          </a:xfrm>
        </p:grpSpPr>
        <p:pic>
          <p:nvPicPr>
            <p:cNvPr id="14" name="Picture 3"/>
            <p:cNvPicPr>
              <a:picLocks noChangeAspect="1" noChangeArrowheads="1"/>
            </p:cNvPicPr>
            <p:nvPr/>
          </p:nvPicPr>
          <p:blipFill>
            <a:blip r:embed="rId3"/>
            <a:srcRect l="50069" t="21322" r="41778" b="23540"/>
            <a:stretch>
              <a:fillRect/>
            </a:stretch>
          </p:blipFill>
          <p:spPr bwMode="auto">
            <a:xfrm>
              <a:off x="2989432" y="7640137"/>
              <a:ext cx="391427" cy="351322"/>
            </a:xfrm>
            <a:prstGeom prst="rect">
              <a:avLst/>
            </a:prstGeom>
            <a:noFill/>
            <a:ln w="9525">
              <a:noFill/>
              <a:miter lim="800000"/>
              <a:headEnd/>
              <a:tailEnd/>
            </a:ln>
            <a:effectLst/>
          </p:spPr>
        </p:pic>
        <p:sp>
          <p:nvSpPr>
            <p:cNvPr id="21" name="Rectangle 20"/>
            <p:cNvSpPr/>
            <p:nvPr/>
          </p:nvSpPr>
          <p:spPr>
            <a:xfrm>
              <a:off x="3249548" y="7656485"/>
              <a:ext cx="3423963" cy="350865"/>
            </a:xfrm>
            <a:prstGeom prst="rect">
              <a:avLst/>
            </a:prstGeom>
          </p:spPr>
          <p:txBody>
            <a:bodyPr wrap="square">
              <a:spAutoFit/>
            </a:bodyPr>
            <a:lstStyle/>
            <a:p>
              <a:r>
                <a:rPr lang="en-US" altLang="zh-CN" sz="1300" dirty="0"/>
                <a:t>: Authority score of location C</a:t>
              </a:r>
              <a:endParaRPr lang="zh-CN" altLang="en-US" sz="1300" dirty="0"/>
            </a:p>
          </p:txBody>
        </p:sp>
      </p:grpSp>
      <p:grpSp>
        <p:nvGrpSpPr>
          <p:cNvPr id="26" name="Group 25"/>
          <p:cNvGrpSpPr/>
          <p:nvPr/>
        </p:nvGrpSpPr>
        <p:grpSpPr>
          <a:xfrm>
            <a:off x="5080615" y="5467346"/>
            <a:ext cx="2038058" cy="319242"/>
            <a:chOff x="6517858" y="7199145"/>
            <a:chExt cx="2445669" cy="383090"/>
          </a:xfrm>
        </p:grpSpPr>
        <p:pic>
          <p:nvPicPr>
            <p:cNvPr id="1028" name="Picture 4"/>
            <p:cNvPicPr>
              <a:picLocks noChangeAspect="1" noChangeArrowheads="1"/>
            </p:cNvPicPr>
            <p:nvPr/>
          </p:nvPicPr>
          <p:blipFill>
            <a:blip r:embed="rId5"/>
            <a:srcRect/>
            <a:stretch>
              <a:fillRect/>
            </a:stretch>
          </p:blipFill>
          <p:spPr bwMode="auto">
            <a:xfrm>
              <a:off x="6517858" y="7199145"/>
              <a:ext cx="295275" cy="352425"/>
            </a:xfrm>
            <a:prstGeom prst="rect">
              <a:avLst/>
            </a:prstGeom>
            <a:noFill/>
            <a:ln w="9525">
              <a:noFill/>
              <a:miter lim="800000"/>
              <a:headEnd/>
              <a:tailEnd/>
            </a:ln>
            <a:effectLst/>
          </p:spPr>
        </p:pic>
        <p:sp>
          <p:nvSpPr>
            <p:cNvPr id="25" name="Rectangle 24"/>
            <p:cNvSpPr/>
            <p:nvPr/>
          </p:nvSpPr>
          <p:spPr>
            <a:xfrm>
              <a:off x="6734696" y="7231370"/>
              <a:ext cx="2228831" cy="350865"/>
            </a:xfrm>
            <a:prstGeom prst="rect">
              <a:avLst/>
            </a:prstGeom>
          </p:spPr>
          <p:txBody>
            <a:bodyPr wrap="square">
              <a:spAutoFit/>
            </a:bodyPr>
            <a:lstStyle/>
            <a:p>
              <a:r>
                <a:rPr lang="en-US" altLang="zh-CN" sz="1300" dirty="0"/>
                <a:t>: User </a:t>
              </a:r>
              <a:r>
                <a:rPr lang="en-US" altLang="zh-CN" sz="1300" dirty="0" err="1"/>
                <a:t>k’s</a:t>
              </a:r>
              <a:r>
                <a:rPr lang="en-US" altLang="zh-CN" sz="1300" dirty="0"/>
                <a:t> hub score </a:t>
              </a:r>
              <a:endParaRPr lang="zh-CN" altLang="en-US" sz="1300" dirty="0"/>
            </a:p>
          </p:txBody>
        </p:sp>
      </p:grpSp>
      <p:sp>
        <p:nvSpPr>
          <p:cNvPr id="23" name="Rectangle 22"/>
          <p:cNvSpPr/>
          <p:nvPr/>
        </p:nvSpPr>
        <p:spPr>
          <a:xfrm>
            <a:off x="2126417" y="4665360"/>
            <a:ext cx="3057190" cy="282128"/>
          </a:xfrm>
          <a:prstGeom prst="rect">
            <a:avLst/>
          </a:prstGeom>
        </p:spPr>
        <p:txBody>
          <a:bodyPr wrap="square" lIns="76197" tIns="38098" rIns="76197" bIns="38098">
            <a:spAutoFit/>
          </a:bodyPr>
          <a:lstStyle/>
          <a:p>
            <a:r>
              <a:rPr lang="en-US" altLang="zh-CN" sz="1300" dirty="0"/>
              <a:t>The classical score of sequence </a:t>
            </a:r>
            <a:r>
              <a:rPr lang="en-US" altLang="zh-CN" sz="1300" b="1" dirty="0">
                <a:solidFill>
                  <a:srgbClr val="FF0000"/>
                </a:solidFill>
              </a:rPr>
              <a:t>A</a:t>
            </a:r>
            <a:r>
              <a:rPr lang="en-US" altLang="zh-CN" sz="1300" b="1" dirty="0">
                <a:solidFill>
                  <a:srgbClr val="FF0000"/>
                </a:solidFill>
                <a:sym typeface="Wingdings" pitchFamily="2" charset="2"/>
              </a:rPr>
              <a:t></a:t>
            </a:r>
            <a:r>
              <a:rPr lang="en-US" altLang="zh-CN" sz="1300" b="1" dirty="0">
                <a:solidFill>
                  <a:srgbClr val="FF0000"/>
                </a:solidFill>
              </a:rPr>
              <a:t>C</a:t>
            </a:r>
            <a:r>
              <a:rPr lang="en-US" altLang="zh-CN" sz="1300" dirty="0"/>
              <a:t>:</a:t>
            </a:r>
            <a:endParaRPr lang="zh-CN" altLang="en-US" sz="1300" dirty="0"/>
          </a:p>
        </p:txBody>
      </p:sp>
      <p:sp>
        <p:nvSpPr>
          <p:cNvPr id="27" name="Rectangle 26"/>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18417194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http://sc.websbook.com/sc/upimg/allimg/090725/124484563973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311"/>
          <a:stretch/>
        </p:blipFill>
        <p:spPr bwMode="auto">
          <a:xfrm>
            <a:off x="-36286" y="0"/>
            <a:ext cx="918028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8406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00200"/>
            <a:ext cx="8153400" cy="1470025"/>
          </a:xfrm>
        </p:spPr>
        <p:txBody>
          <a:bodyPr vert="horz" lIns="91440" tIns="45720" rIns="91440" bIns="45720" rtlCol="0" anchor="ctr">
            <a:normAutofit/>
          </a:bodyPr>
          <a:lstStyle/>
          <a:p>
            <a:pPr lvl="2" algn="ctr"/>
            <a:r>
              <a:rPr lang="en-US" altLang="zh-CN" sz="2800" b="1" dirty="0"/>
              <a:t>Trip </a:t>
            </a:r>
            <a:r>
              <a:rPr lang="en-US" altLang="zh-CN" sz="2800" b="1" dirty="0" smtClean="0"/>
              <a:t>Planning </a:t>
            </a:r>
            <a:r>
              <a:rPr lang="en-US" altLang="zh-CN" sz="2800" b="1" dirty="0"/>
              <a:t>and </a:t>
            </a:r>
            <a:r>
              <a:rPr lang="en-US" altLang="zh-CN" sz="2800" b="1" dirty="0" smtClean="0"/>
              <a:t>Itinerary </a:t>
            </a:r>
            <a:r>
              <a:rPr lang="en-US" altLang="zh-CN" sz="2800" b="1" dirty="0"/>
              <a:t>R</a:t>
            </a:r>
            <a:r>
              <a:rPr lang="en-US" altLang="zh-CN" sz="2800" b="1" dirty="0" smtClean="0"/>
              <a:t>ecommendation </a:t>
            </a:r>
            <a:endParaRPr lang="en-US" altLang="zh-CN" sz="2800" b="1" dirty="0"/>
          </a:p>
        </p:txBody>
      </p:sp>
      <p:sp>
        <p:nvSpPr>
          <p:cNvPr id="5" name="Subtitle 4"/>
          <p:cNvSpPr>
            <a:spLocks noGrp="1"/>
          </p:cNvSpPr>
          <p:nvPr>
            <p:ph type="subTitle" idx="1"/>
          </p:nvPr>
        </p:nvSpPr>
        <p:spPr>
          <a:xfrm>
            <a:off x="990600" y="3429000"/>
            <a:ext cx="7391400" cy="2438400"/>
          </a:xfrm>
        </p:spPr>
        <p:txBody>
          <a:bodyPr>
            <a:normAutofit fontScale="92500" lnSpcReduction="20000"/>
          </a:bodyPr>
          <a:lstStyle/>
          <a:p>
            <a:pPr algn="just"/>
            <a:r>
              <a:rPr lang="en-US" altLang="zh-CN" sz="2000" dirty="0" smtClean="0">
                <a:solidFill>
                  <a:schemeClr val="tx1">
                    <a:lumMod val="65000"/>
                    <a:lumOff val="35000"/>
                  </a:schemeClr>
                </a:solidFill>
              </a:rPr>
              <a:t>[1] </a:t>
            </a:r>
            <a:r>
              <a:rPr lang="en-US" altLang="zh-CN" sz="2000" dirty="0">
                <a:solidFill>
                  <a:schemeClr val="tx1">
                    <a:lumMod val="65000"/>
                    <a:lumOff val="35000"/>
                  </a:schemeClr>
                </a:solidFill>
              </a:rPr>
              <a:t>Hyoseok </a:t>
            </a:r>
            <a:r>
              <a:rPr lang="en-US" altLang="zh-CN" sz="2000" dirty="0" smtClean="0">
                <a:solidFill>
                  <a:schemeClr val="tx1">
                    <a:lumMod val="65000"/>
                    <a:lumOff val="35000"/>
                  </a:schemeClr>
                </a:solidFill>
              </a:rPr>
              <a:t>Yoon, </a:t>
            </a:r>
            <a:r>
              <a:rPr lang="en-US" altLang="zh-CN" sz="2000" dirty="0">
                <a:solidFill>
                  <a:schemeClr val="tx1">
                    <a:lumMod val="65000"/>
                    <a:lumOff val="35000"/>
                  </a:schemeClr>
                </a:solidFill>
              </a:rPr>
              <a:t>Yu Zheng, Xing Xie, Woontack Woo. </a:t>
            </a:r>
            <a:r>
              <a:rPr lang="en-US" altLang="zh-CN" sz="2000" dirty="0">
                <a:solidFill>
                  <a:schemeClr val="tx1">
                    <a:lumMod val="65000"/>
                    <a:lumOff val="35000"/>
                  </a:schemeClr>
                </a:solidFill>
                <a:hlinkClick r:id="rId2" action="ppaction://hlinkfile"/>
              </a:rPr>
              <a:t>Smart Itinerary Recommendation based on User-Generated GPS Trajectories</a:t>
            </a:r>
            <a:r>
              <a:rPr lang="en-US" altLang="zh-CN" sz="2000" dirty="0">
                <a:solidFill>
                  <a:schemeClr val="tx1">
                    <a:lumMod val="65000"/>
                    <a:lumOff val="35000"/>
                  </a:schemeClr>
                </a:solidFill>
              </a:rPr>
              <a:t>. In Proceedings of Ubiquitous Intelligence and Computing (UIC 2010), </a:t>
            </a:r>
            <a:endParaRPr lang="en-US" altLang="zh-CN" sz="2000" dirty="0" smtClean="0">
              <a:solidFill>
                <a:schemeClr val="tx1">
                  <a:lumMod val="65000"/>
                  <a:lumOff val="35000"/>
                </a:schemeClr>
              </a:solidFill>
            </a:endParaRPr>
          </a:p>
          <a:p>
            <a:pPr algn="just"/>
            <a:r>
              <a:rPr lang="en-US" altLang="zh-CN" sz="2000" dirty="0" smtClean="0">
                <a:solidFill>
                  <a:schemeClr val="tx1">
                    <a:lumMod val="65000"/>
                    <a:lumOff val="35000"/>
                  </a:schemeClr>
                </a:solidFill>
              </a:rPr>
              <a:t>[2]Hyoseok Yoon, </a:t>
            </a:r>
            <a:r>
              <a:rPr lang="en-US" altLang="zh-CN" sz="2000" dirty="0">
                <a:solidFill>
                  <a:schemeClr val="tx1">
                    <a:lumMod val="65000"/>
                    <a:lumOff val="35000"/>
                  </a:schemeClr>
                </a:solidFill>
              </a:rPr>
              <a:t>Yu Zheng, Xing Xie, and Woontack Woo. </a:t>
            </a:r>
            <a:r>
              <a:rPr lang="en-US" altLang="zh-CN" sz="2000" dirty="0">
                <a:solidFill>
                  <a:schemeClr val="tx1">
                    <a:lumMod val="65000"/>
                    <a:lumOff val="35000"/>
                  </a:schemeClr>
                </a:solidFill>
                <a:hlinkClick r:id="rId3" action="ppaction://hlinkfile"/>
              </a:rPr>
              <a:t>Social Itinerary Recommendation from User-generated Digital Trails</a:t>
            </a:r>
            <a:r>
              <a:rPr lang="en-US" altLang="zh-CN" sz="2000" dirty="0">
                <a:solidFill>
                  <a:schemeClr val="tx1">
                    <a:lumMod val="65000"/>
                    <a:lumOff val="35000"/>
                  </a:schemeClr>
                </a:solidFill>
              </a:rPr>
              <a:t>. Journal on Personal and Ubiquitous Computing (PUC). </a:t>
            </a:r>
            <a:endParaRPr lang="en-US" altLang="zh-CN" sz="2000" dirty="0" smtClean="0">
              <a:solidFill>
                <a:schemeClr val="tx1">
                  <a:lumMod val="65000"/>
                  <a:lumOff val="35000"/>
                </a:schemeClr>
              </a:solidFill>
            </a:endParaRPr>
          </a:p>
          <a:p>
            <a:pPr lvl="0" algn="just"/>
            <a:r>
              <a:rPr lang="en-US" altLang="zh-CN" sz="2000" dirty="0" smtClean="0">
                <a:solidFill>
                  <a:schemeClr val="tx1">
                    <a:lumMod val="65000"/>
                    <a:lumOff val="35000"/>
                  </a:schemeClr>
                </a:solidFill>
              </a:rPr>
              <a:t>[</a:t>
            </a:r>
            <a:r>
              <a:rPr lang="en-US" altLang="zh-CN" sz="2100" dirty="0">
                <a:solidFill>
                  <a:schemeClr val="tx1">
                    <a:lumMod val="65000"/>
                    <a:lumOff val="35000"/>
                  </a:schemeClr>
                </a:solidFill>
              </a:rPr>
              <a:t>3] </a:t>
            </a:r>
            <a:r>
              <a:rPr lang="en-US" sz="2100" dirty="0" err="1">
                <a:solidFill>
                  <a:schemeClr val="tx1">
                    <a:lumMod val="65000"/>
                    <a:lumOff val="35000"/>
                  </a:schemeClr>
                </a:solidFill>
              </a:rPr>
              <a:t>Hechen</a:t>
            </a:r>
            <a:r>
              <a:rPr lang="en-US" sz="2100" dirty="0">
                <a:solidFill>
                  <a:schemeClr val="tx1">
                    <a:lumMod val="65000"/>
                    <a:lumOff val="35000"/>
                  </a:schemeClr>
                </a:solidFill>
              </a:rPr>
              <a:t> Liu, Ling-Yin We, Yu Zheng, Markus Schneider. Route Discovery from Mining Uncertain Trajectories. Demo Paper, to appear in IEEE International Conference on Data Mining (ICDM 2011). </a:t>
            </a:r>
          </a:p>
          <a:p>
            <a:pPr algn="just"/>
            <a:endParaRPr lang="zh-CN" altLang="en-US" sz="2000" dirty="0">
              <a:solidFill>
                <a:schemeClr val="tx1">
                  <a:lumMod val="65000"/>
                  <a:lumOff val="35000"/>
                </a:schemeClr>
              </a:solidFill>
            </a:endParaRPr>
          </a:p>
        </p:txBody>
      </p:sp>
      <p:sp>
        <p:nvSpPr>
          <p:cNvPr id="6" name="Rectangle 5"/>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8186671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bwMode="auto">
          <a:xfrm>
            <a:off x="696913" y="214313"/>
            <a:ext cx="7532687" cy="700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pPr algn="l"/>
            <a:r>
              <a:rPr lang="en-US" altLang="ko-KR" dirty="0" smtClean="0"/>
              <a:t>Problem Definition</a:t>
            </a:r>
            <a:endParaRPr lang="ko-KR" altLang="en-US" dirty="0" smtClean="0"/>
          </a:p>
        </p:txBody>
      </p:sp>
      <p:pic>
        <p:nvPicPr>
          <p:cNvPr id="2970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885"/>
          <a:stretch/>
        </p:blipFill>
        <p:spPr bwMode="auto">
          <a:xfrm>
            <a:off x="635227" y="1001941"/>
            <a:ext cx="7877401"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Oval 4"/>
          <p:cNvSpPr>
            <a:spLocks noChangeArrowheads="1"/>
          </p:cNvSpPr>
          <p:nvPr/>
        </p:nvSpPr>
        <p:spPr bwMode="auto">
          <a:xfrm>
            <a:off x="3443514" y="2778354"/>
            <a:ext cx="358775" cy="360362"/>
          </a:xfrm>
          <a:prstGeom prst="ellipse">
            <a:avLst/>
          </a:prstGeom>
          <a:solidFill>
            <a:srgbClr val="C00000"/>
          </a:solidFill>
          <a:ln w="28575" algn="ctr">
            <a:solidFill>
              <a:srgbClr val="FF0000"/>
            </a:solidFill>
            <a:round/>
            <a:headEnd/>
            <a:tailEnd/>
          </a:ln>
        </p:spPr>
        <p:txBody>
          <a:bodyPr/>
          <a:lstStyle/>
          <a:p>
            <a:endParaRPr lang="ko-KR" altLang="en-US"/>
          </a:p>
        </p:txBody>
      </p:sp>
      <p:sp>
        <p:nvSpPr>
          <p:cNvPr id="29702" name="Oval 5"/>
          <p:cNvSpPr>
            <a:spLocks noChangeArrowheads="1"/>
          </p:cNvSpPr>
          <p:nvPr/>
        </p:nvSpPr>
        <p:spPr bwMode="auto">
          <a:xfrm>
            <a:off x="5746977" y="4794479"/>
            <a:ext cx="360362" cy="360362"/>
          </a:xfrm>
          <a:prstGeom prst="ellipse">
            <a:avLst/>
          </a:prstGeom>
          <a:noFill/>
          <a:ln w="2857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9703" name="Oval 6"/>
          <p:cNvSpPr>
            <a:spLocks noChangeArrowheads="1"/>
          </p:cNvSpPr>
          <p:nvPr/>
        </p:nvSpPr>
        <p:spPr bwMode="auto">
          <a:xfrm>
            <a:off x="1498827" y="5731104"/>
            <a:ext cx="360362" cy="360362"/>
          </a:xfrm>
          <a:prstGeom prst="ellipse">
            <a:avLst/>
          </a:prstGeom>
          <a:noFill/>
          <a:ln w="28575"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9704" name="Oval 7"/>
          <p:cNvSpPr>
            <a:spLocks noChangeArrowheads="1"/>
          </p:cNvSpPr>
          <p:nvPr/>
        </p:nvSpPr>
        <p:spPr bwMode="auto">
          <a:xfrm>
            <a:off x="1354364" y="3354616"/>
            <a:ext cx="360363" cy="360363"/>
          </a:xfrm>
          <a:prstGeom prst="ellipse">
            <a:avLst/>
          </a:prstGeom>
          <a:solidFill>
            <a:srgbClr val="C00000"/>
          </a:solidFill>
          <a:ln w="28575" algn="ctr">
            <a:solidFill>
              <a:srgbClr val="FF0000"/>
            </a:solidFill>
            <a:round/>
            <a:headEnd/>
            <a:tailEnd/>
          </a:ln>
        </p:spPr>
        <p:txBody>
          <a:bodyPr/>
          <a:lstStyle/>
          <a:p>
            <a:endParaRPr lang="ko-KR" altLang="en-US"/>
          </a:p>
        </p:txBody>
      </p:sp>
      <p:sp>
        <p:nvSpPr>
          <p:cNvPr id="29705" name="Oval 8"/>
          <p:cNvSpPr>
            <a:spLocks noChangeArrowheads="1"/>
          </p:cNvSpPr>
          <p:nvPr/>
        </p:nvSpPr>
        <p:spPr bwMode="auto">
          <a:xfrm>
            <a:off x="4594452" y="4218216"/>
            <a:ext cx="360362" cy="360363"/>
          </a:xfrm>
          <a:prstGeom prst="ellipse">
            <a:avLst/>
          </a:prstGeom>
          <a:solidFill>
            <a:srgbClr val="C00000"/>
          </a:solidFill>
          <a:ln w="28575" algn="ctr">
            <a:solidFill>
              <a:srgbClr val="FF0000"/>
            </a:solidFill>
            <a:round/>
            <a:headEnd/>
            <a:tailEnd/>
          </a:ln>
        </p:spPr>
        <p:txBody>
          <a:bodyPr/>
          <a:lstStyle/>
          <a:p>
            <a:endParaRPr lang="ko-KR" altLang="en-US"/>
          </a:p>
        </p:txBody>
      </p:sp>
      <p:cxnSp>
        <p:nvCxnSpPr>
          <p:cNvPr id="29706" name="Straight Arrow Connector 10"/>
          <p:cNvCxnSpPr>
            <a:cxnSpLocks noChangeShapeType="1"/>
            <a:endCxn id="29704" idx="4"/>
          </p:cNvCxnSpPr>
          <p:nvPr/>
        </p:nvCxnSpPr>
        <p:spPr bwMode="auto">
          <a:xfrm rot="16200000" flipV="1">
            <a:off x="617764" y="4632554"/>
            <a:ext cx="1943100" cy="107950"/>
          </a:xfrm>
          <a:prstGeom prst="straightConnector1">
            <a:avLst/>
          </a:prstGeom>
          <a:noFill/>
          <a:ln w="28575" algn="ctr">
            <a:solidFill>
              <a:schemeClr val="accent2"/>
            </a:solidFill>
            <a:round/>
            <a:headEnd/>
            <a:tailEnd type="arrow" w="med" len="med"/>
          </a:ln>
        </p:spPr>
      </p:cxnSp>
      <p:cxnSp>
        <p:nvCxnSpPr>
          <p:cNvPr id="29707" name="Straight Arrow Connector 12"/>
          <p:cNvCxnSpPr>
            <a:cxnSpLocks noChangeShapeType="1"/>
            <a:stCxn id="29704" idx="6"/>
            <a:endCxn id="29701" idx="3"/>
          </p:cNvCxnSpPr>
          <p:nvPr/>
        </p:nvCxnSpPr>
        <p:spPr bwMode="auto">
          <a:xfrm flipV="1">
            <a:off x="1714727" y="3086329"/>
            <a:ext cx="1781175" cy="447675"/>
          </a:xfrm>
          <a:prstGeom prst="straightConnector1">
            <a:avLst/>
          </a:prstGeom>
          <a:noFill/>
          <a:ln w="28575" algn="ctr">
            <a:solidFill>
              <a:schemeClr val="accent2"/>
            </a:solidFill>
            <a:round/>
            <a:headEnd/>
            <a:tailEnd type="arrow" w="med" len="med"/>
          </a:ln>
        </p:spPr>
      </p:cxnSp>
      <p:cxnSp>
        <p:nvCxnSpPr>
          <p:cNvPr id="29708" name="Straight Arrow Connector 14"/>
          <p:cNvCxnSpPr>
            <a:cxnSpLocks noChangeShapeType="1"/>
            <a:stCxn id="29701" idx="5"/>
            <a:endCxn id="29705" idx="1"/>
          </p:cNvCxnSpPr>
          <p:nvPr/>
        </p:nvCxnSpPr>
        <p:spPr bwMode="auto">
          <a:xfrm rot="16200000" flipH="1">
            <a:off x="3606233" y="3229998"/>
            <a:ext cx="1184275" cy="896937"/>
          </a:xfrm>
          <a:prstGeom prst="straightConnector1">
            <a:avLst/>
          </a:prstGeom>
          <a:noFill/>
          <a:ln w="28575" algn="ctr">
            <a:solidFill>
              <a:schemeClr val="accent2"/>
            </a:solidFill>
            <a:round/>
            <a:headEnd/>
            <a:tailEnd type="arrow" w="med" len="med"/>
          </a:ln>
        </p:spPr>
      </p:cxnSp>
      <p:cxnSp>
        <p:nvCxnSpPr>
          <p:cNvPr id="29709" name="Straight Arrow Connector 16"/>
          <p:cNvCxnSpPr>
            <a:cxnSpLocks noChangeShapeType="1"/>
            <a:stCxn id="29705" idx="5"/>
            <a:endCxn id="29702" idx="1"/>
          </p:cNvCxnSpPr>
          <p:nvPr/>
        </p:nvCxnSpPr>
        <p:spPr bwMode="auto">
          <a:xfrm rot="16200000" flipH="1">
            <a:off x="5190558" y="4238060"/>
            <a:ext cx="320675" cy="896937"/>
          </a:xfrm>
          <a:prstGeom prst="straightConnector1">
            <a:avLst/>
          </a:prstGeom>
          <a:noFill/>
          <a:ln w="28575" algn="ctr">
            <a:solidFill>
              <a:schemeClr val="accent2"/>
            </a:solidFill>
            <a:round/>
            <a:headEnd/>
            <a:tailEnd type="arrow" w="med" len="med"/>
          </a:ln>
        </p:spPr>
      </p:cxnSp>
      <p:sp>
        <p:nvSpPr>
          <p:cNvPr id="29710" name="TextBox 17"/>
          <p:cNvSpPr txBox="1">
            <a:spLocks noChangeArrowheads="1"/>
          </p:cNvSpPr>
          <p:nvPr/>
        </p:nvSpPr>
        <p:spPr bwMode="auto">
          <a:xfrm>
            <a:off x="1282927" y="2922816"/>
            <a:ext cx="503237" cy="368300"/>
          </a:xfrm>
          <a:prstGeom prst="rect">
            <a:avLst/>
          </a:prstGeom>
          <a:solidFill>
            <a:srgbClr val="FFC000"/>
          </a:solidFill>
          <a:ln w="9525">
            <a:solidFill>
              <a:schemeClr val="tx1"/>
            </a:solidFill>
            <a:miter lim="800000"/>
            <a:headEnd/>
            <a:tailEnd/>
          </a:ln>
        </p:spPr>
        <p:txBody>
          <a:bodyPr>
            <a:spAutoFit/>
          </a:bodyPr>
          <a:lstStyle>
            <a:lvl1pPr eaLnBrk="0" hangingPunct="0">
              <a:defRPr kumimoji="1" b="1">
                <a:solidFill>
                  <a:schemeClr val="tx1"/>
                </a:solidFill>
                <a:latin typeface="굴림" pitchFamily="34" charset="-127"/>
                <a:ea typeface="굴림" pitchFamily="34" charset="-127"/>
              </a:defRPr>
            </a:lvl1pPr>
            <a:lvl2pPr marL="742950" indent="-285750" eaLnBrk="0" hangingPunct="0">
              <a:defRPr kumimoji="1" b="1">
                <a:solidFill>
                  <a:schemeClr val="tx1"/>
                </a:solidFill>
                <a:latin typeface="굴림" pitchFamily="34" charset="-127"/>
                <a:ea typeface="굴림" pitchFamily="34" charset="-127"/>
              </a:defRPr>
            </a:lvl2pPr>
            <a:lvl3pPr marL="1143000" indent="-228600" eaLnBrk="0" hangingPunct="0">
              <a:defRPr kumimoji="1" b="1">
                <a:solidFill>
                  <a:schemeClr val="tx1"/>
                </a:solidFill>
                <a:latin typeface="굴림" pitchFamily="34" charset="-127"/>
                <a:ea typeface="굴림" pitchFamily="34" charset="-127"/>
              </a:defRPr>
            </a:lvl3pPr>
            <a:lvl4pPr marL="1600200" indent="-228600" eaLnBrk="0" hangingPunct="0">
              <a:defRPr kumimoji="1" b="1">
                <a:solidFill>
                  <a:schemeClr val="tx1"/>
                </a:solidFill>
                <a:latin typeface="굴림" pitchFamily="34" charset="-127"/>
                <a:ea typeface="굴림" pitchFamily="34" charset="-127"/>
              </a:defRPr>
            </a:lvl4pPr>
            <a:lvl5pPr marL="2057400" indent="-228600" eaLnBrk="0" hangingPunct="0">
              <a:defRPr kumimoji="1"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9pPr>
          </a:lstStyle>
          <a:p>
            <a:pPr eaLnBrk="1" hangingPunct="1"/>
            <a:r>
              <a:rPr lang="en-US" altLang="ko-KR"/>
              <a:t>1H</a:t>
            </a:r>
            <a:endParaRPr lang="ko-KR" altLang="en-US"/>
          </a:p>
        </p:txBody>
      </p:sp>
      <p:sp>
        <p:nvSpPr>
          <p:cNvPr id="29711" name="TextBox 18"/>
          <p:cNvSpPr txBox="1">
            <a:spLocks noChangeArrowheads="1"/>
          </p:cNvSpPr>
          <p:nvPr/>
        </p:nvSpPr>
        <p:spPr bwMode="auto">
          <a:xfrm>
            <a:off x="3370489" y="2337029"/>
            <a:ext cx="504825" cy="369887"/>
          </a:xfrm>
          <a:prstGeom prst="rect">
            <a:avLst/>
          </a:prstGeom>
          <a:solidFill>
            <a:srgbClr val="FFC000"/>
          </a:solidFill>
          <a:ln w="9525">
            <a:solidFill>
              <a:schemeClr val="tx1"/>
            </a:solidFill>
            <a:miter lim="800000"/>
            <a:headEnd/>
            <a:tailEnd/>
          </a:ln>
        </p:spPr>
        <p:txBody>
          <a:bodyPr>
            <a:spAutoFit/>
          </a:bodyPr>
          <a:lstStyle>
            <a:lvl1pPr eaLnBrk="0" hangingPunct="0">
              <a:defRPr kumimoji="1" b="1">
                <a:solidFill>
                  <a:schemeClr val="tx1"/>
                </a:solidFill>
                <a:latin typeface="굴림" pitchFamily="34" charset="-127"/>
                <a:ea typeface="굴림" pitchFamily="34" charset="-127"/>
              </a:defRPr>
            </a:lvl1pPr>
            <a:lvl2pPr marL="742950" indent="-285750" eaLnBrk="0" hangingPunct="0">
              <a:defRPr kumimoji="1" b="1">
                <a:solidFill>
                  <a:schemeClr val="tx1"/>
                </a:solidFill>
                <a:latin typeface="굴림" pitchFamily="34" charset="-127"/>
                <a:ea typeface="굴림" pitchFamily="34" charset="-127"/>
              </a:defRPr>
            </a:lvl2pPr>
            <a:lvl3pPr marL="1143000" indent="-228600" eaLnBrk="0" hangingPunct="0">
              <a:defRPr kumimoji="1" b="1">
                <a:solidFill>
                  <a:schemeClr val="tx1"/>
                </a:solidFill>
                <a:latin typeface="굴림" pitchFamily="34" charset="-127"/>
                <a:ea typeface="굴림" pitchFamily="34" charset="-127"/>
              </a:defRPr>
            </a:lvl3pPr>
            <a:lvl4pPr marL="1600200" indent="-228600" eaLnBrk="0" hangingPunct="0">
              <a:defRPr kumimoji="1" b="1">
                <a:solidFill>
                  <a:schemeClr val="tx1"/>
                </a:solidFill>
                <a:latin typeface="굴림" pitchFamily="34" charset="-127"/>
                <a:ea typeface="굴림" pitchFamily="34" charset="-127"/>
              </a:defRPr>
            </a:lvl4pPr>
            <a:lvl5pPr marL="2057400" indent="-228600" eaLnBrk="0" hangingPunct="0">
              <a:defRPr kumimoji="1"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9pPr>
          </a:lstStyle>
          <a:p>
            <a:pPr eaLnBrk="1" hangingPunct="1"/>
            <a:r>
              <a:rPr lang="en-US" altLang="ko-KR"/>
              <a:t>2H</a:t>
            </a:r>
            <a:endParaRPr lang="ko-KR" altLang="en-US"/>
          </a:p>
        </p:txBody>
      </p:sp>
      <p:sp>
        <p:nvSpPr>
          <p:cNvPr id="29713" name="TextBox 20"/>
          <p:cNvSpPr txBox="1">
            <a:spLocks noChangeArrowheads="1"/>
          </p:cNvSpPr>
          <p:nvPr/>
        </p:nvSpPr>
        <p:spPr bwMode="auto">
          <a:xfrm>
            <a:off x="4667477" y="3776891"/>
            <a:ext cx="719137" cy="369888"/>
          </a:xfrm>
          <a:prstGeom prst="rect">
            <a:avLst/>
          </a:prstGeom>
          <a:solidFill>
            <a:srgbClr val="FFC000"/>
          </a:solidFill>
          <a:ln w="9525">
            <a:solidFill>
              <a:schemeClr val="tx1"/>
            </a:solidFill>
            <a:miter lim="800000"/>
            <a:headEnd/>
            <a:tailEnd/>
          </a:ln>
        </p:spPr>
        <p:txBody>
          <a:bodyPr>
            <a:spAutoFit/>
          </a:bodyPr>
          <a:lstStyle>
            <a:lvl1pPr eaLnBrk="0" hangingPunct="0">
              <a:defRPr kumimoji="1" b="1">
                <a:solidFill>
                  <a:schemeClr val="tx1"/>
                </a:solidFill>
                <a:latin typeface="굴림" pitchFamily="34" charset="-127"/>
                <a:ea typeface="굴림" pitchFamily="34" charset="-127"/>
              </a:defRPr>
            </a:lvl1pPr>
            <a:lvl2pPr marL="742950" indent="-285750" eaLnBrk="0" hangingPunct="0">
              <a:defRPr kumimoji="1" b="1">
                <a:solidFill>
                  <a:schemeClr val="tx1"/>
                </a:solidFill>
                <a:latin typeface="굴림" pitchFamily="34" charset="-127"/>
                <a:ea typeface="굴림" pitchFamily="34" charset="-127"/>
              </a:defRPr>
            </a:lvl2pPr>
            <a:lvl3pPr marL="1143000" indent="-228600" eaLnBrk="0" hangingPunct="0">
              <a:defRPr kumimoji="1" b="1">
                <a:solidFill>
                  <a:schemeClr val="tx1"/>
                </a:solidFill>
                <a:latin typeface="굴림" pitchFamily="34" charset="-127"/>
                <a:ea typeface="굴림" pitchFamily="34" charset="-127"/>
              </a:defRPr>
            </a:lvl3pPr>
            <a:lvl4pPr marL="1600200" indent="-228600" eaLnBrk="0" hangingPunct="0">
              <a:defRPr kumimoji="1" b="1">
                <a:solidFill>
                  <a:schemeClr val="tx1"/>
                </a:solidFill>
                <a:latin typeface="굴림" pitchFamily="34" charset="-127"/>
                <a:ea typeface="굴림" pitchFamily="34" charset="-127"/>
              </a:defRPr>
            </a:lvl4pPr>
            <a:lvl5pPr marL="2057400" indent="-228600" eaLnBrk="0" hangingPunct="0">
              <a:defRPr kumimoji="1"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9pPr>
          </a:lstStyle>
          <a:p>
            <a:pPr eaLnBrk="1" hangingPunct="1"/>
            <a:r>
              <a:rPr lang="en-US" altLang="ko-KR"/>
              <a:t>1.5H</a:t>
            </a:r>
            <a:endParaRPr lang="ko-KR" altLang="en-US"/>
          </a:p>
        </p:txBody>
      </p:sp>
      <p:sp>
        <p:nvSpPr>
          <p:cNvPr id="29714" name="TextBox 21"/>
          <p:cNvSpPr txBox="1">
            <a:spLocks noChangeArrowheads="1"/>
          </p:cNvSpPr>
          <p:nvPr/>
        </p:nvSpPr>
        <p:spPr bwMode="auto">
          <a:xfrm>
            <a:off x="5891439" y="4353154"/>
            <a:ext cx="503238" cy="369887"/>
          </a:xfrm>
          <a:prstGeom prst="rect">
            <a:avLst/>
          </a:prstGeom>
          <a:solidFill>
            <a:srgbClr val="FFC000"/>
          </a:solidFill>
          <a:ln w="9525">
            <a:solidFill>
              <a:schemeClr val="tx1"/>
            </a:solidFill>
            <a:miter lim="800000"/>
            <a:headEnd/>
            <a:tailEnd/>
          </a:ln>
        </p:spPr>
        <p:txBody>
          <a:bodyPr>
            <a:spAutoFit/>
          </a:bodyPr>
          <a:lstStyle>
            <a:lvl1pPr eaLnBrk="0" hangingPunct="0">
              <a:defRPr kumimoji="1" b="1">
                <a:solidFill>
                  <a:schemeClr val="tx1"/>
                </a:solidFill>
                <a:latin typeface="굴림" pitchFamily="34" charset="-127"/>
                <a:ea typeface="굴림" pitchFamily="34" charset="-127"/>
              </a:defRPr>
            </a:lvl1pPr>
            <a:lvl2pPr marL="742950" indent="-285750" eaLnBrk="0" hangingPunct="0">
              <a:defRPr kumimoji="1" b="1">
                <a:solidFill>
                  <a:schemeClr val="tx1"/>
                </a:solidFill>
                <a:latin typeface="굴림" pitchFamily="34" charset="-127"/>
                <a:ea typeface="굴림" pitchFamily="34" charset="-127"/>
              </a:defRPr>
            </a:lvl2pPr>
            <a:lvl3pPr marL="1143000" indent="-228600" eaLnBrk="0" hangingPunct="0">
              <a:defRPr kumimoji="1" b="1">
                <a:solidFill>
                  <a:schemeClr val="tx1"/>
                </a:solidFill>
                <a:latin typeface="굴림" pitchFamily="34" charset="-127"/>
                <a:ea typeface="굴림" pitchFamily="34" charset="-127"/>
              </a:defRPr>
            </a:lvl3pPr>
            <a:lvl4pPr marL="1600200" indent="-228600" eaLnBrk="0" hangingPunct="0">
              <a:defRPr kumimoji="1" b="1">
                <a:solidFill>
                  <a:schemeClr val="tx1"/>
                </a:solidFill>
                <a:latin typeface="굴림" pitchFamily="34" charset="-127"/>
                <a:ea typeface="굴림" pitchFamily="34" charset="-127"/>
              </a:defRPr>
            </a:lvl4pPr>
            <a:lvl5pPr marL="2057400" indent="-228600" eaLnBrk="0" hangingPunct="0">
              <a:defRPr kumimoji="1"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b="1">
                <a:solidFill>
                  <a:schemeClr val="tx1"/>
                </a:solidFill>
                <a:latin typeface="굴림" pitchFamily="34" charset="-127"/>
                <a:ea typeface="굴림" pitchFamily="34" charset="-127"/>
              </a:defRPr>
            </a:lvl9pPr>
          </a:lstStyle>
          <a:p>
            <a:pPr eaLnBrk="1" hangingPunct="1"/>
            <a:r>
              <a:rPr lang="en-US" altLang="ko-KR"/>
              <a:t>1H</a:t>
            </a:r>
            <a:endParaRPr lang="ko-KR" altLang="en-US"/>
          </a:p>
        </p:txBody>
      </p:sp>
      <p:sp>
        <p:nvSpPr>
          <p:cNvPr id="23" name="TextBox 22"/>
          <p:cNvSpPr txBox="1"/>
          <p:nvPr/>
        </p:nvSpPr>
        <p:spPr>
          <a:xfrm>
            <a:off x="994002" y="4424591"/>
            <a:ext cx="504825" cy="369888"/>
          </a:xfrm>
          <a:prstGeom prst="rect">
            <a:avLst/>
          </a:prstGeom>
          <a:solidFill>
            <a:schemeClr val="accent3">
              <a:lumMod val="85000"/>
            </a:schemeClr>
          </a:solidFill>
          <a:ln>
            <a:solidFill>
              <a:schemeClr val="tx1"/>
            </a:solidFill>
          </a:ln>
        </p:spPr>
        <p:txBody>
          <a:bodyPr>
            <a:spAutoFit/>
          </a:bodyPr>
          <a:lstStyle/>
          <a:p>
            <a:pPr>
              <a:defRPr/>
            </a:pPr>
            <a:r>
              <a:rPr lang="en-US" altLang="ko-KR" dirty="0">
                <a:latin typeface="굴림" pitchFamily="50" charset="-127"/>
                <a:ea typeface="굴림" pitchFamily="50" charset="-127"/>
              </a:rPr>
              <a:t>1H</a:t>
            </a:r>
            <a:endParaRPr lang="ko-KR" altLang="en-US" dirty="0">
              <a:latin typeface="굴림" pitchFamily="50" charset="-127"/>
              <a:ea typeface="굴림" pitchFamily="50" charset="-127"/>
            </a:endParaRPr>
          </a:p>
        </p:txBody>
      </p:sp>
      <p:sp>
        <p:nvSpPr>
          <p:cNvPr id="24" name="TextBox 23"/>
          <p:cNvSpPr txBox="1"/>
          <p:nvPr/>
        </p:nvSpPr>
        <p:spPr>
          <a:xfrm>
            <a:off x="4883377" y="4784954"/>
            <a:ext cx="647700" cy="369887"/>
          </a:xfrm>
          <a:prstGeom prst="rect">
            <a:avLst/>
          </a:prstGeom>
          <a:solidFill>
            <a:schemeClr val="accent3">
              <a:lumMod val="85000"/>
            </a:schemeClr>
          </a:solidFill>
          <a:ln>
            <a:solidFill>
              <a:schemeClr val="tx1"/>
            </a:solidFill>
          </a:ln>
        </p:spPr>
        <p:txBody>
          <a:bodyPr>
            <a:spAutoFit/>
          </a:bodyPr>
          <a:lstStyle/>
          <a:p>
            <a:pPr>
              <a:defRPr/>
            </a:pPr>
            <a:r>
              <a:rPr lang="en-US" altLang="ko-KR" dirty="0">
                <a:latin typeface="굴림" pitchFamily="50" charset="-127"/>
                <a:ea typeface="굴림" pitchFamily="50" charset="-127"/>
              </a:rPr>
              <a:t>30M</a:t>
            </a:r>
            <a:endParaRPr lang="ko-KR" altLang="en-US" dirty="0">
              <a:latin typeface="굴림" pitchFamily="50" charset="-127"/>
              <a:ea typeface="굴림" pitchFamily="50" charset="-127"/>
            </a:endParaRPr>
          </a:p>
        </p:txBody>
      </p:sp>
      <p:sp>
        <p:nvSpPr>
          <p:cNvPr id="25" name="TextBox 24"/>
          <p:cNvSpPr txBox="1"/>
          <p:nvPr/>
        </p:nvSpPr>
        <p:spPr>
          <a:xfrm>
            <a:off x="3514952" y="3641954"/>
            <a:ext cx="647700" cy="369887"/>
          </a:xfrm>
          <a:prstGeom prst="rect">
            <a:avLst/>
          </a:prstGeom>
          <a:solidFill>
            <a:schemeClr val="accent3">
              <a:lumMod val="85000"/>
            </a:schemeClr>
          </a:solidFill>
          <a:ln>
            <a:solidFill>
              <a:schemeClr val="tx1"/>
            </a:solidFill>
          </a:ln>
        </p:spPr>
        <p:txBody>
          <a:bodyPr>
            <a:spAutoFit/>
          </a:bodyPr>
          <a:lstStyle/>
          <a:p>
            <a:pPr>
              <a:defRPr/>
            </a:pPr>
            <a:r>
              <a:rPr lang="en-US" altLang="ko-KR" dirty="0">
                <a:latin typeface="굴림" pitchFamily="50" charset="-127"/>
                <a:ea typeface="굴림" pitchFamily="50" charset="-127"/>
              </a:rPr>
              <a:t>30M</a:t>
            </a:r>
            <a:endParaRPr lang="ko-KR" altLang="en-US" dirty="0">
              <a:latin typeface="굴림" pitchFamily="50" charset="-127"/>
              <a:ea typeface="굴림" pitchFamily="50" charset="-127"/>
            </a:endParaRPr>
          </a:p>
        </p:txBody>
      </p:sp>
      <p:sp>
        <p:nvSpPr>
          <p:cNvPr id="26" name="TextBox 25"/>
          <p:cNvSpPr txBox="1"/>
          <p:nvPr/>
        </p:nvSpPr>
        <p:spPr>
          <a:xfrm>
            <a:off x="2290989" y="2778354"/>
            <a:ext cx="647700" cy="369887"/>
          </a:xfrm>
          <a:prstGeom prst="rect">
            <a:avLst/>
          </a:prstGeom>
          <a:solidFill>
            <a:schemeClr val="accent3">
              <a:lumMod val="85000"/>
            </a:schemeClr>
          </a:solidFill>
          <a:ln>
            <a:solidFill>
              <a:schemeClr val="tx1"/>
            </a:solidFill>
          </a:ln>
        </p:spPr>
        <p:txBody>
          <a:bodyPr>
            <a:spAutoFit/>
          </a:bodyPr>
          <a:lstStyle/>
          <a:p>
            <a:pPr>
              <a:defRPr/>
            </a:pPr>
            <a:r>
              <a:rPr lang="en-US" altLang="ko-KR" dirty="0">
                <a:latin typeface="굴림" pitchFamily="50" charset="-127"/>
                <a:ea typeface="굴림" pitchFamily="50" charset="-127"/>
              </a:rPr>
              <a:t>40M</a:t>
            </a:r>
            <a:endParaRPr lang="ko-KR" altLang="en-US" dirty="0">
              <a:latin typeface="굴림" pitchFamily="50" charset="-127"/>
              <a:ea typeface="굴림" pitchFamily="50" charset="-127"/>
            </a:endParaRPr>
          </a:p>
        </p:txBody>
      </p:sp>
      <p:sp>
        <p:nvSpPr>
          <p:cNvPr id="2" name="Rectangle 1"/>
          <p:cNvSpPr/>
          <p:nvPr/>
        </p:nvSpPr>
        <p:spPr>
          <a:xfrm>
            <a:off x="395514" y="1023258"/>
            <a:ext cx="8229600" cy="707886"/>
          </a:xfrm>
          <a:prstGeom prst="rect">
            <a:avLst/>
          </a:prstGeom>
          <a:solidFill>
            <a:schemeClr val="bg1"/>
          </a:solidFill>
        </p:spPr>
        <p:txBody>
          <a:bodyPr wrap="square">
            <a:spAutoFit/>
          </a:bodyPr>
          <a:lstStyle/>
          <a:p>
            <a:pPr lvl="1"/>
            <a:r>
              <a:rPr lang="en-US" altLang="zh-CN" sz="2000" b="1" dirty="0"/>
              <a:t>Given a origin, a destination, and a time </a:t>
            </a:r>
            <a:r>
              <a:rPr lang="en-US" altLang="zh-CN" sz="2000" b="1" dirty="0" smtClean="0"/>
              <a:t>duration</a:t>
            </a:r>
          </a:p>
          <a:p>
            <a:pPr lvl="1"/>
            <a:r>
              <a:rPr lang="en-US" altLang="zh-CN" sz="2000" b="1" dirty="0"/>
              <a:t>Return a sequence of locations with travel time </a:t>
            </a:r>
            <a:r>
              <a:rPr lang="en-US" altLang="zh-CN" sz="2000" b="1" dirty="0" smtClean="0"/>
              <a:t>suggestion</a:t>
            </a:r>
            <a:endParaRPr lang="zh-CN" altLang="en-US" sz="2000" b="1" dirty="0"/>
          </a:p>
        </p:txBody>
      </p:sp>
    </p:spTree>
    <p:extLst>
      <p:ext uri="{BB962C8B-B14F-4D97-AF65-F5344CB8AC3E}">
        <p14:creationId xmlns:p14="http://schemas.microsoft.com/office/powerpoint/2010/main" val="42843146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altLang="zh-CN" dirty="0"/>
              <a:t>Itinerary Recommendation </a:t>
            </a:r>
            <a:endParaRPr lang="zh-CN" altLang="en-US" dirty="0"/>
          </a:p>
        </p:txBody>
      </p:sp>
      <p:sp>
        <p:nvSpPr>
          <p:cNvPr id="3" name="Content Placeholder 2"/>
          <p:cNvSpPr>
            <a:spLocks noGrp="1"/>
          </p:cNvSpPr>
          <p:nvPr>
            <p:ph idx="1"/>
          </p:nvPr>
        </p:nvSpPr>
        <p:spPr>
          <a:xfrm>
            <a:off x="609600" y="1447800"/>
            <a:ext cx="8229600" cy="4525963"/>
          </a:xfrm>
        </p:spPr>
        <p:txBody>
          <a:bodyPr>
            <a:normAutofit/>
          </a:bodyPr>
          <a:lstStyle/>
          <a:p>
            <a:pPr marL="0" indent="0">
              <a:buNone/>
            </a:pPr>
            <a:r>
              <a:rPr lang="en-US" altLang="zh-CN" sz="2400" dirty="0" smtClean="0"/>
              <a:t>Learning collective knowledge from user-generated trajectories </a:t>
            </a:r>
            <a:endParaRPr lang="zh-CN" alt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925" y="2133600"/>
            <a:ext cx="5302675" cy="409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5121515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685800"/>
            <a:ext cx="8380412" cy="553998"/>
          </a:xfrm>
        </p:spPr>
        <p:txBody>
          <a:bodyPr>
            <a:normAutofit fontScale="90000"/>
          </a:bodyPr>
          <a:lstStyle/>
          <a:p>
            <a:r>
              <a:rPr lang="en-US" altLang="zh-CN" dirty="0" smtClean="0"/>
              <a:t>Locations</a:t>
            </a:r>
            <a:endParaRPr lang="zh-CN" altLang="en-US" dirty="0"/>
          </a:p>
        </p:txBody>
      </p:sp>
      <p:sp>
        <p:nvSpPr>
          <p:cNvPr id="6" name="Text Placeholder 5"/>
          <p:cNvSpPr>
            <a:spLocks noGrp="1"/>
          </p:cNvSpPr>
          <p:nvPr>
            <p:ph type="body" idx="1"/>
          </p:nvPr>
        </p:nvSpPr>
        <p:spPr>
          <a:xfrm>
            <a:off x="381000" y="1514696"/>
            <a:ext cx="8380412" cy="4523946"/>
          </a:xfrm>
        </p:spPr>
        <p:txBody>
          <a:bodyPr>
            <a:normAutofit/>
          </a:bodyPr>
          <a:lstStyle/>
          <a:p>
            <a:r>
              <a:rPr lang="en-US" altLang="zh-CN" sz="2700" dirty="0"/>
              <a:t>Location-acquisition technologies</a:t>
            </a:r>
          </a:p>
          <a:p>
            <a:pPr lvl="1"/>
            <a:r>
              <a:rPr lang="en-US" altLang="zh-CN" sz="2000" dirty="0"/>
              <a:t>Outdoor: GPS, GSM, CDMA, …</a:t>
            </a:r>
          </a:p>
          <a:p>
            <a:pPr lvl="1"/>
            <a:r>
              <a:rPr lang="en-US" altLang="zh-CN" sz="2000" dirty="0"/>
              <a:t>Indoor: Wi-Fi, RFID, supersonic, …</a:t>
            </a:r>
            <a:endParaRPr lang="en-US" altLang="zh-CN" sz="2700" dirty="0"/>
          </a:p>
          <a:p>
            <a:r>
              <a:rPr lang="en-US" altLang="zh-CN" sz="2700" dirty="0"/>
              <a:t>Representation of locations</a:t>
            </a:r>
          </a:p>
          <a:p>
            <a:pPr lvl="1"/>
            <a:r>
              <a:rPr lang="en-US" altLang="zh-CN" sz="2000" dirty="0"/>
              <a:t>Absolute (latitude-longitude coordinates)</a:t>
            </a:r>
          </a:p>
          <a:p>
            <a:pPr lvl="1"/>
            <a:r>
              <a:rPr lang="en-US" altLang="zh-CN" sz="2000" dirty="0"/>
              <a:t>Relative (100 meters north of the Space Needle) </a:t>
            </a:r>
          </a:p>
          <a:p>
            <a:pPr lvl="1"/>
            <a:r>
              <a:rPr lang="en-US" altLang="zh-CN" sz="2000" dirty="0"/>
              <a:t>Symbolic (home, office, or shopping mall) </a:t>
            </a:r>
          </a:p>
          <a:p>
            <a:r>
              <a:rPr lang="en-US" altLang="zh-CN" sz="2300" dirty="0"/>
              <a:t>Forms of locations</a:t>
            </a:r>
          </a:p>
          <a:p>
            <a:pPr lvl="1"/>
            <a:r>
              <a:rPr lang="en-US" altLang="zh-CN" sz="2000" dirty="0"/>
              <a:t>Point locations</a:t>
            </a:r>
          </a:p>
          <a:p>
            <a:pPr lvl="1"/>
            <a:r>
              <a:rPr lang="en-US" altLang="zh-CN" sz="2000" dirty="0"/>
              <a:t>Regions </a:t>
            </a:r>
          </a:p>
          <a:p>
            <a:pPr lvl="1"/>
            <a:r>
              <a:rPr lang="en-US" altLang="zh-CN" sz="2000" dirty="0"/>
              <a:t>Trajectories</a:t>
            </a:r>
            <a:endParaRPr lang="zh-CN" altLang="en-US" sz="2000" dirty="0"/>
          </a:p>
        </p:txBody>
      </p:sp>
      <p:sp>
        <p:nvSpPr>
          <p:cNvPr id="4" name="Slide Number Placeholder 3"/>
          <p:cNvSpPr>
            <a:spLocks noGrp="1"/>
          </p:cNvSpPr>
          <p:nvPr>
            <p:ph type="sldNum" sz="quarter" idx="12"/>
          </p:nvPr>
        </p:nvSpPr>
        <p:spPr>
          <a:xfrm>
            <a:off x="7070725" y="5719554"/>
            <a:ext cx="1905000" cy="457200"/>
          </a:xfrm>
        </p:spPr>
        <p:txBody>
          <a:bodyPr/>
          <a:lstStyle/>
          <a:p>
            <a:pPr defTabSz="914363"/>
            <a:fld id="{B6F15528-21DE-4FAA-801E-634DDDAF4B2B}" type="slidenum">
              <a:rPr lang="en-US" sz="1200">
                <a:solidFill>
                  <a:prstClr val="black">
                    <a:tint val="75000"/>
                  </a:prstClr>
                </a:solidFill>
                <a:latin typeface="Calibri"/>
              </a:rPr>
              <a:pPr defTabSz="914363"/>
              <a:t>8</a:t>
            </a:fld>
            <a:endParaRPr lang="en-US" sz="1200">
              <a:solidFill>
                <a:prstClr val="black">
                  <a:tint val="75000"/>
                </a:prstClr>
              </a:solidFill>
              <a:latin typeface="Calibri"/>
            </a:endParaRPr>
          </a:p>
        </p:txBody>
      </p:sp>
      <p:pic>
        <p:nvPicPr>
          <p:cNvPr id="5122" name="Picture 2" descr="C:\Users\yuzheng\Desktop\LBSN images\microsoft-windows-phone-7-series-asu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285" r="23572"/>
          <a:stretch/>
        </p:blipFill>
        <p:spPr bwMode="auto">
          <a:xfrm>
            <a:off x="6107170" y="1312420"/>
            <a:ext cx="997270" cy="191257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yuzheng\Desktop\LBSN images\ipho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245" t="3009" r="6302" b="15972"/>
          <a:stretch/>
        </p:blipFill>
        <p:spPr bwMode="auto">
          <a:xfrm>
            <a:off x="7534530" y="1304012"/>
            <a:ext cx="1115349" cy="19421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yuzheng\Desktop\LBSN images\push_pin_ma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342" b="1268"/>
          <a:stretch/>
        </p:blipFill>
        <p:spPr bwMode="auto">
          <a:xfrm>
            <a:off x="3713428" y="4577845"/>
            <a:ext cx="1124667" cy="143347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yuzheng\Desktop\LBSN images\map.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18312" y="4577846"/>
            <a:ext cx="1272337" cy="143347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yuzheng\Desktop\LBSN images\trajectory_mon201104.png"/>
          <p:cNvPicPr>
            <a:picLocks noChangeAspect="1" noChangeArrowheads="1"/>
          </p:cNvPicPr>
          <p:nvPr/>
        </p:nvPicPr>
        <p:blipFill rotWithShape="1">
          <a:blip r:embed="rId6">
            <a:extLst>
              <a:ext uri="{28A0092B-C50C-407E-A947-70E740481C1C}">
                <a14:useLocalDpi xmlns:a14="http://schemas.microsoft.com/office/drawing/2010/main" val="0"/>
              </a:ext>
            </a:extLst>
          </a:blip>
          <a:srcRect l="19191" t="3612" r="28749" b="18056"/>
          <a:stretch/>
        </p:blipFill>
        <p:spPr bwMode="auto">
          <a:xfrm>
            <a:off x="6905004" y="4078384"/>
            <a:ext cx="1990403" cy="224621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163692683"/>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Itinerary </a:t>
            </a:r>
            <a:r>
              <a:rPr lang="en-US" altLang="zh-CN" dirty="0"/>
              <a:t>Recommendation </a:t>
            </a:r>
            <a:endParaRPr lang="zh-CN" altLang="en-US" dirty="0"/>
          </a:p>
        </p:txBody>
      </p:sp>
      <p:sp>
        <p:nvSpPr>
          <p:cNvPr id="3" name="Content Placeholder 2"/>
          <p:cNvSpPr>
            <a:spLocks noGrp="1"/>
          </p:cNvSpPr>
          <p:nvPr>
            <p:ph idx="1"/>
          </p:nvPr>
        </p:nvSpPr>
        <p:spPr/>
        <p:txBody>
          <a:bodyPr>
            <a:normAutofit/>
          </a:bodyPr>
          <a:lstStyle/>
          <a:p>
            <a:r>
              <a:rPr lang="en-US" altLang="zh-CN" sz="2800" dirty="0" smtClean="0"/>
              <a:t>What is a good itinerary</a:t>
            </a:r>
          </a:p>
          <a:p>
            <a:pPr lvl="1"/>
            <a:r>
              <a:rPr lang="en-US" altLang="ko-KR" sz="1600" dirty="0" smtClean="0">
                <a:latin typeface="Trebuchet MS" pitchFamily="34" charset="0"/>
              </a:rPr>
              <a:t>A proper time length w.r.t. my time constraint</a:t>
            </a:r>
          </a:p>
          <a:p>
            <a:pPr lvl="1"/>
            <a:r>
              <a:rPr lang="en-US" altLang="ko-KR" sz="1600" dirty="0" smtClean="0">
                <a:latin typeface="Trebuchet MS" pitchFamily="34" charset="0"/>
              </a:rPr>
              <a:t>More time stay in a location rather than travel between locations</a:t>
            </a:r>
          </a:p>
          <a:p>
            <a:pPr lvl="1"/>
            <a:r>
              <a:rPr lang="en-US" altLang="ko-KR" sz="1600" dirty="0" smtClean="0">
                <a:latin typeface="Trebuchet MS" pitchFamily="34" charset="0"/>
              </a:rPr>
              <a:t>More interesting locations contained</a:t>
            </a:r>
          </a:p>
          <a:p>
            <a:pPr lvl="1"/>
            <a:r>
              <a:rPr lang="en-US" altLang="ko-KR" sz="1600" dirty="0" smtClean="0">
                <a:latin typeface="Trebuchet MS" pitchFamily="34" charset="0"/>
              </a:rPr>
              <a:t>Follow other people’s travel sequence pattern</a:t>
            </a:r>
          </a:p>
          <a:p>
            <a:r>
              <a:rPr lang="en-US" altLang="ko-KR" sz="2400" dirty="0">
                <a:latin typeface="Trebuchet MS" pitchFamily="34" charset="0"/>
              </a:rPr>
              <a:t>Criteria</a:t>
            </a:r>
          </a:p>
          <a:p>
            <a:pPr lvl="1"/>
            <a:r>
              <a:rPr lang="en-US" altLang="ko-KR" sz="1600" dirty="0">
                <a:latin typeface="Trebuchet MS" pitchFamily="34" charset="0"/>
              </a:rPr>
              <a:t>Elapsed Time Ratio (ETR): Time given / time spent</a:t>
            </a:r>
          </a:p>
          <a:p>
            <a:pPr lvl="1"/>
            <a:r>
              <a:rPr lang="en-US" altLang="ko-KR" sz="1600" dirty="0">
                <a:latin typeface="Trebuchet MS" pitchFamily="34" charset="0"/>
              </a:rPr>
              <a:t>Stay Time Ratio (STR): Time stay in an attraction/time spent on the way</a:t>
            </a:r>
          </a:p>
          <a:p>
            <a:pPr lvl="1"/>
            <a:r>
              <a:rPr lang="en-US" altLang="ko-KR" sz="1600" dirty="0">
                <a:latin typeface="Trebuchet MS" pitchFamily="34" charset="0"/>
              </a:rPr>
              <a:t>Interest Density ratio (IDR): refer to the previous section</a:t>
            </a:r>
          </a:p>
          <a:p>
            <a:pPr lvl="1"/>
            <a:r>
              <a:rPr lang="en-US" altLang="ko-KR" sz="1600" dirty="0">
                <a:latin typeface="Trebuchet MS" pitchFamily="34" charset="0"/>
              </a:rPr>
              <a:t>Classical Travel Sequence Ratio (CRSR): refer to the previous section </a:t>
            </a:r>
            <a:endParaRPr lang="zh-CN" altLang="en-US" sz="1600" dirty="0"/>
          </a:p>
          <a:p>
            <a:endParaRPr lang="en-US" altLang="ko-KR" sz="2200" dirty="0" smtClean="0">
              <a:latin typeface="Trebuchet MS" pitchFamily="34" charset="0"/>
            </a:endParaRPr>
          </a:p>
        </p:txBody>
      </p:sp>
      <p:sp>
        <p:nvSpPr>
          <p:cNvPr id="4" name="Rectangle 3"/>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00245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Itinerary Recommendation </a:t>
            </a:r>
            <a:endParaRPr lang="zh-CN" altLang="en-US" dirty="0"/>
          </a:p>
        </p:txBody>
      </p:sp>
      <p:sp>
        <p:nvSpPr>
          <p:cNvPr id="3" name="Content Placeholder 2"/>
          <p:cNvSpPr>
            <a:spLocks noGrp="1"/>
          </p:cNvSpPr>
          <p:nvPr>
            <p:ph idx="1"/>
          </p:nvPr>
        </p:nvSpPr>
        <p:spPr/>
        <p:txBody>
          <a:bodyPr>
            <a:normAutofit/>
          </a:bodyPr>
          <a:lstStyle/>
          <a:p>
            <a:r>
              <a:rPr lang="en-US" altLang="zh-CN" sz="2400" dirty="0" smtClean="0"/>
              <a:t>Building a location-interest graph with user-generated data</a:t>
            </a:r>
          </a:p>
          <a:p>
            <a:pPr lvl="1"/>
            <a:r>
              <a:rPr lang="en-US" altLang="zh-CN" sz="1900" dirty="0" smtClean="0"/>
              <a:t>Infer the interest level of each location</a:t>
            </a:r>
          </a:p>
          <a:p>
            <a:pPr lvl="1"/>
            <a:r>
              <a:rPr lang="en-US" altLang="zh-CN" sz="1900" dirty="0" smtClean="0"/>
              <a:t>Estimate the average travel time between any two locations</a:t>
            </a:r>
            <a:endParaRPr lang="zh-CN" altLang="en-US" sz="1900" dirty="0"/>
          </a:p>
        </p:txBody>
      </p:sp>
      <p:pic>
        <p:nvPicPr>
          <p:cNvPr id="4" name="Picture 3"/>
          <p:cNvPicPr/>
          <p:nvPr/>
        </p:nvPicPr>
        <p:blipFill>
          <a:blip r:embed="rId2" cstate="print"/>
          <a:srcRect/>
          <a:stretch>
            <a:fillRect/>
          </a:stretch>
        </p:blipFill>
        <p:spPr bwMode="auto">
          <a:xfrm>
            <a:off x="762000" y="3276600"/>
            <a:ext cx="3733800" cy="2590800"/>
          </a:xfrm>
          <a:prstGeom prst="rect">
            <a:avLst/>
          </a:prstGeom>
          <a:ln w="1905">
            <a:solidFill>
              <a:schemeClr val="tx1"/>
            </a:solidFill>
          </a:ln>
        </p:spPr>
      </p:pic>
      <p:pic>
        <p:nvPicPr>
          <p:cNvPr id="5" name="Picture 4"/>
          <p:cNvPicPr/>
          <p:nvPr/>
        </p:nvPicPr>
        <p:blipFill>
          <a:blip r:embed="rId3" cstate="print"/>
          <a:srcRect/>
          <a:stretch>
            <a:fillRect/>
          </a:stretch>
        </p:blipFill>
        <p:spPr bwMode="auto">
          <a:xfrm>
            <a:off x="4953000" y="3657600"/>
            <a:ext cx="3352800" cy="1981200"/>
          </a:xfrm>
          <a:prstGeom prst="rect">
            <a:avLst/>
          </a:prstGeom>
          <a:noFill/>
          <a:ln w="9525">
            <a:noFill/>
            <a:miter lim="800000"/>
            <a:headEnd/>
            <a:tailEnd/>
          </a:ln>
        </p:spPr>
      </p:pic>
      <p:sp>
        <p:nvSpPr>
          <p:cNvPr id="7" name="Rectangle 6"/>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7519134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857256"/>
          </a:xfrm>
        </p:spPr>
        <p:txBody>
          <a:bodyPr vert="horz" lIns="91440" tIns="45720" rIns="91440" bIns="45720" rtlCol="0" anchor="ctr">
            <a:noAutofit/>
          </a:bodyPr>
          <a:lstStyle/>
          <a:p>
            <a:pPr algn="l" fontAlgn="base">
              <a:lnSpc>
                <a:spcPct val="90000"/>
              </a:lnSpc>
              <a:spcAft>
                <a:spcPct val="0"/>
              </a:spcAft>
            </a:pPr>
            <a:r>
              <a:rPr lang="en-US" altLang="zh-CN" sz="3200" dirty="0"/>
              <a:t>Itinerary Recommendation </a:t>
            </a:r>
            <a:endParaRPr lang="en-US" sz="3200" spc="-300" dirty="0">
              <a:ln w="3175">
                <a:noFill/>
              </a:ln>
              <a:latin typeface="Segoe" pitchFamily="34" charset="0"/>
              <a:ea typeface="+mn-ea"/>
              <a:cs typeface="Arial" charset="0"/>
            </a:endParaRPr>
          </a:p>
        </p:txBody>
      </p:sp>
      <p:pic>
        <p:nvPicPr>
          <p:cNvPr id="2050" name="Picture 2"/>
          <p:cNvPicPr>
            <a:picLocks noChangeAspect="1" noChangeArrowheads="1"/>
          </p:cNvPicPr>
          <p:nvPr/>
        </p:nvPicPr>
        <p:blipFill>
          <a:blip r:embed="rId2"/>
          <a:srcRect/>
          <a:stretch>
            <a:fillRect/>
          </a:stretch>
        </p:blipFill>
        <p:spPr bwMode="auto">
          <a:xfrm>
            <a:off x="690158" y="1066800"/>
            <a:ext cx="7664748" cy="714380"/>
          </a:xfrm>
          <a:prstGeom prst="rect">
            <a:avLst/>
          </a:prstGeom>
          <a:noFill/>
          <a:ln w="9525">
            <a:noFill/>
            <a:miter lim="800000"/>
            <a:headEnd/>
            <a:tailEnd/>
          </a:ln>
          <a:effectLst/>
        </p:spPr>
      </p:pic>
      <p:sp>
        <p:nvSpPr>
          <p:cNvPr id="8" name="Oval 7"/>
          <p:cNvSpPr/>
          <p:nvPr/>
        </p:nvSpPr>
        <p:spPr>
          <a:xfrm>
            <a:off x="2475225" y="2095503"/>
            <a:ext cx="2000264" cy="125731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grpSp>
        <p:nvGrpSpPr>
          <p:cNvPr id="4" name="Group 78"/>
          <p:cNvGrpSpPr/>
          <p:nvPr/>
        </p:nvGrpSpPr>
        <p:grpSpPr>
          <a:xfrm>
            <a:off x="2634456" y="2169720"/>
            <a:ext cx="1576629" cy="1018142"/>
            <a:chOff x="3529485" y="2174466"/>
            <a:chExt cx="1576629" cy="1018142"/>
          </a:xfrm>
        </p:grpSpPr>
        <p:sp>
          <p:nvSpPr>
            <p:cNvPr id="11" name="Oval 10"/>
            <p:cNvSpPr/>
            <p:nvPr/>
          </p:nvSpPr>
          <p:spPr>
            <a:xfrm rot="1316892">
              <a:off x="3529485" y="2681536"/>
              <a:ext cx="360055" cy="295748"/>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316892">
              <a:off x="3900822" y="2896860"/>
              <a:ext cx="383750" cy="295748"/>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316892">
              <a:off x="4245799" y="2174466"/>
              <a:ext cx="471701" cy="384704"/>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316892">
              <a:off x="4822722" y="2415881"/>
              <a:ext cx="283392" cy="255019"/>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316892">
              <a:off x="4681514" y="2702067"/>
              <a:ext cx="321091" cy="238780"/>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67"/>
          <p:cNvGrpSpPr/>
          <p:nvPr/>
        </p:nvGrpSpPr>
        <p:grpSpPr>
          <a:xfrm>
            <a:off x="2334383" y="3239289"/>
            <a:ext cx="2426255" cy="3412296"/>
            <a:chOff x="3217316" y="3245166"/>
            <a:chExt cx="2426255" cy="3412296"/>
          </a:xfrm>
        </p:grpSpPr>
        <p:pic>
          <p:nvPicPr>
            <p:cNvPr id="2056" name="Picture 8"/>
            <p:cNvPicPr>
              <a:picLocks noChangeAspect="1" noChangeArrowheads="1"/>
            </p:cNvPicPr>
            <p:nvPr/>
          </p:nvPicPr>
          <p:blipFill>
            <a:blip r:embed="rId3"/>
            <a:srcRect/>
            <a:stretch>
              <a:fillRect/>
            </a:stretch>
          </p:blipFill>
          <p:spPr bwMode="auto">
            <a:xfrm>
              <a:off x="3217316" y="3643314"/>
              <a:ext cx="2426255" cy="3014148"/>
            </a:xfrm>
            <a:prstGeom prst="rect">
              <a:avLst/>
            </a:prstGeom>
            <a:noFill/>
            <a:ln w="9525">
              <a:noFill/>
              <a:miter lim="800000"/>
              <a:headEnd/>
              <a:tailEnd/>
            </a:ln>
            <a:effectLst/>
          </p:spPr>
        </p:pic>
        <p:sp>
          <p:nvSpPr>
            <p:cNvPr id="23" name="Down Arrow 22"/>
            <p:cNvSpPr/>
            <p:nvPr/>
          </p:nvSpPr>
          <p:spPr>
            <a:xfrm>
              <a:off x="4319586" y="3245166"/>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85"/>
          <p:cNvGrpSpPr/>
          <p:nvPr/>
        </p:nvGrpSpPr>
        <p:grpSpPr>
          <a:xfrm>
            <a:off x="374953" y="1709742"/>
            <a:ext cx="3814178" cy="1430347"/>
            <a:chOff x="1257887" y="1714488"/>
            <a:chExt cx="3814179" cy="1430347"/>
          </a:xfrm>
        </p:grpSpPr>
        <p:grpSp>
          <p:nvGrpSpPr>
            <p:cNvPr id="29" name="Group 81"/>
            <p:cNvGrpSpPr/>
            <p:nvPr/>
          </p:nvGrpSpPr>
          <p:grpSpPr>
            <a:xfrm>
              <a:off x="3571868" y="1714488"/>
              <a:ext cx="1500198" cy="1430347"/>
              <a:chOff x="3571868" y="1714488"/>
              <a:chExt cx="1500198" cy="1430347"/>
            </a:xfrm>
          </p:grpSpPr>
          <p:sp>
            <p:nvSpPr>
              <p:cNvPr id="16" name="Down Arrow 15"/>
              <p:cNvSpPr/>
              <p:nvPr/>
            </p:nvSpPr>
            <p:spPr>
              <a:xfrm>
                <a:off x="4295126" y="1714488"/>
                <a:ext cx="205436"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79"/>
              <p:cNvGrpSpPr/>
              <p:nvPr/>
            </p:nvGrpSpPr>
            <p:grpSpPr>
              <a:xfrm>
                <a:off x="3571868" y="2244001"/>
                <a:ext cx="1500198" cy="900834"/>
                <a:chOff x="3571868" y="2244001"/>
                <a:chExt cx="1500198" cy="900834"/>
              </a:xfrm>
            </p:grpSpPr>
            <p:pic>
              <p:nvPicPr>
                <p:cNvPr id="2060" name="Picture 12"/>
                <p:cNvPicPr>
                  <a:picLocks noChangeAspect="1" noChangeArrowheads="1"/>
                </p:cNvPicPr>
                <p:nvPr/>
              </p:nvPicPr>
              <p:blipFill>
                <a:blip r:embed="rId4"/>
                <a:srcRect/>
                <a:stretch>
                  <a:fillRect/>
                </a:stretch>
              </p:blipFill>
              <p:spPr bwMode="auto">
                <a:xfrm>
                  <a:off x="3571868" y="2714620"/>
                  <a:ext cx="230189" cy="214314"/>
                </a:xfrm>
                <a:prstGeom prst="rect">
                  <a:avLst/>
                </a:prstGeom>
                <a:noFill/>
                <a:ln w="9525">
                  <a:noFill/>
                  <a:miter lim="800000"/>
                  <a:headEnd/>
                  <a:tailEnd/>
                </a:ln>
                <a:effectLst/>
              </p:spPr>
            </p:pic>
            <p:pic>
              <p:nvPicPr>
                <p:cNvPr id="2061" name="Picture 13"/>
                <p:cNvPicPr>
                  <a:picLocks noChangeAspect="1" noChangeArrowheads="1"/>
                </p:cNvPicPr>
                <p:nvPr/>
              </p:nvPicPr>
              <p:blipFill>
                <a:blip r:embed="rId5"/>
                <a:srcRect/>
                <a:stretch>
                  <a:fillRect/>
                </a:stretch>
              </p:blipFill>
              <p:spPr bwMode="auto">
                <a:xfrm>
                  <a:off x="3929058" y="2928934"/>
                  <a:ext cx="317104" cy="215901"/>
                </a:xfrm>
                <a:prstGeom prst="rect">
                  <a:avLst/>
                </a:prstGeom>
                <a:noFill/>
                <a:ln w="9525">
                  <a:noFill/>
                  <a:miter lim="800000"/>
                  <a:headEnd/>
                  <a:tailEnd/>
                </a:ln>
                <a:effectLst/>
              </p:spPr>
            </p:pic>
            <p:pic>
              <p:nvPicPr>
                <p:cNvPr id="2063" name="Picture 15"/>
                <p:cNvPicPr>
                  <a:picLocks noChangeAspect="1" noChangeArrowheads="1"/>
                </p:cNvPicPr>
                <p:nvPr/>
              </p:nvPicPr>
              <p:blipFill>
                <a:blip r:embed="rId6"/>
                <a:srcRect/>
                <a:stretch>
                  <a:fillRect/>
                </a:stretch>
              </p:blipFill>
              <p:spPr bwMode="auto">
                <a:xfrm>
                  <a:off x="4286248" y="2244001"/>
                  <a:ext cx="366713" cy="256305"/>
                </a:xfrm>
                <a:prstGeom prst="rect">
                  <a:avLst/>
                </a:prstGeom>
                <a:noFill/>
                <a:ln w="9525">
                  <a:noFill/>
                  <a:miter lim="800000"/>
                  <a:headEnd/>
                  <a:tailEnd/>
                </a:ln>
                <a:effectLst/>
              </p:spPr>
            </p:pic>
            <p:pic>
              <p:nvPicPr>
                <p:cNvPr id="2064" name="Picture 16"/>
                <p:cNvPicPr>
                  <a:picLocks noChangeAspect="1" noChangeArrowheads="1"/>
                </p:cNvPicPr>
                <p:nvPr/>
              </p:nvPicPr>
              <p:blipFill>
                <a:blip r:embed="rId7"/>
                <a:srcRect/>
                <a:stretch>
                  <a:fillRect/>
                </a:stretch>
              </p:blipFill>
              <p:spPr bwMode="auto">
                <a:xfrm>
                  <a:off x="4884743" y="2455859"/>
                  <a:ext cx="187323" cy="187323"/>
                </a:xfrm>
                <a:prstGeom prst="rect">
                  <a:avLst/>
                </a:prstGeom>
                <a:noFill/>
                <a:ln w="9525">
                  <a:noFill/>
                  <a:miter lim="800000"/>
                  <a:headEnd/>
                  <a:tailEnd/>
                </a:ln>
                <a:effectLst/>
              </p:spPr>
            </p:pic>
            <p:pic>
              <p:nvPicPr>
                <p:cNvPr id="2065" name="Picture 17"/>
                <p:cNvPicPr>
                  <a:picLocks noChangeAspect="1" noChangeArrowheads="1"/>
                </p:cNvPicPr>
                <p:nvPr/>
              </p:nvPicPr>
              <p:blipFill>
                <a:blip r:embed="rId8"/>
                <a:srcRect/>
                <a:stretch>
                  <a:fillRect/>
                </a:stretch>
              </p:blipFill>
              <p:spPr bwMode="auto">
                <a:xfrm>
                  <a:off x="4714876" y="2714620"/>
                  <a:ext cx="247363" cy="179385"/>
                </a:xfrm>
                <a:prstGeom prst="rect">
                  <a:avLst/>
                </a:prstGeom>
                <a:noFill/>
                <a:ln w="9525">
                  <a:noFill/>
                  <a:miter lim="800000"/>
                  <a:headEnd/>
                  <a:tailEnd/>
                </a:ln>
                <a:effectLst/>
              </p:spPr>
            </p:pic>
          </p:grpSp>
        </p:grpSp>
        <p:sp>
          <p:nvSpPr>
            <p:cNvPr id="83" name="Rectangle 82"/>
            <p:cNvSpPr/>
            <p:nvPr/>
          </p:nvSpPr>
          <p:spPr>
            <a:xfrm>
              <a:off x="1257887" y="1865038"/>
              <a:ext cx="2177144" cy="338554"/>
            </a:xfrm>
            <a:prstGeom prst="rect">
              <a:avLst/>
            </a:prstGeom>
          </p:spPr>
          <p:txBody>
            <a:bodyPr wrap="square">
              <a:spAutoFit/>
            </a:bodyPr>
            <a:lstStyle/>
            <a:p>
              <a:r>
                <a:rPr lang="en-US" altLang="zh-CN" sz="1600" dirty="0">
                  <a:solidFill>
                    <a:srgbClr val="0000FF"/>
                  </a:solidFill>
                </a:rPr>
                <a:t>1. Stay point detection</a:t>
              </a:r>
            </a:p>
          </p:txBody>
        </p:sp>
      </p:grpSp>
      <p:grpSp>
        <p:nvGrpSpPr>
          <p:cNvPr id="31" name="Group 86"/>
          <p:cNvGrpSpPr/>
          <p:nvPr/>
        </p:nvGrpSpPr>
        <p:grpSpPr>
          <a:xfrm>
            <a:off x="157235" y="2186457"/>
            <a:ext cx="4241588" cy="994435"/>
            <a:chOff x="991790" y="2191202"/>
            <a:chExt cx="4241588" cy="994435"/>
          </a:xfrm>
        </p:grpSpPr>
        <p:grpSp>
          <p:nvGrpSpPr>
            <p:cNvPr id="2048" name="Group 80"/>
            <p:cNvGrpSpPr/>
            <p:nvPr/>
          </p:nvGrpSpPr>
          <p:grpSpPr>
            <a:xfrm>
              <a:off x="3374819" y="2191202"/>
              <a:ext cx="1858559" cy="994435"/>
              <a:chOff x="3374819" y="2191202"/>
              <a:chExt cx="1858559" cy="994435"/>
            </a:xfrm>
          </p:grpSpPr>
          <p:sp>
            <p:nvSpPr>
              <p:cNvPr id="9" name="Oval 8"/>
              <p:cNvSpPr/>
              <p:nvPr/>
            </p:nvSpPr>
            <p:spPr>
              <a:xfrm rot="1847652">
                <a:off x="3374819" y="2657752"/>
                <a:ext cx="985641" cy="527885"/>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856219">
                <a:off x="4013774" y="2191202"/>
                <a:ext cx="1219604" cy="745545"/>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83"/>
            <p:cNvSpPr/>
            <p:nvPr/>
          </p:nvSpPr>
          <p:spPr>
            <a:xfrm>
              <a:off x="991790" y="2603608"/>
              <a:ext cx="2660954" cy="338554"/>
            </a:xfrm>
            <a:prstGeom prst="rect">
              <a:avLst/>
            </a:prstGeom>
          </p:spPr>
          <p:txBody>
            <a:bodyPr wrap="square">
              <a:spAutoFit/>
            </a:bodyPr>
            <a:lstStyle/>
            <a:p>
              <a:r>
                <a:rPr lang="en-US" altLang="zh-CN" sz="1600" dirty="0">
                  <a:solidFill>
                    <a:srgbClr val="0000FF"/>
                  </a:solidFill>
                </a:rPr>
                <a:t>2. Hierarchical clustering</a:t>
              </a:r>
            </a:p>
          </p:txBody>
        </p:sp>
      </p:grpSp>
      <p:grpSp>
        <p:nvGrpSpPr>
          <p:cNvPr id="80" name="Group 79"/>
          <p:cNvGrpSpPr/>
          <p:nvPr/>
        </p:nvGrpSpPr>
        <p:grpSpPr>
          <a:xfrm>
            <a:off x="4838101" y="1793905"/>
            <a:ext cx="3246689" cy="4575539"/>
            <a:chOff x="5805721" y="2230951"/>
            <a:chExt cx="3896027" cy="5490647"/>
          </a:xfrm>
        </p:grpSpPr>
        <p:pic>
          <p:nvPicPr>
            <p:cNvPr id="75" name="Picture 2"/>
            <p:cNvPicPr>
              <a:picLocks noChangeAspect="1" noChangeArrowheads="1"/>
            </p:cNvPicPr>
            <p:nvPr/>
          </p:nvPicPr>
          <p:blipFill>
            <a:blip r:embed="rId9"/>
            <a:srcRect/>
            <a:stretch>
              <a:fillRect/>
            </a:stretch>
          </p:blipFill>
          <p:spPr bwMode="auto">
            <a:xfrm>
              <a:off x="6758766" y="4437733"/>
              <a:ext cx="2942982" cy="3283865"/>
            </a:xfrm>
            <a:prstGeom prst="rect">
              <a:avLst/>
            </a:prstGeom>
            <a:noFill/>
            <a:ln w="9525">
              <a:noFill/>
              <a:miter lim="800000"/>
              <a:headEnd/>
              <a:tailEnd/>
            </a:ln>
            <a:effectLst/>
          </p:spPr>
        </p:pic>
        <p:grpSp>
          <p:nvGrpSpPr>
            <p:cNvPr id="79" name="Group 78"/>
            <p:cNvGrpSpPr/>
            <p:nvPr/>
          </p:nvGrpSpPr>
          <p:grpSpPr>
            <a:xfrm>
              <a:off x="5805721" y="2230951"/>
              <a:ext cx="2554508" cy="3981161"/>
              <a:chOff x="5805721" y="2230951"/>
              <a:chExt cx="2554508" cy="3981161"/>
            </a:xfrm>
          </p:grpSpPr>
          <p:sp>
            <p:nvSpPr>
              <p:cNvPr id="76" name="Down Arrow 75"/>
              <p:cNvSpPr/>
              <p:nvPr/>
            </p:nvSpPr>
            <p:spPr>
              <a:xfrm>
                <a:off x="8137181" y="2230951"/>
                <a:ext cx="223048" cy="2166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own Arrow 76"/>
              <p:cNvSpPr/>
              <p:nvPr/>
            </p:nvSpPr>
            <p:spPr>
              <a:xfrm rot="16200000">
                <a:off x="6064575" y="5672683"/>
                <a:ext cx="280575" cy="7982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016166" y="3726673"/>
                <a:ext cx="2111833" cy="406265"/>
              </a:xfrm>
              <a:prstGeom prst="rect">
                <a:avLst/>
              </a:prstGeom>
            </p:spPr>
            <p:txBody>
              <a:bodyPr wrap="square">
                <a:spAutoFit/>
              </a:bodyPr>
              <a:lstStyle/>
              <a:p>
                <a:r>
                  <a:rPr lang="en-US" altLang="zh-CN" sz="1600" dirty="0">
                    <a:solidFill>
                      <a:srgbClr val="0000FF"/>
                    </a:solidFill>
                  </a:rPr>
                  <a:t>3.Graph Building</a:t>
                </a:r>
              </a:p>
            </p:txBody>
          </p:sp>
        </p:grpSp>
      </p:grpSp>
    </p:spTree>
    <p:extLst>
      <p:ext uri="{BB962C8B-B14F-4D97-AF65-F5344CB8AC3E}">
        <p14:creationId xmlns:p14="http://schemas.microsoft.com/office/powerpoint/2010/main" val="27992197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Itinerary Recommendation </a:t>
            </a:r>
            <a:endParaRPr lang="zh-CN" altLang="en-US" dirty="0"/>
          </a:p>
        </p:txBody>
      </p:sp>
      <p:sp>
        <p:nvSpPr>
          <p:cNvPr id="3" name="Content Placeholder 2"/>
          <p:cNvSpPr>
            <a:spLocks noGrp="1"/>
          </p:cNvSpPr>
          <p:nvPr>
            <p:ph idx="1"/>
          </p:nvPr>
        </p:nvSpPr>
        <p:spPr/>
        <p:txBody>
          <a:bodyPr>
            <a:normAutofit/>
          </a:bodyPr>
          <a:lstStyle/>
          <a:p>
            <a:r>
              <a:rPr lang="en-US" altLang="zh-CN" sz="2400" dirty="0" smtClean="0"/>
              <a:t>Candidate selection given a query (</a:t>
            </a:r>
            <a:r>
              <a:rPr lang="en-US" altLang="zh-CN" sz="2400" i="1" dirty="0" smtClean="0"/>
              <a:t>O, D, t</a:t>
            </a:r>
            <a:r>
              <a:rPr lang="en-US" altLang="zh-CN" sz="2400" dirty="0" smtClean="0"/>
              <a:t>)</a:t>
            </a:r>
          </a:p>
          <a:p>
            <a:pPr marL="0" indent="0">
              <a:buNone/>
            </a:pPr>
            <a:endParaRPr lang="en-US" altLang="zh-CN" sz="2400" dirty="0" smtClean="0"/>
          </a:p>
          <a:p>
            <a:r>
              <a:rPr lang="en-US" altLang="zh-CN" sz="2400" dirty="0" smtClean="0"/>
              <a:t>Select top-k sequences according to ETR, STR, and IDR</a:t>
            </a:r>
          </a:p>
          <a:p>
            <a:endParaRPr lang="en-US" altLang="zh-CN" sz="2400" dirty="0"/>
          </a:p>
          <a:p>
            <a:endParaRPr lang="en-US" altLang="zh-CN" sz="2400" dirty="0" smtClean="0"/>
          </a:p>
          <a:p>
            <a:r>
              <a:rPr lang="en-US" altLang="zh-CN" sz="2400" dirty="0" smtClean="0"/>
              <a:t>Calculate the classical travel sequence ratio</a:t>
            </a:r>
          </a:p>
          <a:p>
            <a:endParaRPr lang="en-US" altLang="zh-CN" sz="2400" dirty="0" smtClean="0"/>
          </a:p>
          <a:p>
            <a:r>
              <a:rPr lang="en-US" altLang="zh-CN" sz="2400" dirty="0" smtClean="0"/>
              <a:t>Re-rank the sequences by adding CTSR</a:t>
            </a:r>
            <a:endParaRPr lang="zh-CN" altLang="en-US" sz="2400" dirty="0"/>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2971800"/>
            <a:ext cx="2209800" cy="156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24200"/>
            <a:ext cx="44196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a:blip r:embed="rId4" cstate="print"/>
          <a:srcRect/>
          <a:stretch>
            <a:fillRect/>
          </a:stretch>
        </p:blipFill>
        <p:spPr bwMode="auto">
          <a:xfrm>
            <a:off x="6477000" y="4724400"/>
            <a:ext cx="2362200" cy="1219200"/>
          </a:xfrm>
          <a:prstGeom prst="rect">
            <a:avLst/>
          </a:prstGeom>
          <a:noFill/>
          <a:ln w="9525">
            <a:noFill/>
            <a:miter lim="800000"/>
            <a:headEnd/>
            <a:tailEnd/>
          </a:ln>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410200"/>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3860743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r>
              <a:rPr lang="en-US" sz="3200" dirty="0" smtClean="0"/>
              <a:t>Trip </a:t>
            </a:r>
            <a:r>
              <a:rPr lang="en-US" sz="3200" dirty="0"/>
              <a:t>Recommendation</a:t>
            </a:r>
            <a:r>
              <a:rPr lang="en-US" sz="3200" dirty="0" smtClean="0"/>
              <a:t> Using </a:t>
            </a:r>
            <a:r>
              <a:rPr lang="en-US" sz="3200" dirty="0"/>
              <a:t>U</a:t>
            </a:r>
            <a:r>
              <a:rPr lang="en-US" sz="3200" dirty="0" smtClean="0"/>
              <a:t>ncertain </a:t>
            </a:r>
            <a:r>
              <a:rPr lang="en-US" sz="3200" dirty="0"/>
              <a:t>T</a:t>
            </a:r>
            <a:r>
              <a:rPr lang="en-US" sz="3200" dirty="0" smtClean="0"/>
              <a:t>rajectories</a:t>
            </a:r>
            <a:endParaRPr lang="en-US" sz="3200" dirty="0"/>
          </a:p>
        </p:txBody>
      </p:sp>
      <p:sp>
        <p:nvSpPr>
          <p:cNvPr id="3" name="Content Placeholder 2"/>
          <p:cNvSpPr>
            <a:spLocks noGrp="1"/>
          </p:cNvSpPr>
          <p:nvPr>
            <p:ph idx="1"/>
          </p:nvPr>
        </p:nvSpPr>
        <p:spPr>
          <a:xfrm>
            <a:off x="609600" y="1371600"/>
            <a:ext cx="8229600" cy="4525963"/>
          </a:xfrm>
        </p:spPr>
        <p:txBody>
          <a:bodyPr>
            <a:normAutofit/>
          </a:bodyPr>
          <a:lstStyle/>
          <a:p>
            <a:r>
              <a:rPr lang="en-US" sz="2800" dirty="0" smtClean="0"/>
              <a:t>Uncertain trajectories</a:t>
            </a:r>
          </a:p>
          <a:p>
            <a:pPr lvl="1"/>
            <a:r>
              <a:rPr lang="en-US" sz="2000" dirty="0" smtClean="0"/>
              <a:t>check-ins or geo-tagged photos</a:t>
            </a:r>
          </a:p>
          <a:p>
            <a:pPr lvl="1"/>
            <a:r>
              <a:rPr lang="en-US" sz="2000" dirty="0" smtClean="0"/>
              <a:t>Taxi trajectories, trails of migratory birds</a:t>
            </a:r>
            <a:endParaRPr lang="en-US" sz="2000" dirty="0"/>
          </a:p>
        </p:txBody>
      </p:sp>
      <p:pic>
        <p:nvPicPr>
          <p:cNvPr id="4" name="Picture 5" descr="\\geolife04\d$\users\v-yanchl\data\hujiafeng\Graphs\frequentGraphs\top10\2010_weekend.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l="24758" t="50000" r="16409" b="2563"/>
          <a:stretch/>
        </p:blipFill>
        <p:spPr bwMode="auto">
          <a:xfrm>
            <a:off x="506632" y="2895600"/>
            <a:ext cx="4000500" cy="3276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046382" y="3813175"/>
            <a:ext cx="3041650" cy="1749425"/>
            <a:chOff x="3282950" y="3127375"/>
            <a:chExt cx="3041650" cy="1749425"/>
          </a:xfrm>
        </p:grpSpPr>
        <p:sp>
          <p:nvSpPr>
            <p:cNvPr id="6" name="Rounded Rectangular Callout 5"/>
            <p:cNvSpPr/>
            <p:nvPr/>
          </p:nvSpPr>
          <p:spPr>
            <a:xfrm>
              <a:off x="3282950" y="3127375"/>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7" name="Rounded Rectangular Callout 6"/>
            <p:cNvSpPr/>
            <p:nvPr/>
          </p:nvSpPr>
          <p:spPr>
            <a:xfrm>
              <a:off x="4200525" y="4114800"/>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8" name="Rounded Rectangular Callout 7"/>
            <p:cNvSpPr/>
            <p:nvPr/>
          </p:nvSpPr>
          <p:spPr>
            <a:xfrm>
              <a:off x="5943600" y="4648200"/>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pic>
        <p:nvPicPr>
          <p:cNvPr id="9" name="Picture 5" descr="\\geolife04\d$\users\v-yanchl\data\hujiafeng\Graphs\frequentGraphs\top10\2010_weekend.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l="22888" t="50000" r="16785" b="2563"/>
          <a:stretch/>
        </p:blipFill>
        <p:spPr bwMode="auto">
          <a:xfrm>
            <a:off x="4737100" y="2895600"/>
            <a:ext cx="4102100" cy="3276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5181600" y="3352800"/>
            <a:ext cx="2806700" cy="1631950"/>
            <a:chOff x="3060700" y="2667000"/>
            <a:chExt cx="2806700" cy="1631950"/>
          </a:xfrm>
        </p:grpSpPr>
        <p:sp>
          <p:nvSpPr>
            <p:cNvPr id="11" name="Rounded Rectangular Callout 10"/>
            <p:cNvSpPr/>
            <p:nvPr/>
          </p:nvSpPr>
          <p:spPr>
            <a:xfrm>
              <a:off x="3060700" y="266700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2" name="Rounded Rectangular Callout 11"/>
            <p:cNvSpPr/>
            <p:nvPr/>
          </p:nvSpPr>
          <p:spPr>
            <a:xfrm>
              <a:off x="4432300" y="350520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3" name="Rounded Rectangular Callout 12"/>
            <p:cNvSpPr/>
            <p:nvPr/>
          </p:nvSpPr>
          <p:spPr>
            <a:xfrm>
              <a:off x="5486400" y="407035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sp>
        <p:nvSpPr>
          <p:cNvPr id="14" name="Rectangle 13"/>
          <p:cNvSpPr/>
          <p:nvPr/>
        </p:nvSpPr>
        <p:spPr>
          <a:xfrm>
            <a:off x="0" y="6520190"/>
            <a:ext cx="9144000" cy="261610"/>
          </a:xfrm>
          <a:prstGeom prst="rect">
            <a:avLst/>
          </a:prstGeom>
        </p:spPr>
        <p:txBody>
          <a:bodyPr wrap="square">
            <a:spAutoFit/>
          </a:bodyPr>
          <a:lstStyle/>
          <a:p>
            <a:pPr lvl="0"/>
            <a:r>
              <a:rPr lang="en-US" sz="1100" dirty="0" err="1"/>
              <a:t>Hechen</a:t>
            </a:r>
            <a:r>
              <a:rPr lang="en-US" sz="1100" dirty="0"/>
              <a:t> Liu, Ling-Yin We,</a:t>
            </a:r>
            <a:r>
              <a:rPr lang="en-US" sz="1100" b="1" dirty="0"/>
              <a:t> Yu Zheng, </a:t>
            </a:r>
            <a:r>
              <a:rPr lang="en-US" sz="1100" dirty="0"/>
              <a:t>Markus </a:t>
            </a:r>
            <a:r>
              <a:rPr lang="en-US" sz="1100" dirty="0" smtClean="0"/>
              <a:t>Schneider, Wen-</a:t>
            </a:r>
            <a:r>
              <a:rPr lang="en-US" sz="1100" dirty="0" err="1" smtClean="0"/>
              <a:t>Chih</a:t>
            </a:r>
            <a:r>
              <a:rPr lang="en-US" sz="1100" dirty="0" smtClean="0"/>
              <a:t> </a:t>
            </a:r>
            <a:r>
              <a:rPr lang="en-US" sz="1100" dirty="0" err="1" smtClean="0"/>
              <a:t>Peng</a:t>
            </a:r>
            <a:r>
              <a:rPr lang="en-US" sz="1100" dirty="0" smtClean="0"/>
              <a:t>.</a:t>
            </a:r>
            <a:r>
              <a:rPr lang="en-US" sz="1100" dirty="0"/>
              <a:t> Route Discovery from Mining Uncertain Trajectories. Demo Paper, </a:t>
            </a:r>
            <a:r>
              <a:rPr lang="en-US" sz="1100" b="1" dirty="0" smtClean="0"/>
              <a:t>ICDM</a:t>
            </a:r>
            <a:r>
              <a:rPr lang="en-US" sz="1100" dirty="0" smtClean="0"/>
              <a:t> </a:t>
            </a:r>
            <a:r>
              <a:rPr lang="en-US" sz="1100" b="1" dirty="0" smtClean="0"/>
              <a:t>2011</a:t>
            </a:r>
            <a:r>
              <a:rPr lang="en-US" sz="1100" dirty="0" smtClean="0"/>
              <a:t>.</a:t>
            </a:r>
            <a:r>
              <a:rPr lang="en-US" sz="1100" b="1" dirty="0" smtClean="0"/>
              <a:t> </a:t>
            </a:r>
            <a:endParaRPr lang="en-US" sz="1100" dirty="0"/>
          </a:p>
        </p:txBody>
      </p:sp>
    </p:spTree>
    <p:extLst>
      <p:ext uri="{BB962C8B-B14F-4D97-AF65-F5344CB8AC3E}">
        <p14:creationId xmlns:p14="http://schemas.microsoft.com/office/powerpoint/2010/main" val="23249978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geolife04\d$\users\v-yanchl\data\hujiafeng\Graphs\frequentGraphs\top10\2010_weekend.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l="11309" t="50000" r="9128" b="2563"/>
          <a:stretch/>
        </p:blipFill>
        <p:spPr bwMode="auto">
          <a:xfrm>
            <a:off x="1905000" y="2971800"/>
            <a:ext cx="5410200" cy="3276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Trip Recommendation Using Uncertain Trajectories</a:t>
            </a:r>
          </a:p>
        </p:txBody>
      </p:sp>
      <p:grpSp>
        <p:nvGrpSpPr>
          <p:cNvPr id="14" name="Group 13"/>
          <p:cNvGrpSpPr/>
          <p:nvPr/>
        </p:nvGrpSpPr>
        <p:grpSpPr>
          <a:xfrm>
            <a:off x="3136900" y="3429000"/>
            <a:ext cx="2806700" cy="1631950"/>
            <a:chOff x="3060700" y="2667000"/>
            <a:chExt cx="2806700" cy="1631950"/>
          </a:xfrm>
        </p:grpSpPr>
        <p:sp>
          <p:nvSpPr>
            <p:cNvPr id="5" name="Rounded Rectangular Callout 4"/>
            <p:cNvSpPr/>
            <p:nvPr/>
          </p:nvSpPr>
          <p:spPr>
            <a:xfrm>
              <a:off x="3060700" y="266700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6" name="Rounded Rectangular Callout 5"/>
            <p:cNvSpPr/>
            <p:nvPr/>
          </p:nvSpPr>
          <p:spPr>
            <a:xfrm>
              <a:off x="4152900" y="360680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7" name="Rounded Rectangular Callout 6"/>
            <p:cNvSpPr/>
            <p:nvPr/>
          </p:nvSpPr>
          <p:spPr>
            <a:xfrm>
              <a:off x="5486400" y="407035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15" name="Group 14"/>
          <p:cNvGrpSpPr/>
          <p:nvPr/>
        </p:nvGrpSpPr>
        <p:grpSpPr>
          <a:xfrm>
            <a:off x="3359150" y="3889375"/>
            <a:ext cx="3041650" cy="1749425"/>
            <a:chOff x="3282950" y="3127375"/>
            <a:chExt cx="3041650" cy="1749425"/>
          </a:xfrm>
        </p:grpSpPr>
        <p:sp>
          <p:nvSpPr>
            <p:cNvPr id="9" name="Rounded Rectangular Callout 8"/>
            <p:cNvSpPr/>
            <p:nvPr/>
          </p:nvSpPr>
          <p:spPr>
            <a:xfrm>
              <a:off x="3282950" y="3127375"/>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0" name="Rounded Rectangular Callout 9"/>
            <p:cNvSpPr/>
            <p:nvPr/>
          </p:nvSpPr>
          <p:spPr>
            <a:xfrm>
              <a:off x="4200525" y="4114800"/>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1" name="Rounded Rectangular Callout 10"/>
            <p:cNvSpPr/>
            <p:nvPr/>
          </p:nvSpPr>
          <p:spPr>
            <a:xfrm>
              <a:off x="5943600" y="4648200"/>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16" name="Group 15"/>
          <p:cNvGrpSpPr/>
          <p:nvPr/>
        </p:nvGrpSpPr>
        <p:grpSpPr>
          <a:xfrm>
            <a:off x="3632200" y="4495800"/>
            <a:ext cx="1778000" cy="609600"/>
            <a:chOff x="3556000" y="3733800"/>
            <a:chExt cx="1778000" cy="609600"/>
          </a:xfrm>
        </p:grpSpPr>
        <p:sp>
          <p:nvSpPr>
            <p:cNvPr id="12" name="Rounded Rectangular Callout 11"/>
            <p:cNvSpPr/>
            <p:nvPr/>
          </p:nvSpPr>
          <p:spPr>
            <a:xfrm>
              <a:off x="3556000" y="3733800"/>
              <a:ext cx="381000" cy="228600"/>
            </a:xfrm>
            <a:prstGeom prst="wedgeRoundRectCallout">
              <a:avLst>
                <a:gd name="adj1" fmla="val -14166"/>
                <a:gd name="adj2" fmla="val 77500"/>
                <a:gd name="adj3" fmla="val 16667"/>
              </a:avLst>
            </a:prstGeom>
            <a:solidFill>
              <a:srgbClr val="FF69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3" name="Rounded Rectangular Callout 12"/>
            <p:cNvSpPr/>
            <p:nvPr/>
          </p:nvSpPr>
          <p:spPr>
            <a:xfrm>
              <a:off x="4953000" y="4114800"/>
              <a:ext cx="381000" cy="228600"/>
            </a:xfrm>
            <a:prstGeom prst="wedgeRoundRectCallout">
              <a:avLst>
                <a:gd name="adj1" fmla="val -14166"/>
                <a:gd name="adj2" fmla="val 77500"/>
                <a:gd name="adj3" fmla="val 16667"/>
              </a:avLst>
            </a:prstGeom>
            <a:solidFill>
              <a:srgbClr val="FF69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17" name="Group 16"/>
          <p:cNvGrpSpPr/>
          <p:nvPr/>
        </p:nvGrpSpPr>
        <p:grpSpPr>
          <a:xfrm>
            <a:off x="3387725" y="4191000"/>
            <a:ext cx="2803525" cy="1143000"/>
            <a:chOff x="3556000" y="3746500"/>
            <a:chExt cx="2803525" cy="1143000"/>
          </a:xfrm>
          <a:solidFill>
            <a:srgbClr val="37FF91"/>
          </a:solidFill>
        </p:grpSpPr>
        <p:sp>
          <p:nvSpPr>
            <p:cNvPr id="18" name="Rounded Rectangular Callout 17"/>
            <p:cNvSpPr/>
            <p:nvPr/>
          </p:nvSpPr>
          <p:spPr>
            <a:xfrm>
              <a:off x="3556000" y="3746500"/>
              <a:ext cx="381000" cy="228600"/>
            </a:xfrm>
            <a:prstGeom prst="wedgeRoundRectCallout">
              <a:avLst>
                <a:gd name="adj1" fmla="val -14166"/>
                <a:gd name="adj2" fmla="val 77500"/>
                <a:gd name="adj3" fmla="val 16667"/>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9" name="Rounded Rectangular Callout 18"/>
            <p:cNvSpPr/>
            <p:nvPr/>
          </p:nvSpPr>
          <p:spPr>
            <a:xfrm>
              <a:off x="5978525" y="4660900"/>
              <a:ext cx="381000" cy="228600"/>
            </a:xfrm>
            <a:prstGeom prst="wedgeRoundRectCallout">
              <a:avLst>
                <a:gd name="adj1" fmla="val -14166"/>
                <a:gd name="adj2" fmla="val 77500"/>
                <a:gd name="adj3" fmla="val 16667"/>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sp>
        <p:nvSpPr>
          <p:cNvPr id="20" name="Freeform 19"/>
          <p:cNvSpPr/>
          <p:nvPr/>
        </p:nvSpPr>
        <p:spPr>
          <a:xfrm>
            <a:off x="3219450" y="3667650"/>
            <a:ext cx="3009900" cy="2056875"/>
          </a:xfrm>
          <a:custGeom>
            <a:avLst/>
            <a:gdLst>
              <a:gd name="connsiteX0" fmla="*/ 0 w 3009900"/>
              <a:gd name="connsiteY0" fmla="*/ 47100 h 2056875"/>
              <a:gd name="connsiteX1" fmla="*/ 238125 w 3009900"/>
              <a:gd name="connsiteY1" fmla="*/ 66150 h 2056875"/>
              <a:gd name="connsiteX2" fmla="*/ 257175 w 3009900"/>
              <a:gd name="connsiteY2" fmla="*/ 685275 h 2056875"/>
              <a:gd name="connsiteX3" fmla="*/ 504825 w 3009900"/>
              <a:gd name="connsiteY3" fmla="*/ 1113900 h 2056875"/>
              <a:gd name="connsiteX4" fmla="*/ 1104900 w 3009900"/>
              <a:gd name="connsiteY4" fmla="*/ 1018650 h 2056875"/>
              <a:gd name="connsiteX5" fmla="*/ 1171575 w 3009900"/>
              <a:gd name="connsiteY5" fmla="*/ 1428225 h 2056875"/>
              <a:gd name="connsiteX6" fmla="*/ 2124075 w 3009900"/>
              <a:gd name="connsiteY6" fmla="*/ 1494900 h 2056875"/>
              <a:gd name="connsiteX7" fmla="*/ 2505075 w 3009900"/>
              <a:gd name="connsiteY7" fmla="*/ 1466325 h 2056875"/>
              <a:gd name="connsiteX8" fmla="*/ 2724150 w 3009900"/>
              <a:gd name="connsiteY8" fmla="*/ 1771125 h 2056875"/>
              <a:gd name="connsiteX9" fmla="*/ 3009900 w 3009900"/>
              <a:gd name="connsiteY9" fmla="*/ 2056875 h 205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9900" h="2056875">
                <a:moveTo>
                  <a:pt x="0" y="47100"/>
                </a:moveTo>
                <a:cubicBezTo>
                  <a:pt x="97631" y="3444"/>
                  <a:pt x="195263" y="-40212"/>
                  <a:pt x="238125" y="66150"/>
                </a:cubicBezTo>
                <a:cubicBezTo>
                  <a:pt x="280987" y="172512"/>
                  <a:pt x="212725" y="510650"/>
                  <a:pt x="257175" y="685275"/>
                </a:cubicBezTo>
                <a:cubicBezTo>
                  <a:pt x="301625" y="859900"/>
                  <a:pt x="363538" y="1058338"/>
                  <a:pt x="504825" y="1113900"/>
                </a:cubicBezTo>
                <a:cubicBezTo>
                  <a:pt x="646112" y="1169462"/>
                  <a:pt x="993775" y="966263"/>
                  <a:pt x="1104900" y="1018650"/>
                </a:cubicBezTo>
                <a:cubicBezTo>
                  <a:pt x="1216025" y="1071037"/>
                  <a:pt x="1001713" y="1348850"/>
                  <a:pt x="1171575" y="1428225"/>
                </a:cubicBezTo>
                <a:cubicBezTo>
                  <a:pt x="1341437" y="1507600"/>
                  <a:pt x="1901825" y="1488550"/>
                  <a:pt x="2124075" y="1494900"/>
                </a:cubicBezTo>
                <a:cubicBezTo>
                  <a:pt x="2346325" y="1501250"/>
                  <a:pt x="2405063" y="1420288"/>
                  <a:pt x="2505075" y="1466325"/>
                </a:cubicBezTo>
                <a:cubicBezTo>
                  <a:pt x="2605087" y="1512362"/>
                  <a:pt x="2640013" y="1672700"/>
                  <a:pt x="2724150" y="1771125"/>
                </a:cubicBezTo>
                <a:cubicBezTo>
                  <a:pt x="2808288" y="1869550"/>
                  <a:pt x="2909094" y="1963212"/>
                  <a:pt x="3009900" y="2056875"/>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idx="1"/>
          </p:nvPr>
        </p:nvSpPr>
        <p:spPr>
          <a:xfrm>
            <a:off x="609600" y="1600200"/>
            <a:ext cx="8229600" cy="4525963"/>
          </a:xfrm>
        </p:spPr>
        <p:txBody>
          <a:bodyPr>
            <a:normAutofit/>
          </a:bodyPr>
          <a:lstStyle/>
          <a:p>
            <a:r>
              <a:rPr lang="en-US" sz="2400" dirty="0" smtClean="0">
                <a:solidFill>
                  <a:srgbClr val="C00000"/>
                </a:solidFill>
              </a:rPr>
              <a:t>Constructing</a:t>
            </a:r>
            <a:r>
              <a:rPr lang="en-US" sz="2400" dirty="0" smtClean="0"/>
              <a:t> popular routes from uncertain trajectories</a:t>
            </a:r>
          </a:p>
          <a:p>
            <a:pPr lvl="1"/>
            <a:r>
              <a:rPr lang="en-US" sz="2000" dirty="0" smtClean="0"/>
              <a:t>Using collective knowledge: The route may not exist in the dataset</a:t>
            </a:r>
          </a:p>
          <a:p>
            <a:pPr lvl="1"/>
            <a:r>
              <a:rPr lang="en-US" sz="2000" dirty="0" smtClean="0"/>
              <a:t>Mutual reinforcement learning</a:t>
            </a:r>
            <a:endParaRPr lang="en-US" sz="2000" dirty="0"/>
          </a:p>
        </p:txBody>
      </p:sp>
    </p:spTree>
    <p:extLst>
      <p:ext uri="{BB962C8B-B14F-4D97-AF65-F5344CB8AC3E}">
        <p14:creationId xmlns:p14="http://schemas.microsoft.com/office/powerpoint/2010/main" val="273481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geolife04\d$\users\v-yanchl\data\hujiafeng\Graphs\frequentGraphs\top10\2010_weekend.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l="11309" t="50000" r="9128" b="2563"/>
          <a:stretch/>
        </p:blipFill>
        <p:spPr bwMode="auto">
          <a:xfrm>
            <a:off x="2209800" y="76200"/>
            <a:ext cx="5410200" cy="3276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441700" y="533400"/>
            <a:ext cx="1473200" cy="1168400"/>
            <a:chOff x="3060700" y="2667000"/>
            <a:chExt cx="1473200" cy="1168400"/>
          </a:xfrm>
        </p:grpSpPr>
        <p:sp>
          <p:nvSpPr>
            <p:cNvPr id="6" name="Rounded Rectangular Callout 5"/>
            <p:cNvSpPr/>
            <p:nvPr/>
          </p:nvSpPr>
          <p:spPr>
            <a:xfrm>
              <a:off x="3060700" y="266700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7" name="Rounded Rectangular Callout 6"/>
            <p:cNvSpPr/>
            <p:nvPr/>
          </p:nvSpPr>
          <p:spPr>
            <a:xfrm>
              <a:off x="4152900" y="360680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13" name="Group 12"/>
          <p:cNvGrpSpPr/>
          <p:nvPr/>
        </p:nvGrpSpPr>
        <p:grpSpPr>
          <a:xfrm>
            <a:off x="4800600" y="1600200"/>
            <a:ext cx="1778000" cy="609600"/>
            <a:chOff x="3556000" y="3733800"/>
            <a:chExt cx="1778000" cy="609600"/>
          </a:xfrm>
        </p:grpSpPr>
        <p:sp>
          <p:nvSpPr>
            <p:cNvPr id="14" name="Rounded Rectangular Callout 13"/>
            <p:cNvSpPr/>
            <p:nvPr/>
          </p:nvSpPr>
          <p:spPr>
            <a:xfrm>
              <a:off x="3556000" y="3733800"/>
              <a:ext cx="381000" cy="228600"/>
            </a:xfrm>
            <a:prstGeom prst="wedgeRoundRectCallout">
              <a:avLst>
                <a:gd name="adj1" fmla="val -14166"/>
                <a:gd name="adj2" fmla="val 77500"/>
                <a:gd name="adj3" fmla="val 16667"/>
              </a:avLst>
            </a:prstGeom>
            <a:solidFill>
              <a:srgbClr val="FF69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5" name="Rounded Rectangular Callout 14"/>
            <p:cNvSpPr/>
            <p:nvPr/>
          </p:nvSpPr>
          <p:spPr>
            <a:xfrm>
              <a:off x="4953000" y="4114800"/>
              <a:ext cx="381000" cy="228600"/>
            </a:xfrm>
            <a:prstGeom prst="wedgeRoundRectCallout">
              <a:avLst>
                <a:gd name="adj1" fmla="val -14166"/>
                <a:gd name="adj2" fmla="val 77500"/>
                <a:gd name="adj3" fmla="val 16667"/>
              </a:avLst>
            </a:prstGeom>
            <a:solidFill>
              <a:srgbClr val="FF69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16" name="Group 15"/>
          <p:cNvGrpSpPr/>
          <p:nvPr/>
        </p:nvGrpSpPr>
        <p:grpSpPr>
          <a:xfrm>
            <a:off x="6171956" y="2184009"/>
            <a:ext cx="1143244" cy="1001151"/>
            <a:chOff x="3556000" y="3746500"/>
            <a:chExt cx="1143244" cy="1001151"/>
          </a:xfrm>
          <a:solidFill>
            <a:srgbClr val="37FF91"/>
          </a:solidFill>
        </p:grpSpPr>
        <p:sp>
          <p:nvSpPr>
            <p:cNvPr id="17" name="Rounded Rectangular Callout 16"/>
            <p:cNvSpPr/>
            <p:nvPr/>
          </p:nvSpPr>
          <p:spPr>
            <a:xfrm>
              <a:off x="3556000" y="3746500"/>
              <a:ext cx="381000" cy="228600"/>
            </a:xfrm>
            <a:prstGeom prst="wedgeRoundRectCallout">
              <a:avLst>
                <a:gd name="adj1" fmla="val -14166"/>
                <a:gd name="adj2" fmla="val 77500"/>
                <a:gd name="adj3" fmla="val 16667"/>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8" name="Rounded Rectangular Callout 17"/>
            <p:cNvSpPr/>
            <p:nvPr/>
          </p:nvSpPr>
          <p:spPr>
            <a:xfrm>
              <a:off x="4318244" y="4519051"/>
              <a:ext cx="381000" cy="228600"/>
            </a:xfrm>
            <a:prstGeom prst="wedgeRoundRectCallout">
              <a:avLst>
                <a:gd name="adj1" fmla="val -14166"/>
                <a:gd name="adj2" fmla="val 77500"/>
                <a:gd name="adj3" fmla="val 16667"/>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cxnSp>
        <p:nvCxnSpPr>
          <p:cNvPr id="21" name="Straight Arrow Connector 20"/>
          <p:cNvCxnSpPr>
            <a:endCxn id="14" idx="1"/>
          </p:cNvCxnSpPr>
          <p:nvPr/>
        </p:nvCxnSpPr>
        <p:spPr>
          <a:xfrm>
            <a:off x="3632200" y="762000"/>
            <a:ext cx="1168400" cy="952500"/>
          </a:xfrm>
          <a:prstGeom prst="straightConnector1">
            <a:avLst/>
          </a:pr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Arrow Connector 22"/>
          <p:cNvCxnSpPr/>
          <p:nvPr/>
        </p:nvCxnSpPr>
        <p:spPr>
          <a:xfrm>
            <a:off x="5067300" y="1828800"/>
            <a:ext cx="1104656" cy="355209"/>
          </a:xfrm>
          <a:prstGeom prst="straightConnector1">
            <a:avLst/>
          </a:pr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p:cNvCxnSpPr>
            <a:endCxn id="18" idx="0"/>
          </p:cNvCxnSpPr>
          <p:nvPr/>
        </p:nvCxnSpPr>
        <p:spPr>
          <a:xfrm>
            <a:off x="6515344" y="2422134"/>
            <a:ext cx="609356" cy="534426"/>
          </a:xfrm>
          <a:prstGeom prst="straightConnector1">
            <a:avLst/>
          </a:pr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7" name="Rectangle 26"/>
          <p:cNvSpPr/>
          <p:nvPr/>
        </p:nvSpPr>
        <p:spPr>
          <a:xfrm>
            <a:off x="76200" y="1505341"/>
            <a:ext cx="1987062" cy="475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C0CCA"/>
                </a:solidFill>
              </a:rPr>
              <a:t>Concatenation </a:t>
            </a:r>
            <a:endParaRPr lang="en-US" sz="2000" b="1" dirty="0">
              <a:solidFill>
                <a:srgbClr val="0C0CCA"/>
              </a:solidFill>
            </a:endParaRPr>
          </a:p>
        </p:txBody>
      </p:sp>
      <p:pic>
        <p:nvPicPr>
          <p:cNvPr id="28" name="Picture 5" descr="\\geolife04\d$\users\v-yanchl\data\hujiafeng\Graphs\frequentGraphs\top10\2010_weekend.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l="11309" t="50000" r="9128" b="2563"/>
          <a:stretch/>
        </p:blipFill>
        <p:spPr bwMode="auto">
          <a:xfrm>
            <a:off x="2209800" y="3505200"/>
            <a:ext cx="5410200" cy="3276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3441700" y="3962400"/>
            <a:ext cx="2806700" cy="1631950"/>
            <a:chOff x="3060700" y="2667000"/>
            <a:chExt cx="2806700" cy="1631950"/>
          </a:xfrm>
        </p:grpSpPr>
        <p:sp>
          <p:nvSpPr>
            <p:cNvPr id="30" name="Rounded Rectangular Callout 29"/>
            <p:cNvSpPr/>
            <p:nvPr/>
          </p:nvSpPr>
          <p:spPr>
            <a:xfrm>
              <a:off x="3060700" y="266700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31" name="Rounded Rectangular Callout 30"/>
            <p:cNvSpPr/>
            <p:nvPr/>
          </p:nvSpPr>
          <p:spPr>
            <a:xfrm>
              <a:off x="4152900" y="360680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32" name="Rounded Rectangular Callout 31"/>
            <p:cNvSpPr/>
            <p:nvPr/>
          </p:nvSpPr>
          <p:spPr>
            <a:xfrm>
              <a:off x="5486400" y="407035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33" name="Group 32"/>
          <p:cNvGrpSpPr/>
          <p:nvPr/>
        </p:nvGrpSpPr>
        <p:grpSpPr>
          <a:xfrm>
            <a:off x="3663950" y="4422775"/>
            <a:ext cx="3041650" cy="1749425"/>
            <a:chOff x="3282950" y="3127375"/>
            <a:chExt cx="3041650" cy="1749425"/>
          </a:xfrm>
        </p:grpSpPr>
        <p:sp>
          <p:nvSpPr>
            <p:cNvPr id="34" name="Rounded Rectangular Callout 33"/>
            <p:cNvSpPr/>
            <p:nvPr/>
          </p:nvSpPr>
          <p:spPr>
            <a:xfrm>
              <a:off x="3282950" y="3127375"/>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35" name="Rounded Rectangular Callout 34"/>
            <p:cNvSpPr/>
            <p:nvPr/>
          </p:nvSpPr>
          <p:spPr>
            <a:xfrm>
              <a:off x="4200525" y="4114800"/>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36" name="Rounded Rectangular Callout 35"/>
            <p:cNvSpPr/>
            <p:nvPr/>
          </p:nvSpPr>
          <p:spPr>
            <a:xfrm>
              <a:off x="5943600" y="4648200"/>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37" name="Group 36"/>
          <p:cNvGrpSpPr/>
          <p:nvPr/>
        </p:nvGrpSpPr>
        <p:grpSpPr>
          <a:xfrm>
            <a:off x="3937000" y="5029200"/>
            <a:ext cx="1778000" cy="609600"/>
            <a:chOff x="3556000" y="3733800"/>
            <a:chExt cx="1778000" cy="609600"/>
          </a:xfrm>
        </p:grpSpPr>
        <p:sp>
          <p:nvSpPr>
            <p:cNvPr id="38" name="Rounded Rectangular Callout 37"/>
            <p:cNvSpPr/>
            <p:nvPr/>
          </p:nvSpPr>
          <p:spPr>
            <a:xfrm>
              <a:off x="3556000" y="3733800"/>
              <a:ext cx="381000" cy="228600"/>
            </a:xfrm>
            <a:prstGeom prst="wedgeRoundRectCallout">
              <a:avLst>
                <a:gd name="adj1" fmla="val -14166"/>
                <a:gd name="adj2" fmla="val 77500"/>
                <a:gd name="adj3" fmla="val 16667"/>
              </a:avLst>
            </a:prstGeom>
            <a:solidFill>
              <a:srgbClr val="FF69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39" name="Rounded Rectangular Callout 38"/>
            <p:cNvSpPr/>
            <p:nvPr/>
          </p:nvSpPr>
          <p:spPr>
            <a:xfrm>
              <a:off x="4953000" y="4114800"/>
              <a:ext cx="381000" cy="228600"/>
            </a:xfrm>
            <a:prstGeom prst="wedgeRoundRectCallout">
              <a:avLst>
                <a:gd name="adj1" fmla="val -14166"/>
                <a:gd name="adj2" fmla="val 77500"/>
                <a:gd name="adj3" fmla="val 16667"/>
              </a:avLst>
            </a:prstGeom>
            <a:solidFill>
              <a:srgbClr val="FF69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40" name="Group 39"/>
          <p:cNvGrpSpPr/>
          <p:nvPr/>
        </p:nvGrpSpPr>
        <p:grpSpPr>
          <a:xfrm>
            <a:off x="3692525" y="4724400"/>
            <a:ext cx="2803525" cy="1143000"/>
            <a:chOff x="3556000" y="3746500"/>
            <a:chExt cx="2803525" cy="1143000"/>
          </a:xfrm>
          <a:solidFill>
            <a:srgbClr val="37FF91"/>
          </a:solidFill>
        </p:grpSpPr>
        <p:sp>
          <p:nvSpPr>
            <p:cNvPr id="41" name="Rounded Rectangular Callout 40"/>
            <p:cNvSpPr/>
            <p:nvPr/>
          </p:nvSpPr>
          <p:spPr>
            <a:xfrm>
              <a:off x="3556000" y="3746500"/>
              <a:ext cx="381000" cy="228600"/>
            </a:xfrm>
            <a:prstGeom prst="wedgeRoundRectCallout">
              <a:avLst>
                <a:gd name="adj1" fmla="val -14166"/>
                <a:gd name="adj2" fmla="val 77500"/>
                <a:gd name="adj3" fmla="val 16667"/>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42" name="Rounded Rectangular Callout 41"/>
            <p:cNvSpPr/>
            <p:nvPr/>
          </p:nvSpPr>
          <p:spPr>
            <a:xfrm>
              <a:off x="5978525" y="4660900"/>
              <a:ext cx="381000" cy="228600"/>
            </a:xfrm>
            <a:prstGeom prst="wedgeRoundRectCallout">
              <a:avLst>
                <a:gd name="adj1" fmla="val -14166"/>
                <a:gd name="adj2" fmla="val 77500"/>
                <a:gd name="adj3" fmla="val 16667"/>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sp>
        <p:nvSpPr>
          <p:cNvPr id="43" name="Freeform 42"/>
          <p:cNvSpPr/>
          <p:nvPr/>
        </p:nvSpPr>
        <p:spPr>
          <a:xfrm>
            <a:off x="3524250" y="4201050"/>
            <a:ext cx="3009900" cy="2056875"/>
          </a:xfrm>
          <a:custGeom>
            <a:avLst/>
            <a:gdLst>
              <a:gd name="connsiteX0" fmla="*/ 0 w 3009900"/>
              <a:gd name="connsiteY0" fmla="*/ 47100 h 2056875"/>
              <a:gd name="connsiteX1" fmla="*/ 238125 w 3009900"/>
              <a:gd name="connsiteY1" fmla="*/ 66150 h 2056875"/>
              <a:gd name="connsiteX2" fmla="*/ 257175 w 3009900"/>
              <a:gd name="connsiteY2" fmla="*/ 685275 h 2056875"/>
              <a:gd name="connsiteX3" fmla="*/ 504825 w 3009900"/>
              <a:gd name="connsiteY3" fmla="*/ 1113900 h 2056875"/>
              <a:gd name="connsiteX4" fmla="*/ 1104900 w 3009900"/>
              <a:gd name="connsiteY4" fmla="*/ 1018650 h 2056875"/>
              <a:gd name="connsiteX5" fmla="*/ 1171575 w 3009900"/>
              <a:gd name="connsiteY5" fmla="*/ 1428225 h 2056875"/>
              <a:gd name="connsiteX6" fmla="*/ 2124075 w 3009900"/>
              <a:gd name="connsiteY6" fmla="*/ 1494900 h 2056875"/>
              <a:gd name="connsiteX7" fmla="*/ 2505075 w 3009900"/>
              <a:gd name="connsiteY7" fmla="*/ 1466325 h 2056875"/>
              <a:gd name="connsiteX8" fmla="*/ 2724150 w 3009900"/>
              <a:gd name="connsiteY8" fmla="*/ 1771125 h 2056875"/>
              <a:gd name="connsiteX9" fmla="*/ 3009900 w 3009900"/>
              <a:gd name="connsiteY9" fmla="*/ 2056875 h 205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9900" h="2056875">
                <a:moveTo>
                  <a:pt x="0" y="47100"/>
                </a:moveTo>
                <a:cubicBezTo>
                  <a:pt x="97631" y="3444"/>
                  <a:pt x="195263" y="-40212"/>
                  <a:pt x="238125" y="66150"/>
                </a:cubicBezTo>
                <a:cubicBezTo>
                  <a:pt x="280987" y="172512"/>
                  <a:pt x="212725" y="510650"/>
                  <a:pt x="257175" y="685275"/>
                </a:cubicBezTo>
                <a:cubicBezTo>
                  <a:pt x="301625" y="859900"/>
                  <a:pt x="363538" y="1058338"/>
                  <a:pt x="504825" y="1113900"/>
                </a:cubicBezTo>
                <a:cubicBezTo>
                  <a:pt x="646112" y="1169462"/>
                  <a:pt x="993775" y="966263"/>
                  <a:pt x="1104900" y="1018650"/>
                </a:cubicBezTo>
                <a:cubicBezTo>
                  <a:pt x="1216025" y="1071037"/>
                  <a:pt x="1001713" y="1348850"/>
                  <a:pt x="1171575" y="1428225"/>
                </a:cubicBezTo>
                <a:cubicBezTo>
                  <a:pt x="1341437" y="1507600"/>
                  <a:pt x="1901825" y="1488550"/>
                  <a:pt x="2124075" y="1494900"/>
                </a:cubicBezTo>
                <a:cubicBezTo>
                  <a:pt x="2346325" y="1501250"/>
                  <a:pt x="2405063" y="1420288"/>
                  <a:pt x="2505075" y="1466325"/>
                </a:cubicBezTo>
                <a:cubicBezTo>
                  <a:pt x="2605087" y="1512362"/>
                  <a:pt x="2640013" y="1672700"/>
                  <a:pt x="2724150" y="1771125"/>
                </a:cubicBezTo>
                <a:cubicBezTo>
                  <a:pt x="2808288" y="1869550"/>
                  <a:pt x="2909094" y="1963212"/>
                  <a:pt x="3009900" y="2056875"/>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52400" y="4648200"/>
            <a:ext cx="1828800" cy="886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C0CCA"/>
                </a:solidFill>
              </a:rPr>
              <a:t>Mutual reinforcement construction </a:t>
            </a:r>
            <a:endParaRPr lang="en-US" sz="2000" b="1" dirty="0">
              <a:solidFill>
                <a:srgbClr val="0C0CCA"/>
              </a:solidFill>
            </a:endParaRPr>
          </a:p>
        </p:txBody>
      </p:sp>
    </p:spTree>
    <p:extLst>
      <p:ext uri="{BB962C8B-B14F-4D97-AF65-F5344CB8AC3E}">
        <p14:creationId xmlns:p14="http://schemas.microsoft.com/office/powerpoint/2010/main" val="710534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rmAutofit fontScale="90000"/>
          </a:bodyPr>
          <a:lstStyle/>
          <a:p>
            <a:r>
              <a:rPr lang="en-US" dirty="0"/>
              <a:t>Trip Recommendation Using Uncertain Trajectories</a:t>
            </a:r>
          </a:p>
        </p:txBody>
      </p:sp>
      <p:sp>
        <p:nvSpPr>
          <p:cNvPr id="3" name="Content Placeholder 2"/>
          <p:cNvSpPr>
            <a:spLocks noGrp="1"/>
          </p:cNvSpPr>
          <p:nvPr>
            <p:ph idx="1"/>
          </p:nvPr>
        </p:nvSpPr>
        <p:spPr>
          <a:xfrm>
            <a:off x="495300" y="1112837"/>
            <a:ext cx="8229600" cy="4525963"/>
          </a:xfrm>
        </p:spPr>
        <p:txBody>
          <a:bodyPr>
            <a:normAutofit/>
          </a:bodyPr>
          <a:lstStyle/>
          <a:p>
            <a:r>
              <a:rPr lang="en-US" sz="2800" dirty="0" smtClean="0"/>
              <a:t>Problem</a:t>
            </a:r>
          </a:p>
          <a:p>
            <a:pPr lvl="1"/>
            <a:r>
              <a:rPr lang="en-US" sz="2400" dirty="0" smtClean="0"/>
              <a:t>Given a corpus of uncertain trajectories and </a:t>
            </a:r>
          </a:p>
          <a:p>
            <a:pPr lvl="1"/>
            <a:r>
              <a:rPr lang="en-US" sz="2400" dirty="0" smtClean="0"/>
              <a:t>a user query: some point locations and a time constraint</a:t>
            </a:r>
          </a:p>
          <a:p>
            <a:pPr lvl="1"/>
            <a:r>
              <a:rPr lang="en-US" sz="2400" dirty="0" smtClean="0"/>
              <a:t>Suggest the top k most popular routes</a:t>
            </a:r>
            <a:endParaRPr lang="en-US" sz="2400" dirty="0"/>
          </a:p>
        </p:txBody>
      </p:sp>
      <p:pic>
        <p:nvPicPr>
          <p:cNvPr id="4" name="Picture 5" descr="\\geolife04\d$\users\v-yanchl\data\hujiafeng\Graphs\frequentGraphs\top10\2010_weekend.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l="11309" t="50000" r="9128" b="2563"/>
          <a:stretch/>
        </p:blipFill>
        <p:spPr bwMode="auto">
          <a:xfrm>
            <a:off x="1905000" y="3200400"/>
            <a:ext cx="5410200" cy="3276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136900" y="3657600"/>
            <a:ext cx="2806700" cy="1631950"/>
            <a:chOff x="3060700" y="2667000"/>
            <a:chExt cx="2806700" cy="1631950"/>
          </a:xfrm>
        </p:grpSpPr>
        <p:sp>
          <p:nvSpPr>
            <p:cNvPr id="6" name="Rounded Rectangular Callout 5"/>
            <p:cNvSpPr/>
            <p:nvPr/>
          </p:nvSpPr>
          <p:spPr>
            <a:xfrm>
              <a:off x="3060700" y="266700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7" name="Rounded Rectangular Callout 6"/>
            <p:cNvSpPr/>
            <p:nvPr/>
          </p:nvSpPr>
          <p:spPr>
            <a:xfrm>
              <a:off x="4152900" y="360680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8" name="Rounded Rectangular Callout 7"/>
            <p:cNvSpPr/>
            <p:nvPr/>
          </p:nvSpPr>
          <p:spPr>
            <a:xfrm>
              <a:off x="5486400" y="4070350"/>
              <a:ext cx="381000" cy="228600"/>
            </a:xfrm>
            <a:prstGeom prst="wedgeRoundRectCallout">
              <a:avLst>
                <a:gd name="adj1" fmla="val -14166"/>
                <a:gd name="adj2" fmla="val 77500"/>
                <a:gd name="adj3" fmla="val 16667"/>
              </a:avLst>
            </a:prstGeom>
            <a:solidFill>
              <a:srgbClr val="FF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9" name="Group 8"/>
          <p:cNvGrpSpPr/>
          <p:nvPr/>
        </p:nvGrpSpPr>
        <p:grpSpPr>
          <a:xfrm>
            <a:off x="3359150" y="4117975"/>
            <a:ext cx="3041650" cy="1749425"/>
            <a:chOff x="3282950" y="3127375"/>
            <a:chExt cx="3041650" cy="1749425"/>
          </a:xfrm>
        </p:grpSpPr>
        <p:sp>
          <p:nvSpPr>
            <p:cNvPr id="10" name="Rounded Rectangular Callout 9"/>
            <p:cNvSpPr/>
            <p:nvPr/>
          </p:nvSpPr>
          <p:spPr>
            <a:xfrm>
              <a:off x="3282950" y="3127375"/>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1" name="Rounded Rectangular Callout 10"/>
            <p:cNvSpPr/>
            <p:nvPr/>
          </p:nvSpPr>
          <p:spPr>
            <a:xfrm>
              <a:off x="4200525" y="4114800"/>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2" name="Rounded Rectangular Callout 11"/>
            <p:cNvSpPr/>
            <p:nvPr/>
          </p:nvSpPr>
          <p:spPr>
            <a:xfrm>
              <a:off x="5943600" y="4648200"/>
              <a:ext cx="381000" cy="228600"/>
            </a:xfrm>
            <a:prstGeom prst="wedgeRoundRectCallout">
              <a:avLst>
                <a:gd name="adj1" fmla="val -14166"/>
                <a:gd name="adj2" fmla="val 77500"/>
                <a:gd name="adj3" fmla="val 16667"/>
              </a:avLst>
            </a:prstGeom>
            <a:solidFill>
              <a:srgbClr val="5BB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13" name="Group 12"/>
          <p:cNvGrpSpPr/>
          <p:nvPr/>
        </p:nvGrpSpPr>
        <p:grpSpPr>
          <a:xfrm>
            <a:off x="3632200" y="4724400"/>
            <a:ext cx="1778000" cy="609600"/>
            <a:chOff x="3556000" y="3733800"/>
            <a:chExt cx="1778000" cy="609600"/>
          </a:xfrm>
        </p:grpSpPr>
        <p:sp>
          <p:nvSpPr>
            <p:cNvPr id="14" name="Rounded Rectangular Callout 13"/>
            <p:cNvSpPr/>
            <p:nvPr/>
          </p:nvSpPr>
          <p:spPr>
            <a:xfrm>
              <a:off x="3556000" y="3733800"/>
              <a:ext cx="381000" cy="228600"/>
            </a:xfrm>
            <a:prstGeom prst="wedgeRoundRectCallout">
              <a:avLst>
                <a:gd name="adj1" fmla="val -14166"/>
                <a:gd name="adj2" fmla="val 77500"/>
                <a:gd name="adj3" fmla="val 16667"/>
              </a:avLst>
            </a:prstGeom>
            <a:solidFill>
              <a:srgbClr val="FF69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5" name="Rounded Rectangular Callout 14"/>
            <p:cNvSpPr/>
            <p:nvPr/>
          </p:nvSpPr>
          <p:spPr>
            <a:xfrm>
              <a:off x="4953000" y="4114800"/>
              <a:ext cx="381000" cy="228600"/>
            </a:xfrm>
            <a:prstGeom prst="wedgeRoundRectCallout">
              <a:avLst>
                <a:gd name="adj1" fmla="val -14166"/>
                <a:gd name="adj2" fmla="val 77500"/>
                <a:gd name="adj3" fmla="val 16667"/>
              </a:avLst>
            </a:prstGeom>
            <a:solidFill>
              <a:srgbClr val="FF69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16" name="Group 15"/>
          <p:cNvGrpSpPr/>
          <p:nvPr/>
        </p:nvGrpSpPr>
        <p:grpSpPr>
          <a:xfrm>
            <a:off x="3387725" y="4419600"/>
            <a:ext cx="2803525" cy="1143000"/>
            <a:chOff x="3556000" y="3746500"/>
            <a:chExt cx="2803525" cy="1143000"/>
          </a:xfrm>
          <a:solidFill>
            <a:srgbClr val="37FF91"/>
          </a:solidFill>
        </p:grpSpPr>
        <p:sp>
          <p:nvSpPr>
            <p:cNvPr id="17" name="Rounded Rectangular Callout 16"/>
            <p:cNvSpPr/>
            <p:nvPr/>
          </p:nvSpPr>
          <p:spPr>
            <a:xfrm>
              <a:off x="3556000" y="3746500"/>
              <a:ext cx="381000" cy="228600"/>
            </a:xfrm>
            <a:prstGeom prst="wedgeRoundRectCallout">
              <a:avLst>
                <a:gd name="adj1" fmla="val -14166"/>
                <a:gd name="adj2" fmla="val 77500"/>
                <a:gd name="adj3" fmla="val 16667"/>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18" name="Rounded Rectangular Callout 17"/>
            <p:cNvSpPr/>
            <p:nvPr/>
          </p:nvSpPr>
          <p:spPr>
            <a:xfrm>
              <a:off x="5978525" y="4660900"/>
              <a:ext cx="381000" cy="228600"/>
            </a:xfrm>
            <a:prstGeom prst="wedgeRoundRectCallout">
              <a:avLst>
                <a:gd name="adj1" fmla="val -14166"/>
                <a:gd name="adj2" fmla="val 77500"/>
                <a:gd name="adj3" fmla="val 16667"/>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sp>
        <p:nvSpPr>
          <p:cNvPr id="19" name="Freeform 18"/>
          <p:cNvSpPr/>
          <p:nvPr/>
        </p:nvSpPr>
        <p:spPr>
          <a:xfrm>
            <a:off x="3219450" y="3896250"/>
            <a:ext cx="3009900" cy="2056875"/>
          </a:xfrm>
          <a:custGeom>
            <a:avLst/>
            <a:gdLst>
              <a:gd name="connsiteX0" fmla="*/ 0 w 3009900"/>
              <a:gd name="connsiteY0" fmla="*/ 47100 h 2056875"/>
              <a:gd name="connsiteX1" fmla="*/ 238125 w 3009900"/>
              <a:gd name="connsiteY1" fmla="*/ 66150 h 2056875"/>
              <a:gd name="connsiteX2" fmla="*/ 257175 w 3009900"/>
              <a:gd name="connsiteY2" fmla="*/ 685275 h 2056875"/>
              <a:gd name="connsiteX3" fmla="*/ 504825 w 3009900"/>
              <a:gd name="connsiteY3" fmla="*/ 1113900 h 2056875"/>
              <a:gd name="connsiteX4" fmla="*/ 1104900 w 3009900"/>
              <a:gd name="connsiteY4" fmla="*/ 1018650 h 2056875"/>
              <a:gd name="connsiteX5" fmla="*/ 1171575 w 3009900"/>
              <a:gd name="connsiteY5" fmla="*/ 1428225 h 2056875"/>
              <a:gd name="connsiteX6" fmla="*/ 2124075 w 3009900"/>
              <a:gd name="connsiteY6" fmla="*/ 1494900 h 2056875"/>
              <a:gd name="connsiteX7" fmla="*/ 2505075 w 3009900"/>
              <a:gd name="connsiteY7" fmla="*/ 1466325 h 2056875"/>
              <a:gd name="connsiteX8" fmla="*/ 2724150 w 3009900"/>
              <a:gd name="connsiteY8" fmla="*/ 1771125 h 2056875"/>
              <a:gd name="connsiteX9" fmla="*/ 3009900 w 3009900"/>
              <a:gd name="connsiteY9" fmla="*/ 2056875 h 205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9900" h="2056875">
                <a:moveTo>
                  <a:pt x="0" y="47100"/>
                </a:moveTo>
                <a:cubicBezTo>
                  <a:pt x="97631" y="3444"/>
                  <a:pt x="195263" y="-40212"/>
                  <a:pt x="238125" y="66150"/>
                </a:cubicBezTo>
                <a:cubicBezTo>
                  <a:pt x="280987" y="172512"/>
                  <a:pt x="212725" y="510650"/>
                  <a:pt x="257175" y="685275"/>
                </a:cubicBezTo>
                <a:cubicBezTo>
                  <a:pt x="301625" y="859900"/>
                  <a:pt x="363538" y="1058338"/>
                  <a:pt x="504825" y="1113900"/>
                </a:cubicBezTo>
                <a:cubicBezTo>
                  <a:pt x="646112" y="1169462"/>
                  <a:pt x="993775" y="966263"/>
                  <a:pt x="1104900" y="1018650"/>
                </a:cubicBezTo>
                <a:cubicBezTo>
                  <a:pt x="1216025" y="1071037"/>
                  <a:pt x="1001713" y="1348850"/>
                  <a:pt x="1171575" y="1428225"/>
                </a:cubicBezTo>
                <a:cubicBezTo>
                  <a:pt x="1341437" y="1507600"/>
                  <a:pt x="1901825" y="1488550"/>
                  <a:pt x="2124075" y="1494900"/>
                </a:cubicBezTo>
                <a:cubicBezTo>
                  <a:pt x="2346325" y="1501250"/>
                  <a:pt x="2405063" y="1420288"/>
                  <a:pt x="2505075" y="1466325"/>
                </a:cubicBezTo>
                <a:cubicBezTo>
                  <a:pt x="2605087" y="1512362"/>
                  <a:pt x="2640013" y="1672700"/>
                  <a:pt x="2724150" y="1771125"/>
                </a:cubicBezTo>
                <a:cubicBezTo>
                  <a:pt x="2808288" y="1869550"/>
                  <a:pt x="2909094" y="1963212"/>
                  <a:pt x="3009900" y="2056875"/>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811123" y="3537438"/>
            <a:ext cx="2665877" cy="1339362"/>
            <a:chOff x="3055473" y="2692790"/>
            <a:chExt cx="2665877" cy="1339362"/>
          </a:xfrm>
        </p:grpSpPr>
        <p:sp>
          <p:nvSpPr>
            <p:cNvPr id="22" name="Rounded Rectangular Callout 21"/>
            <p:cNvSpPr/>
            <p:nvPr/>
          </p:nvSpPr>
          <p:spPr>
            <a:xfrm>
              <a:off x="3055473" y="2692790"/>
              <a:ext cx="381000" cy="228600"/>
            </a:xfrm>
            <a:prstGeom prst="wedgeRoundRectCallout">
              <a:avLst>
                <a:gd name="adj1" fmla="val -14166"/>
                <a:gd name="adj2" fmla="val 77500"/>
                <a:gd name="adj3" fmla="val 16667"/>
              </a:avLst>
            </a:prstGeom>
            <a:solidFill>
              <a:srgbClr val="FF0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23" name="Rounded Rectangular Callout 22"/>
            <p:cNvSpPr/>
            <p:nvPr/>
          </p:nvSpPr>
          <p:spPr>
            <a:xfrm>
              <a:off x="4739249" y="2787161"/>
              <a:ext cx="381000" cy="228600"/>
            </a:xfrm>
            <a:prstGeom prst="wedgeRoundRectCallout">
              <a:avLst>
                <a:gd name="adj1" fmla="val -14166"/>
                <a:gd name="adj2" fmla="val 77500"/>
                <a:gd name="adj3" fmla="val 16667"/>
              </a:avLst>
            </a:prstGeom>
            <a:solidFill>
              <a:srgbClr val="FF0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24" name="Rounded Rectangular Callout 23"/>
            <p:cNvSpPr/>
            <p:nvPr/>
          </p:nvSpPr>
          <p:spPr>
            <a:xfrm>
              <a:off x="5340350" y="3803552"/>
              <a:ext cx="381000" cy="228600"/>
            </a:xfrm>
            <a:prstGeom prst="wedgeRoundRectCallout">
              <a:avLst>
                <a:gd name="adj1" fmla="val -14166"/>
                <a:gd name="adj2" fmla="val 77500"/>
                <a:gd name="adj3" fmla="val 16667"/>
              </a:avLst>
            </a:prstGeom>
            <a:solidFill>
              <a:srgbClr val="FF0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25" name="Group 24"/>
          <p:cNvGrpSpPr/>
          <p:nvPr/>
        </p:nvGrpSpPr>
        <p:grpSpPr>
          <a:xfrm>
            <a:off x="4715022" y="3543300"/>
            <a:ext cx="1609578" cy="876300"/>
            <a:chOff x="3503148" y="2698652"/>
            <a:chExt cx="1609578" cy="876300"/>
          </a:xfrm>
          <a:solidFill>
            <a:srgbClr val="FFC000"/>
          </a:solidFill>
        </p:grpSpPr>
        <p:sp>
          <p:nvSpPr>
            <p:cNvPr id="26" name="Rounded Rectangular Callout 25"/>
            <p:cNvSpPr/>
            <p:nvPr/>
          </p:nvSpPr>
          <p:spPr>
            <a:xfrm>
              <a:off x="3503148" y="2698652"/>
              <a:ext cx="381000" cy="228600"/>
            </a:xfrm>
            <a:prstGeom prst="wedgeRoundRectCallout">
              <a:avLst>
                <a:gd name="adj1" fmla="val -14166"/>
                <a:gd name="adj2" fmla="val 77500"/>
                <a:gd name="adj3" fmla="val 16667"/>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sp>
          <p:nvSpPr>
            <p:cNvPr id="28" name="Rounded Rectangular Callout 27"/>
            <p:cNvSpPr/>
            <p:nvPr/>
          </p:nvSpPr>
          <p:spPr>
            <a:xfrm>
              <a:off x="4731726" y="3346352"/>
              <a:ext cx="381000" cy="228600"/>
            </a:xfrm>
            <a:prstGeom prst="wedgeRoundRectCallout">
              <a:avLst>
                <a:gd name="adj1" fmla="val -14166"/>
                <a:gd name="adj2" fmla="val 77500"/>
                <a:gd name="adj3" fmla="val 16667"/>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endParaRPr lang="en-US" sz="1600" dirty="0">
                <a:solidFill>
                  <a:schemeClr val="tx1"/>
                </a:solidFill>
              </a:endParaRPr>
            </a:p>
          </p:txBody>
        </p:sp>
      </p:grpSp>
      <p:grpSp>
        <p:nvGrpSpPr>
          <p:cNvPr id="38" name="Group 37"/>
          <p:cNvGrpSpPr/>
          <p:nvPr/>
        </p:nvGrpSpPr>
        <p:grpSpPr>
          <a:xfrm>
            <a:off x="3345082" y="3937195"/>
            <a:ext cx="2903318" cy="1815905"/>
            <a:chOff x="3345082" y="3860995"/>
            <a:chExt cx="2903318" cy="1815905"/>
          </a:xfrm>
        </p:grpSpPr>
        <p:cxnSp>
          <p:nvCxnSpPr>
            <p:cNvPr id="32" name="Straight Arrow Connector 31"/>
            <p:cNvCxnSpPr/>
            <p:nvPr/>
          </p:nvCxnSpPr>
          <p:spPr>
            <a:xfrm>
              <a:off x="3345082" y="3860995"/>
              <a:ext cx="0" cy="507609"/>
            </a:xfrm>
            <a:prstGeom prst="straightConnector1">
              <a:avLst/>
            </a:prstGeom>
            <a:ln w="76200">
              <a:solidFill>
                <a:srgbClr val="0C0CC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248400" y="5169291"/>
              <a:ext cx="0" cy="507609"/>
            </a:xfrm>
            <a:prstGeom prst="straightConnector1">
              <a:avLst/>
            </a:prstGeom>
            <a:ln w="76200">
              <a:solidFill>
                <a:srgbClr val="0C0CC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7" name="Freeform 36"/>
          <p:cNvSpPr/>
          <p:nvPr/>
        </p:nvSpPr>
        <p:spPr>
          <a:xfrm>
            <a:off x="3530991" y="3760416"/>
            <a:ext cx="3052689" cy="2083538"/>
          </a:xfrm>
          <a:custGeom>
            <a:avLst/>
            <a:gdLst>
              <a:gd name="connsiteX0" fmla="*/ 0 w 3052689"/>
              <a:gd name="connsiteY0" fmla="*/ 71858 h 2083538"/>
              <a:gd name="connsiteX1" fmla="*/ 548640 w 3052689"/>
              <a:gd name="connsiteY1" fmla="*/ 1519 h 2083538"/>
              <a:gd name="connsiteX2" fmla="*/ 1392701 w 3052689"/>
              <a:gd name="connsiteY2" fmla="*/ 29655 h 2083538"/>
              <a:gd name="connsiteX3" fmla="*/ 2166424 w 3052689"/>
              <a:gd name="connsiteY3" fmla="*/ 99993 h 2083538"/>
              <a:gd name="connsiteX4" fmla="*/ 2546252 w 3052689"/>
              <a:gd name="connsiteY4" fmla="*/ 395415 h 2083538"/>
              <a:gd name="connsiteX5" fmla="*/ 2658794 w 3052689"/>
              <a:gd name="connsiteY5" fmla="*/ 1000326 h 2083538"/>
              <a:gd name="connsiteX6" fmla="*/ 2700997 w 3052689"/>
              <a:gd name="connsiteY6" fmla="*/ 1295747 h 2083538"/>
              <a:gd name="connsiteX7" fmla="*/ 2630658 w 3052689"/>
              <a:gd name="connsiteY7" fmla="*/ 1563033 h 2083538"/>
              <a:gd name="connsiteX8" fmla="*/ 2799471 w 3052689"/>
              <a:gd name="connsiteY8" fmla="*/ 1886590 h 2083538"/>
              <a:gd name="connsiteX9" fmla="*/ 3052689 w 3052689"/>
              <a:gd name="connsiteY9" fmla="*/ 2083538 h 208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2689" h="2083538">
                <a:moveTo>
                  <a:pt x="0" y="71858"/>
                </a:moveTo>
                <a:cubicBezTo>
                  <a:pt x="158261" y="40205"/>
                  <a:pt x="316523" y="8553"/>
                  <a:pt x="548640" y="1519"/>
                </a:cubicBezTo>
                <a:cubicBezTo>
                  <a:pt x="780757" y="-5515"/>
                  <a:pt x="1123070" y="13243"/>
                  <a:pt x="1392701" y="29655"/>
                </a:cubicBezTo>
                <a:cubicBezTo>
                  <a:pt x="1662332" y="46067"/>
                  <a:pt x="1974166" y="39033"/>
                  <a:pt x="2166424" y="99993"/>
                </a:cubicBezTo>
                <a:cubicBezTo>
                  <a:pt x="2358682" y="160953"/>
                  <a:pt x="2464190" y="245360"/>
                  <a:pt x="2546252" y="395415"/>
                </a:cubicBezTo>
                <a:cubicBezTo>
                  <a:pt x="2628314" y="545470"/>
                  <a:pt x="2633003" y="850271"/>
                  <a:pt x="2658794" y="1000326"/>
                </a:cubicBezTo>
                <a:cubicBezTo>
                  <a:pt x="2684585" y="1150381"/>
                  <a:pt x="2705686" y="1201963"/>
                  <a:pt x="2700997" y="1295747"/>
                </a:cubicBezTo>
                <a:cubicBezTo>
                  <a:pt x="2696308" y="1389531"/>
                  <a:pt x="2614246" y="1464559"/>
                  <a:pt x="2630658" y="1563033"/>
                </a:cubicBezTo>
                <a:cubicBezTo>
                  <a:pt x="2647070" y="1661507"/>
                  <a:pt x="2729133" y="1799839"/>
                  <a:pt x="2799471" y="1886590"/>
                </a:cubicBezTo>
                <a:cubicBezTo>
                  <a:pt x="2869809" y="1973341"/>
                  <a:pt x="2961249" y="2028439"/>
                  <a:pt x="3052689" y="2083538"/>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325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000"/>
                                        <p:tgtEl>
                                          <p:spTgt spid="1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Itinerary Recommendation </a:t>
            </a:r>
            <a:endParaRPr lang="zh-CN" altLang="en-US" dirty="0"/>
          </a:p>
        </p:txBody>
      </p:sp>
      <p:sp>
        <p:nvSpPr>
          <p:cNvPr id="3" name="Content Placeholder 2"/>
          <p:cNvSpPr>
            <a:spLocks noGrp="1"/>
          </p:cNvSpPr>
          <p:nvPr>
            <p:ph idx="1"/>
          </p:nvPr>
        </p:nvSpPr>
        <p:spPr/>
        <p:txBody>
          <a:bodyPr>
            <a:normAutofit/>
          </a:bodyPr>
          <a:lstStyle/>
          <a:p>
            <a:r>
              <a:rPr lang="en-US" altLang="zh-CN" sz="2800" dirty="0" smtClean="0"/>
              <a:t>Future work</a:t>
            </a:r>
          </a:p>
          <a:p>
            <a:pPr lvl="1"/>
            <a:r>
              <a:rPr lang="en-US" altLang="zh-CN" sz="2400" dirty="0" smtClean="0"/>
              <a:t>Advanced candidate selection algorithms</a:t>
            </a:r>
          </a:p>
          <a:p>
            <a:pPr lvl="1"/>
            <a:r>
              <a:rPr lang="en-US" altLang="zh-CN" sz="2400" dirty="0" smtClean="0"/>
              <a:t>Consider personal preferences</a:t>
            </a:r>
          </a:p>
          <a:p>
            <a:pPr lvl="1"/>
            <a:r>
              <a:rPr lang="en-US" altLang="zh-CN" sz="2400" dirty="0" smtClean="0"/>
              <a:t>Money cost</a:t>
            </a:r>
          </a:p>
          <a:p>
            <a:pPr lvl="1"/>
            <a:endParaRPr lang="zh-CN" altLang="en-US" sz="2400" dirty="0"/>
          </a:p>
        </p:txBody>
      </p:sp>
      <p:sp>
        <p:nvSpPr>
          <p:cNvPr id="4" name="Rectangle 3"/>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1120576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yuzheng\Desktop\2008011311360348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3109" b="3063"/>
          <a:stretch/>
        </p:blipFill>
        <p:spPr bwMode="auto">
          <a:xfrm>
            <a:off x="6305963" y="4476750"/>
            <a:ext cx="2838037" cy="237462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yuzheng\Desktop\200801131136019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 y="4483099"/>
            <a:ext cx="3149600" cy="23622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yuzheng\Desktop\20080113113607933.jpg"/>
          <p:cNvPicPr>
            <a:picLocks noChangeAspect="1" noChangeArrowheads="1"/>
          </p:cNvPicPr>
          <p:nvPr/>
        </p:nvPicPr>
        <p:blipFill rotWithShape="1">
          <a:blip r:embed="rId4">
            <a:extLst>
              <a:ext uri="{28A0092B-C50C-407E-A947-70E740481C1C}">
                <a14:useLocalDpi xmlns:a14="http://schemas.microsoft.com/office/drawing/2010/main" val="0"/>
              </a:ext>
            </a:extLst>
          </a:blip>
          <a:srcRect r="2316" b="7819"/>
          <a:stretch/>
        </p:blipFill>
        <p:spPr bwMode="auto">
          <a:xfrm>
            <a:off x="-9531" y="-4536"/>
            <a:ext cx="6291941" cy="4453128"/>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C:\Users\yuzheng\Desktop\2008011311360851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0528" y="4483100"/>
            <a:ext cx="3149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C:\Users\yuzheng\Desktop\2008011311360399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98"/>
          <a:stretch/>
        </p:blipFill>
        <p:spPr bwMode="auto">
          <a:xfrm>
            <a:off x="6301007" y="0"/>
            <a:ext cx="2909668" cy="2171416"/>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C:\Users\yuzheng\Desktop\20080113113605810.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093" r="7965"/>
          <a:stretch/>
        </p:blipFill>
        <p:spPr bwMode="auto">
          <a:xfrm>
            <a:off x="6303251" y="2172970"/>
            <a:ext cx="2894724"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340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1595" y="533400"/>
            <a:ext cx="8380412" cy="553998"/>
          </a:xfrm>
        </p:spPr>
        <p:txBody>
          <a:bodyPr>
            <a:normAutofit fontScale="90000"/>
          </a:bodyPr>
          <a:lstStyle/>
          <a:p>
            <a:r>
              <a:rPr lang="en-US" altLang="zh-CN" dirty="0" smtClean="0"/>
              <a:t>Locations + Social Networks</a:t>
            </a:r>
            <a:endParaRPr lang="zh-CN" altLang="en-US" dirty="0"/>
          </a:p>
        </p:txBody>
      </p:sp>
      <p:sp>
        <p:nvSpPr>
          <p:cNvPr id="6" name="Text Placeholder 5"/>
          <p:cNvSpPr>
            <a:spLocks noGrp="1"/>
          </p:cNvSpPr>
          <p:nvPr>
            <p:ph type="body" idx="1"/>
          </p:nvPr>
        </p:nvSpPr>
        <p:spPr>
          <a:xfrm>
            <a:off x="381000" y="1295400"/>
            <a:ext cx="7777481" cy="4366054"/>
          </a:xfrm>
        </p:spPr>
        <p:txBody>
          <a:bodyPr>
            <a:normAutofit/>
          </a:bodyPr>
          <a:lstStyle/>
          <a:p>
            <a:r>
              <a:rPr lang="en-US" altLang="zh-CN" sz="2400" dirty="0"/>
              <a:t>Add a new dimension to social networks</a:t>
            </a:r>
          </a:p>
          <a:p>
            <a:pPr lvl="1"/>
            <a:r>
              <a:rPr lang="en-US" altLang="zh-CN" sz="1800" dirty="0"/>
              <a:t>Geo-tagged user-generated media: texts, photos, and videos, etc.</a:t>
            </a:r>
          </a:p>
          <a:p>
            <a:pPr lvl="1"/>
            <a:r>
              <a:rPr lang="en-US" altLang="zh-CN" sz="1800" dirty="0"/>
              <a:t>Recording location history of users</a:t>
            </a:r>
          </a:p>
          <a:p>
            <a:r>
              <a:rPr lang="en-US" altLang="zh-CN" sz="2400" dirty="0"/>
              <a:t>Location is a new object in the network</a:t>
            </a:r>
          </a:p>
          <a:p>
            <a:r>
              <a:rPr lang="en-US" altLang="zh-CN" sz="2400" dirty="0"/>
              <a:t>Bridging the gap between the virtual and physical worlds</a:t>
            </a:r>
          </a:p>
          <a:p>
            <a:pPr lvl="1"/>
            <a:r>
              <a:rPr lang="en-US" altLang="zh-CN" sz="1800" dirty="0"/>
              <a:t>Sharing real-world experiences online</a:t>
            </a:r>
          </a:p>
          <a:p>
            <a:pPr lvl="1"/>
            <a:r>
              <a:rPr lang="en-US" altLang="zh-CN" sz="1800" dirty="0"/>
              <a:t>Consume online information in the physical world</a:t>
            </a:r>
            <a:endParaRPr lang="zh-CN" altLang="en-US" sz="1800" dirty="0"/>
          </a:p>
        </p:txBody>
      </p:sp>
      <p:sp>
        <p:nvSpPr>
          <p:cNvPr id="4" name="Slide Number Placeholder 3"/>
          <p:cNvSpPr>
            <a:spLocks noGrp="1"/>
          </p:cNvSpPr>
          <p:nvPr>
            <p:ph type="sldNum" sz="quarter" idx="12"/>
          </p:nvPr>
        </p:nvSpPr>
        <p:spPr/>
        <p:txBody>
          <a:bodyPr/>
          <a:lstStyle/>
          <a:p>
            <a:pPr defTabSz="914363"/>
            <a:fld id="{B6F15528-21DE-4FAA-801E-634DDDAF4B2B}" type="slidenum">
              <a:rPr lang="en-US" sz="1200">
                <a:solidFill>
                  <a:prstClr val="black">
                    <a:tint val="75000"/>
                  </a:prstClr>
                </a:solidFill>
                <a:latin typeface="Calibri"/>
              </a:rPr>
              <a:pPr defTabSz="914363"/>
              <a:t>9</a:t>
            </a:fld>
            <a:endParaRPr lang="en-US" sz="1200">
              <a:solidFill>
                <a:prstClr val="black">
                  <a:tint val="75000"/>
                </a:prstClr>
              </a:solidFill>
              <a:latin typeface="Calibri"/>
            </a:endParaRPr>
          </a:p>
        </p:txBody>
      </p:sp>
      <p:pic>
        <p:nvPicPr>
          <p:cNvPr id="16" name="Picture 4" descr="C:\Users\yuzheng\Desktop\LBSN images\social-network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0948" y="4205693"/>
            <a:ext cx="2556878" cy="191765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yuzheng\Desktop\LBSN images\computer-hardware-and-networking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04" y="4031342"/>
            <a:ext cx="3007227" cy="2255420"/>
          </a:xfrm>
          <a:prstGeom prst="rect">
            <a:avLst/>
          </a:prstGeom>
          <a:noFill/>
          <a:extLst>
            <a:ext uri="{909E8E84-426E-40DD-AFC4-6F175D3DCCD1}">
              <a14:hiddenFill xmlns:a14="http://schemas.microsoft.com/office/drawing/2010/main">
                <a:solidFill>
                  <a:srgbClr val="FFFFFF"/>
                </a:solidFill>
              </a14:hiddenFill>
            </a:ext>
          </a:extLst>
        </p:spPr>
      </p:pic>
      <p:sp>
        <p:nvSpPr>
          <p:cNvPr id="13" name="Left-Right Arrow 12"/>
          <p:cNvSpPr/>
          <p:nvPr/>
        </p:nvSpPr>
        <p:spPr>
          <a:xfrm>
            <a:off x="3786553" y="4957119"/>
            <a:ext cx="1811921" cy="386080"/>
          </a:xfrm>
          <a:prstGeom prst="lef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zh-CN" altLang="en-US"/>
          </a:p>
        </p:txBody>
      </p:sp>
      <p:pic>
        <p:nvPicPr>
          <p:cNvPr id="8194" name="Picture 2" descr="C:\Users\yuzheng\Desktop\LBSN images\location-user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8755" y="4113404"/>
            <a:ext cx="2948260" cy="221119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6488668"/>
            <a:ext cx="51816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 </a:t>
            </a:r>
            <a:r>
              <a:rPr lang="en-US" altLang="zh-CN" dirty="0">
                <a:solidFill>
                  <a:schemeClr val="tx1">
                    <a:lumMod val="75000"/>
                    <a:lumOff val="25000"/>
                  </a:schemeClr>
                </a:solidFill>
                <a:latin typeface="Times New Roman" pitchFamily="18" charset="0"/>
                <a:cs typeface="Times New Roman" pitchFamily="18" charset="0"/>
              </a:rPr>
              <a:t>Concepts, Definition, and Research philosophy </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211697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6481E-6 1.48148E-6 L 0.29225 0.00038 " pathEditMode="relative" rAng="0" ptsTypes="AA">
                                      <p:cBhvr>
                                        <p:cTn id="6" dur="2000" fill="hold"/>
                                        <p:tgtEl>
                                          <p:spTgt spid="6150"/>
                                        </p:tgtEl>
                                        <p:attrNameLst>
                                          <p:attrName>ppt_x</p:attrName>
                                          <p:attrName>ppt_y</p:attrName>
                                        </p:attrNameLst>
                                      </p:cBhvr>
                                      <p:rCtr x="14612" y="19"/>
                                    </p:animMotion>
                                  </p:childTnLst>
                                </p:cTn>
                              </p:par>
                              <p:par>
                                <p:cTn id="7" presetID="42" presetClass="path" presetSubtype="0" accel="50000" decel="50000" fill="hold" nodeType="withEffect">
                                  <p:stCondLst>
                                    <p:cond delay="0"/>
                                  </p:stCondLst>
                                  <p:childTnLst>
                                    <p:animMotion origin="layout" path="M 2.40741E-6 1.54321E-6 L -0.27561 0.00887 " pathEditMode="relative" rAng="0" ptsTypes="AA">
                                      <p:cBhvr>
                                        <p:cTn id="8" dur="2000" fill="hold"/>
                                        <p:tgtEl>
                                          <p:spTgt spid="16"/>
                                        </p:tgtEl>
                                        <p:attrNameLst>
                                          <p:attrName>ppt_x</p:attrName>
                                          <p:attrName>ppt_y</p:attrName>
                                        </p:attrNameLst>
                                      </p:cBhvr>
                                      <p:rCtr x="-13788" y="444"/>
                                    </p:animMotion>
                                  </p:childTnLst>
                                </p:cTn>
                              </p:par>
                              <p:par>
                                <p:cTn id="9" presetID="16" presetClass="exit" presetSubtype="21" fill="hold" grpId="0" nodeType="withEffect">
                                  <p:stCondLst>
                                    <p:cond delay="0"/>
                                  </p:stCondLst>
                                  <p:childTnLst>
                                    <p:animEffect transition="out" filter="barn(inVertical)">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194"/>
                                        </p:tgtEl>
                                        <p:attrNameLst>
                                          <p:attrName>style.visibility</p:attrName>
                                        </p:attrNameLst>
                                      </p:cBhvr>
                                      <p:to>
                                        <p:strVal val="visible"/>
                                      </p:to>
                                    </p:set>
                                    <p:animEffect transition="in" filter="fade">
                                      <p:cBhvr>
                                        <p:cTn id="15" dur="500"/>
                                        <p:tgtEl>
                                          <p:spTgt spid="8194"/>
                                        </p:tgtEl>
                                      </p:cBhvr>
                                    </p:animEffect>
                                  </p:childTnLst>
                                </p:cTn>
                              </p:par>
                              <p:par>
                                <p:cTn id="16" presetID="10" presetClass="exit" presetSubtype="0" fill="hold" nodeType="withEffect">
                                  <p:stCondLst>
                                    <p:cond delay="0"/>
                                  </p:stCondLst>
                                  <p:childTnLst>
                                    <p:animEffect transition="out" filter="fade">
                                      <p:cBhvr>
                                        <p:cTn id="17" dur="200"/>
                                        <p:tgtEl>
                                          <p:spTgt spid="6150"/>
                                        </p:tgtEl>
                                      </p:cBhvr>
                                    </p:animEffect>
                                    <p:set>
                                      <p:cBhvr>
                                        <p:cTn id="18" dur="1" fill="hold">
                                          <p:stCondLst>
                                            <p:cond delay="199"/>
                                          </p:stCondLst>
                                        </p:cTn>
                                        <p:tgtEl>
                                          <p:spTgt spid="615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600200"/>
            <a:ext cx="8153400" cy="1470025"/>
          </a:xfrm>
        </p:spPr>
        <p:txBody>
          <a:bodyPr>
            <a:normAutofit/>
          </a:bodyPr>
          <a:lstStyle/>
          <a:p>
            <a:r>
              <a:rPr lang="en-US" dirty="0" smtClean="0"/>
              <a:t>Location-Activity Recommendation</a:t>
            </a:r>
            <a:endParaRPr lang="en-US" dirty="0"/>
          </a:p>
        </p:txBody>
      </p:sp>
      <p:sp>
        <p:nvSpPr>
          <p:cNvPr id="4" name="Subtitle 3"/>
          <p:cNvSpPr>
            <a:spLocks noGrp="1"/>
          </p:cNvSpPr>
          <p:nvPr>
            <p:ph type="subTitle" idx="1"/>
          </p:nvPr>
        </p:nvSpPr>
        <p:spPr>
          <a:xfrm>
            <a:off x="685800" y="3657600"/>
            <a:ext cx="7924800" cy="1828800"/>
          </a:xfrm>
        </p:spPr>
        <p:txBody>
          <a:bodyPr>
            <a:noAutofit/>
          </a:bodyPr>
          <a:lstStyle/>
          <a:p>
            <a:pPr algn="just"/>
            <a:r>
              <a:rPr lang="en-US" altLang="zh-CN" sz="2000" dirty="0" smtClean="0">
                <a:solidFill>
                  <a:schemeClr val="tx1">
                    <a:lumMod val="75000"/>
                    <a:lumOff val="25000"/>
                  </a:schemeClr>
                </a:solidFill>
              </a:rPr>
              <a:t>[1] Vincent </a:t>
            </a:r>
            <a:r>
              <a:rPr lang="en-US" altLang="zh-CN" sz="2000" dirty="0">
                <a:solidFill>
                  <a:schemeClr val="tx1">
                    <a:lumMod val="75000"/>
                    <a:lumOff val="25000"/>
                  </a:schemeClr>
                </a:solidFill>
              </a:rPr>
              <a:t>Wenchen </a:t>
            </a:r>
            <a:r>
              <a:rPr lang="en-US" altLang="zh-CN" sz="2000" dirty="0" smtClean="0">
                <a:solidFill>
                  <a:schemeClr val="tx1">
                    <a:lumMod val="75000"/>
                    <a:lumOff val="25000"/>
                  </a:schemeClr>
                </a:solidFill>
              </a:rPr>
              <a:t>Zheng, </a:t>
            </a:r>
            <a:r>
              <a:rPr lang="en-US" altLang="zh-CN" sz="2000" dirty="0">
                <a:solidFill>
                  <a:schemeClr val="tx1">
                    <a:lumMod val="75000"/>
                    <a:lumOff val="25000"/>
                  </a:schemeClr>
                </a:solidFill>
              </a:rPr>
              <a:t>Yu Zheng, Xing Xie, </a:t>
            </a:r>
            <a:r>
              <a:rPr lang="en-US" altLang="zh-CN" sz="2000" dirty="0" err="1">
                <a:solidFill>
                  <a:schemeClr val="tx1">
                    <a:lumMod val="75000"/>
                    <a:lumOff val="25000"/>
                  </a:schemeClr>
                </a:solidFill>
              </a:rPr>
              <a:t>Qiang</a:t>
            </a:r>
            <a:r>
              <a:rPr lang="en-US" altLang="zh-CN" sz="2000" dirty="0">
                <a:solidFill>
                  <a:schemeClr val="tx1">
                    <a:lumMod val="75000"/>
                    <a:lumOff val="25000"/>
                  </a:schemeClr>
                </a:solidFill>
              </a:rPr>
              <a:t> Yang. </a:t>
            </a:r>
            <a:r>
              <a:rPr lang="en-US" altLang="zh-CN" sz="2000" dirty="0">
                <a:hlinkClick r:id="rId2" action="ppaction://hlinkfile"/>
              </a:rPr>
              <a:t>Collaborative Location and Activity Recommendations With GPS History Data</a:t>
            </a:r>
            <a:r>
              <a:rPr lang="en-US" altLang="zh-CN" sz="2000" dirty="0"/>
              <a:t>. </a:t>
            </a:r>
            <a:r>
              <a:rPr lang="en-US" altLang="zh-CN" sz="2000" dirty="0">
                <a:solidFill>
                  <a:schemeClr val="tx1">
                    <a:lumMod val="75000"/>
                    <a:lumOff val="25000"/>
                  </a:schemeClr>
                </a:solidFill>
              </a:rPr>
              <a:t>In </a:t>
            </a:r>
            <a:r>
              <a:rPr lang="en-US" altLang="zh-CN" sz="2000" dirty="0" smtClean="0">
                <a:solidFill>
                  <a:schemeClr val="tx1">
                    <a:lumMod val="75000"/>
                    <a:lumOff val="25000"/>
                  </a:schemeClr>
                </a:solidFill>
              </a:rPr>
              <a:t>WWW </a:t>
            </a:r>
            <a:r>
              <a:rPr lang="en-US" altLang="zh-CN" sz="2000" dirty="0">
                <a:solidFill>
                  <a:schemeClr val="tx1">
                    <a:lumMod val="75000"/>
                    <a:lumOff val="25000"/>
                  </a:schemeClr>
                </a:solidFill>
              </a:rPr>
              <a:t>2010), </a:t>
            </a:r>
            <a:r>
              <a:rPr lang="en-US" altLang="zh-CN" sz="2000" dirty="0" smtClean="0">
                <a:solidFill>
                  <a:schemeClr val="tx1">
                    <a:lumMod val="75000"/>
                    <a:lumOff val="25000"/>
                  </a:schemeClr>
                </a:solidFill>
              </a:rPr>
              <a:t>ACM </a:t>
            </a:r>
            <a:r>
              <a:rPr lang="en-US" altLang="zh-CN" sz="2000" dirty="0">
                <a:solidFill>
                  <a:schemeClr val="tx1">
                    <a:lumMod val="75000"/>
                    <a:lumOff val="25000"/>
                  </a:schemeClr>
                </a:solidFill>
              </a:rPr>
              <a:t>Press: 1029-1038</a:t>
            </a:r>
            <a:r>
              <a:rPr lang="en-US" altLang="zh-CN" sz="2000" dirty="0" smtClean="0">
                <a:solidFill>
                  <a:schemeClr val="tx1">
                    <a:lumMod val="75000"/>
                    <a:lumOff val="25000"/>
                  </a:schemeClr>
                </a:solidFill>
              </a:rPr>
              <a:t>.</a:t>
            </a:r>
          </a:p>
          <a:p>
            <a:pPr algn="just"/>
            <a:r>
              <a:rPr lang="en-US" altLang="zh-CN" sz="2000" dirty="0">
                <a:solidFill>
                  <a:schemeClr val="tx1">
                    <a:lumMod val="75000"/>
                    <a:lumOff val="25000"/>
                  </a:schemeClr>
                </a:solidFill>
              </a:rPr>
              <a:t>[2] Vincent W. Zheng, Yu Zheng, Xing Xie, </a:t>
            </a:r>
            <a:r>
              <a:rPr lang="en-US" altLang="zh-CN" sz="2000" dirty="0" err="1">
                <a:solidFill>
                  <a:schemeClr val="tx1">
                    <a:lumMod val="75000"/>
                    <a:lumOff val="25000"/>
                  </a:schemeClr>
                </a:solidFill>
              </a:rPr>
              <a:t>Qiang</a:t>
            </a:r>
            <a:r>
              <a:rPr lang="en-US" altLang="zh-CN" sz="2000" dirty="0">
                <a:solidFill>
                  <a:schemeClr val="tx1">
                    <a:lumMod val="75000"/>
                    <a:lumOff val="25000"/>
                  </a:schemeClr>
                </a:solidFill>
              </a:rPr>
              <a:t> Yang. </a:t>
            </a:r>
            <a:r>
              <a:rPr lang="en-US" altLang="zh-CN" sz="2000" dirty="0">
                <a:hlinkClick r:id="rId3" action="ppaction://hlinkfile"/>
              </a:rPr>
              <a:t>Learning from GPS Data for Mobile Recommendation</a:t>
            </a:r>
            <a:r>
              <a:rPr lang="en-US" altLang="zh-CN" sz="2000" dirty="0"/>
              <a:t>. </a:t>
            </a:r>
            <a:r>
              <a:rPr lang="en-US" altLang="zh-CN" sz="2000" dirty="0">
                <a:solidFill>
                  <a:schemeClr val="tx1">
                    <a:lumMod val="75000"/>
                    <a:lumOff val="25000"/>
                  </a:schemeClr>
                </a:solidFill>
              </a:rPr>
              <a:t>Artificial Intelligence Journal.</a:t>
            </a:r>
          </a:p>
          <a:p>
            <a:pPr algn="just"/>
            <a:endParaRPr lang="en-US" altLang="zh-CN" sz="2000" dirty="0">
              <a:solidFill>
                <a:schemeClr val="tx1">
                  <a:lumMod val="75000"/>
                  <a:lumOff val="25000"/>
                </a:schemeClr>
              </a:solidFill>
            </a:endParaRPr>
          </a:p>
          <a:p>
            <a:pPr algn="just"/>
            <a:endParaRPr lang="en-US" sz="2000" dirty="0"/>
          </a:p>
        </p:txBody>
      </p:sp>
      <p:sp>
        <p:nvSpPr>
          <p:cNvPr id="5" name="Rectangle 4"/>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28073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a:bodyPr>
          <a:lstStyle/>
          <a:p>
            <a:r>
              <a:rPr lang="en-US" altLang="zh-CN" sz="4000" dirty="0"/>
              <a:t>Location-Activity Recommendation</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pic>
        <p:nvPicPr>
          <p:cNvPr id="6" name="Picture 5"/>
          <p:cNvPicPr>
            <a:picLocks/>
          </p:cNvPicPr>
          <p:nvPr/>
        </p:nvPicPr>
        <p:blipFill>
          <a:blip r:embed="rId2" cstate="print"/>
          <a:srcRect/>
          <a:stretch>
            <a:fillRect/>
          </a:stretch>
        </p:blipFill>
        <p:spPr bwMode="auto">
          <a:xfrm>
            <a:off x="3053850" y="1950259"/>
            <a:ext cx="6013950" cy="4450541"/>
          </a:xfrm>
          <a:prstGeom prst="rect">
            <a:avLst/>
          </a:prstGeom>
          <a:noFill/>
          <a:ln w="3175">
            <a:solidFill>
              <a:srgbClr val="0070C0"/>
            </a:solidFill>
            <a:miter lim="800000"/>
            <a:headEnd/>
            <a:tailEnd/>
          </a:ln>
        </p:spPr>
      </p:pic>
      <p:sp>
        <p:nvSpPr>
          <p:cNvPr id="7" name="Rectangle 6"/>
          <p:cNvSpPr/>
          <p:nvPr/>
        </p:nvSpPr>
        <p:spPr>
          <a:xfrm>
            <a:off x="0" y="4343400"/>
            <a:ext cx="2895600" cy="1384995"/>
          </a:xfrm>
          <a:prstGeom prst="rect">
            <a:avLst/>
          </a:prstGeom>
        </p:spPr>
        <p:txBody>
          <a:bodyPr wrap="square">
            <a:spAutoFit/>
          </a:bodyPr>
          <a:lstStyle/>
          <a:p>
            <a:r>
              <a:rPr lang="en-US" b="1" i="1" dirty="0" smtClean="0"/>
              <a:t>Q2: where should I go if I want to do something?</a:t>
            </a:r>
            <a:endParaRPr lang="en-US" sz="1600" b="1" i="1" dirty="0" smtClean="0"/>
          </a:p>
          <a:p>
            <a:pPr marL="0" lvl="2"/>
            <a:endParaRPr lang="en-US" sz="1600" dirty="0" smtClean="0"/>
          </a:p>
          <a:p>
            <a:pPr marL="0" lvl="2"/>
            <a:r>
              <a:rPr lang="en-US" sz="1600" dirty="0" smtClean="0"/>
              <a:t>(Location recommendation given activity query)</a:t>
            </a:r>
          </a:p>
        </p:txBody>
      </p:sp>
      <p:sp>
        <p:nvSpPr>
          <p:cNvPr id="8" name="Rectangle 7"/>
          <p:cNvSpPr/>
          <p:nvPr/>
        </p:nvSpPr>
        <p:spPr>
          <a:xfrm>
            <a:off x="0" y="2348805"/>
            <a:ext cx="2819400" cy="1384995"/>
          </a:xfrm>
          <a:prstGeom prst="rect">
            <a:avLst/>
          </a:prstGeom>
        </p:spPr>
        <p:txBody>
          <a:bodyPr wrap="square">
            <a:spAutoFit/>
          </a:bodyPr>
          <a:lstStyle/>
          <a:p>
            <a:r>
              <a:rPr lang="en-US" b="1" i="1" dirty="0" smtClean="0"/>
              <a:t>Q1: what can I do there if I visit some place?</a:t>
            </a:r>
          </a:p>
          <a:p>
            <a:endParaRPr lang="en-US" sz="1600" dirty="0" smtClean="0"/>
          </a:p>
          <a:p>
            <a:r>
              <a:rPr lang="en-US" sz="1600" dirty="0" smtClean="0"/>
              <a:t>(Activity recommendation given location query)</a:t>
            </a:r>
          </a:p>
        </p:txBody>
      </p:sp>
      <p:sp>
        <p:nvSpPr>
          <p:cNvPr id="9" name="Left Brace 8"/>
          <p:cNvSpPr/>
          <p:nvPr/>
        </p:nvSpPr>
        <p:spPr>
          <a:xfrm>
            <a:off x="2749050" y="2438400"/>
            <a:ext cx="228600" cy="1295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a:off x="2749050" y="4191000"/>
            <a:ext cx="2286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455057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dirty="0" smtClean="0"/>
              <a:t>Problem Definition</a:t>
            </a:r>
            <a:endParaRPr lang="en-US" sz="4600" dirty="0"/>
          </a:p>
        </p:txBody>
      </p:sp>
      <p:sp>
        <p:nvSpPr>
          <p:cNvPr id="3" name="Content Placeholder 2"/>
          <p:cNvSpPr>
            <a:spLocks noGrp="1"/>
          </p:cNvSpPr>
          <p:nvPr>
            <p:ph idx="1"/>
          </p:nvPr>
        </p:nvSpPr>
        <p:spPr/>
        <p:txBody>
          <a:bodyPr>
            <a:normAutofit/>
          </a:bodyPr>
          <a:lstStyle/>
          <a:p>
            <a:r>
              <a:rPr lang="en-US" sz="2400" dirty="0" smtClean="0"/>
              <a:t>How to well model the location-activity relation</a:t>
            </a:r>
          </a:p>
          <a:p>
            <a:pPr lvl="1"/>
            <a:r>
              <a:rPr lang="en-US" sz="2200" dirty="0" smtClean="0"/>
              <a:t>Encode it into a matrix</a:t>
            </a:r>
          </a:p>
          <a:p>
            <a:pPr lvl="1"/>
            <a:endParaRPr lang="en-US" sz="2200" dirty="0" smtClean="0"/>
          </a:p>
          <a:p>
            <a:pPr lvl="1"/>
            <a:endParaRPr lang="en-US" sz="2200" dirty="0" smtClean="0"/>
          </a:p>
          <a:p>
            <a:pPr lvl="1"/>
            <a:endParaRPr lang="en-US" sz="2200" dirty="0" smtClean="0"/>
          </a:p>
          <a:p>
            <a:pPr lvl="1">
              <a:buNone/>
            </a:pPr>
            <a:endParaRPr lang="en-US" sz="2200" dirty="0" smtClean="0"/>
          </a:p>
          <a:p>
            <a:r>
              <a:rPr lang="en-US" sz="2400" dirty="0" smtClean="0"/>
              <a:t>Example</a:t>
            </a:r>
            <a:endParaRPr lang="en-US" dirty="0" smtClean="0"/>
          </a:p>
          <a:p>
            <a:endParaRPr lang="en-US" dirty="0" smtClean="0"/>
          </a:p>
          <a:p>
            <a:pPr lvl="1"/>
            <a:endParaRPr lang="en-US" dirty="0" smtClean="0"/>
          </a:p>
          <a:p>
            <a:pPr lvl="1"/>
            <a:endParaRPr lang="en-US" dirty="0" smtClean="0"/>
          </a:p>
        </p:txBody>
      </p:sp>
      <p:pic>
        <p:nvPicPr>
          <p:cNvPr id="4" name="Picture 3"/>
          <p:cNvPicPr>
            <a:picLocks noChangeAspect="1"/>
          </p:cNvPicPr>
          <p:nvPr/>
        </p:nvPicPr>
        <p:blipFill>
          <a:blip r:embed="rId2" cstate="print"/>
          <a:srcRect/>
          <a:stretch>
            <a:fillRect/>
          </a:stretch>
        </p:blipFill>
        <p:spPr bwMode="auto">
          <a:xfrm>
            <a:off x="2667000" y="2838042"/>
            <a:ext cx="4537179" cy="1657758"/>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92</a:t>
            </a:fld>
            <a:endParaRPr lang="en-US"/>
          </a:p>
        </p:txBody>
      </p:sp>
      <p:sp>
        <p:nvSpPr>
          <p:cNvPr id="18" name="Rectangle 17"/>
          <p:cNvSpPr/>
          <p:nvPr/>
        </p:nvSpPr>
        <p:spPr>
          <a:xfrm>
            <a:off x="228600" y="3181758"/>
            <a:ext cx="2057400" cy="738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dirty="0" smtClean="0"/>
              <a:t>An entry denotes how </a:t>
            </a:r>
          </a:p>
          <a:p>
            <a:r>
              <a:rPr lang="en-US" sz="1400" dirty="0" smtClean="0"/>
              <a:t>popular  an activity is </a:t>
            </a:r>
          </a:p>
          <a:p>
            <a:r>
              <a:rPr lang="en-US" sz="1400" dirty="0" smtClean="0"/>
              <a:t>performed at a location</a:t>
            </a:r>
            <a:endParaRPr lang="en-US" sz="1400" dirty="0"/>
          </a:p>
        </p:txBody>
      </p:sp>
      <p:sp>
        <p:nvSpPr>
          <p:cNvPr id="37" name="Freeform 36"/>
          <p:cNvSpPr/>
          <p:nvPr/>
        </p:nvSpPr>
        <p:spPr>
          <a:xfrm>
            <a:off x="2133600" y="3089635"/>
            <a:ext cx="1150961" cy="244523"/>
          </a:xfrm>
          <a:custGeom>
            <a:avLst/>
            <a:gdLst>
              <a:gd name="connsiteX0" fmla="*/ 1296537 w 1296537"/>
              <a:gd name="connsiteY0" fmla="*/ 259308 h 259308"/>
              <a:gd name="connsiteX1" fmla="*/ 655092 w 1296537"/>
              <a:gd name="connsiteY1" fmla="*/ 13648 h 259308"/>
              <a:gd name="connsiteX2" fmla="*/ 0 w 1296537"/>
              <a:gd name="connsiteY2" fmla="*/ 177422 h 259308"/>
            </a:gdLst>
            <a:ahLst/>
            <a:cxnLst>
              <a:cxn ang="0">
                <a:pos x="connsiteX0" y="connsiteY0"/>
              </a:cxn>
              <a:cxn ang="0">
                <a:pos x="connsiteX1" y="connsiteY1"/>
              </a:cxn>
              <a:cxn ang="0">
                <a:pos x="connsiteX2" y="connsiteY2"/>
              </a:cxn>
            </a:cxnLst>
            <a:rect l="l" t="t" r="r" b="b"/>
            <a:pathLst>
              <a:path w="1296537" h="259308">
                <a:moveTo>
                  <a:pt x="1296537" y="259308"/>
                </a:moveTo>
                <a:cubicBezTo>
                  <a:pt x="1083859" y="143302"/>
                  <a:pt x="871181" y="27296"/>
                  <a:pt x="655092" y="13648"/>
                </a:cubicBezTo>
                <a:cubicBezTo>
                  <a:pt x="439003" y="0"/>
                  <a:pt x="219501" y="88711"/>
                  <a:pt x="0" y="177422"/>
                </a:cubicBezTo>
              </a:path>
            </a:pathLst>
          </a:custGeom>
          <a:ln w="1905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p:cNvSpPr/>
          <p:nvPr/>
        </p:nvSpPr>
        <p:spPr>
          <a:xfrm>
            <a:off x="7391400" y="3429000"/>
            <a:ext cx="1752600" cy="5232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b="1" dirty="0" smtClean="0"/>
              <a:t>Ranking along the</a:t>
            </a:r>
          </a:p>
          <a:p>
            <a:r>
              <a:rPr lang="en-US" sz="1400" b="1" dirty="0" smtClean="0"/>
              <a:t>Columns or rows</a:t>
            </a:r>
            <a:endParaRPr lang="en-US" sz="1400" b="1" dirty="0"/>
          </a:p>
        </p:txBody>
      </p:sp>
      <p:sp>
        <p:nvSpPr>
          <p:cNvPr id="23" name="TextBox 22"/>
          <p:cNvSpPr txBox="1"/>
          <p:nvPr/>
        </p:nvSpPr>
        <p:spPr>
          <a:xfrm>
            <a:off x="3124200" y="3135868"/>
            <a:ext cx="282450" cy="338554"/>
          </a:xfrm>
          <a:prstGeom prst="rect">
            <a:avLst/>
          </a:prstGeom>
          <a:noFill/>
        </p:spPr>
        <p:txBody>
          <a:bodyPr wrap="none" rtlCol="0">
            <a:spAutoFit/>
          </a:bodyPr>
          <a:lstStyle/>
          <a:p>
            <a:r>
              <a:rPr lang="en-US" sz="1600" dirty="0" smtClean="0"/>
              <a:t>5</a:t>
            </a:r>
            <a:endParaRPr lang="en-US" dirty="0"/>
          </a:p>
        </p:txBody>
      </p:sp>
      <p:sp>
        <p:nvSpPr>
          <p:cNvPr id="24" name="TextBox 23"/>
          <p:cNvSpPr txBox="1"/>
          <p:nvPr/>
        </p:nvSpPr>
        <p:spPr>
          <a:xfrm>
            <a:off x="3124200" y="3471446"/>
            <a:ext cx="293670" cy="338554"/>
          </a:xfrm>
          <a:prstGeom prst="rect">
            <a:avLst/>
          </a:prstGeom>
          <a:noFill/>
        </p:spPr>
        <p:txBody>
          <a:bodyPr wrap="none" rtlCol="0">
            <a:spAutoFit/>
          </a:bodyPr>
          <a:lstStyle/>
          <a:p>
            <a:r>
              <a:rPr lang="en-US" sz="1600" dirty="0" smtClean="0"/>
              <a:t>4</a:t>
            </a:r>
            <a:endParaRPr lang="en-US" dirty="0"/>
          </a:p>
        </p:txBody>
      </p:sp>
      <p:sp>
        <p:nvSpPr>
          <p:cNvPr id="26" name="TextBox 25"/>
          <p:cNvSpPr txBox="1"/>
          <p:nvPr/>
        </p:nvSpPr>
        <p:spPr>
          <a:xfrm>
            <a:off x="3124200" y="3776246"/>
            <a:ext cx="248786" cy="338554"/>
          </a:xfrm>
          <a:prstGeom prst="rect">
            <a:avLst/>
          </a:prstGeom>
          <a:noFill/>
        </p:spPr>
        <p:txBody>
          <a:bodyPr wrap="none" rtlCol="0">
            <a:spAutoFit/>
          </a:bodyPr>
          <a:lstStyle/>
          <a:p>
            <a:r>
              <a:rPr lang="en-US" sz="1600" dirty="0" smtClean="0"/>
              <a:t>1</a:t>
            </a:r>
            <a:endParaRPr lang="en-US" dirty="0"/>
          </a:p>
        </p:txBody>
      </p:sp>
      <p:sp>
        <p:nvSpPr>
          <p:cNvPr id="27" name="TextBox 26"/>
          <p:cNvSpPr txBox="1"/>
          <p:nvPr/>
        </p:nvSpPr>
        <p:spPr>
          <a:xfrm>
            <a:off x="5508750" y="3124200"/>
            <a:ext cx="282450" cy="338554"/>
          </a:xfrm>
          <a:prstGeom prst="rect">
            <a:avLst/>
          </a:prstGeom>
          <a:noFill/>
        </p:spPr>
        <p:txBody>
          <a:bodyPr wrap="none" rtlCol="0">
            <a:spAutoFit/>
          </a:bodyPr>
          <a:lstStyle/>
          <a:p>
            <a:r>
              <a:rPr lang="en-US" sz="1600" dirty="0" smtClean="0"/>
              <a:t>5</a:t>
            </a:r>
            <a:endParaRPr lang="en-US" dirty="0"/>
          </a:p>
        </p:txBody>
      </p:sp>
      <p:sp>
        <p:nvSpPr>
          <p:cNvPr id="28" name="TextBox 27"/>
          <p:cNvSpPr txBox="1"/>
          <p:nvPr/>
        </p:nvSpPr>
        <p:spPr>
          <a:xfrm>
            <a:off x="6042150" y="3124200"/>
            <a:ext cx="277640" cy="338554"/>
          </a:xfrm>
          <a:prstGeom prst="rect">
            <a:avLst/>
          </a:prstGeom>
          <a:noFill/>
        </p:spPr>
        <p:txBody>
          <a:bodyPr wrap="none" rtlCol="0">
            <a:spAutoFit/>
          </a:bodyPr>
          <a:lstStyle/>
          <a:p>
            <a:r>
              <a:rPr lang="en-US" sz="1600" dirty="0" smtClean="0"/>
              <a:t>3</a:t>
            </a:r>
            <a:endParaRPr lang="en-US" dirty="0"/>
          </a:p>
        </p:txBody>
      </p:sp>
      <p:sp>
        <p:nvSpPr>
          <p:cNvPr id="29" name="TextBox 28"/>
          <p:cNvSpPr txBox="1"/>
          <p:nvPr/>
        </p:nvSpPr>
        <p:spPr>
          <a:xfrm>
            <a:off x="6575550" y="3124200"/>
            <a:ext cx="284052" cy="338554"/>
          </a:xfrm>
          <a:prstGeom prst="rect">
            <a:avLst/>
          </a:prstGeom>
          <a:noFill/>
        </p:spPr>
        <p:txBody>
          <a:bodyPr wrap="none" rtlCol="0">
            <a:spAutoFit/>
          </a:bodyPr>
          <a:lstStyle/>
          <a:p>
            <a:r>
              <a:rPr lang="en-US" sz="1600" dirty="0" smtClean="0"/>
              <a:t>2</a:t>
            </a:r>
            <a:endParaRPr lang="en-US" dirty="0"/>
          </a:p>
        </p:txBody>
      </p:sp>
      <p:graphicFrame>
        <p:nvGraphicFramePr>
          <p:cNvPr id="30" name="Table 29"/>
          <p:cNvGraphicFramePr>
            <a:graphicFrameLocks noGrp="1"/>
          </p:cNvGraphicFramePr>
          <p:nvPr/>
        </p:nvGraphicFramePr>
        <p:xfrm>
          <a:off x="2133600" y="5227320"/>
          <a:ext cx="1981200" cy="1478280"/>
        </p:xfrm>
        <a:graphic>
          <a:graphicData uri="http://schemas.openxmlformats.org/drawingml/2006/table">
            <a:tbl>
              <a:tblPr firstRow="1" bandRow="1">
                <a:tableStyleId>{5940675A-B579-460E-94D1-54222C63F5DA}</a:tableStyleId>
              </a:tblPr>
              <a:tblGrid>
                <a:gridCol w="660400"/>
                <a:gridCol w="660400"/>
                <a:gridCol w="660400"/>
              </a:tblGrid>
              <a:tr h="492760">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2</a:t>
                      </a:r>
                      <a:endParaRPr lang="en-US" dirty="0"/>
                    </a:p>
                  </a:txBody>
                  <a:tcPr/>
                </a:tc>
              </a:tr>
              <a:tr h="492760">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1</a:t>
                      </a:r>
                      <a:endParaRPr lang="en-US" dirty="0"/>
                    </a:p>
                  </a:txBody>
                  <a:tcPr/>
                </a:tc>
              </a:tr>
              <a:tr h="492760">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6</a:t>
                      </a:r>
                      <a:endParaRPr lang="en-US" dirty="0"/>
                    </a:p>
                  </a:txBody>
                  <a:tcPr/>
                </a:tc>
              </a:tr>
            </a:tbl>
          </a:graphicData>
        </a:graphic>
      </p:graphicFrame>
      <p:sp>
        <p:nvSpPr>
          <p:cNvPr id="31" name="TextBox 30"/>
          <p:cNvSpPr txBox="1"/>
          <p:nvPr/>
        </p:nvSpPr>
        <p:spPr>
          <a:xfrm>
            <a:off x="762000" y="5331023"/>
            <a:ext cx="1347548" cy="307777"/>
          </a:xfrm>
          <a:prstGeom prst="rect">
            <a:avLst/>
          </a:prstGeom>
          <a:noFill/>
        </p:spPr>
        <p:txBody>
          <a:bodyPr wrap="none" rtlCol="0">
            <a:spAutoFit/>
          </a:bodyPr>
          <a:lstStyle/>
          <a:p>
            <a:r>
              <a:rPr lang="en-US" sz="1400" dirty="0" smtClean="0"/>
              <a:t>Forbidden City</a:t>
            </a:r>
            <a:endParaRPr lang="en-US" sz="1400" dirty="0"/>
          </a:p>
        </p:txBody>
      </p:sp>
      <p:sp>
        <p:nvSpPr>
          <p:cNvPr id="35" name="TextBox 34"/>
          <p:cNvSpPr txBox="1"/>
          <p:nvPr/>
        </p:nvSpPr>
        <p:spPr>
          <a:xfrm>
            <a:off x="1066800" y="5791200"/>
            <a:ext cx="1010469" cy="307777"/>
          </a:xfrm>
          <a:prstGeom prst="rect">
            <a:avLst/>
          </a:prstGeom>
          <a:noFill/>
        </p:spPr>
        <p:txBody>
          <a:bodyPr wrap="none" rtlCol="0">
            <a:spAutoFit/>
          </a:bodyPr>
          <a:lstStyle/>
          <a:p>
            <a:r>
              <a:rPr lang="en-US" sz="1400" dirty="0" smtClean="0"/>
              <a:t>Bird’s Nest</a:t>
            </a:r>
            <a:endParaRPr lang="en-US" sz="1400" dirty="0"/>
          </a:p>
        </p:txBody>
      </p:sp>
      <p:sp>
        <p:nvSpPr>
          <p:cNvPr id="36" name="TextBox 35"/>
          <p:cNvSpPr txBox="1"/>
          <p:nvPr/>
        </p:nvSpPr>
        <p:spPr>
          <a:xfrm>
            <a:off x="762000" y="6321623"/>
            <a:ext cx="1361270" cy="307777"/>
          </a:xfrm>
          <a:prstGeom prst="rect">
            <a:avLst/>
          </a:prstGeom>
          <a:noFill/>
        </p:spPr>
        <p:txBody>
          <a:bodyPr wrap="none" rtlCol="0">
            <a:spAutoFit/>
          </a:bodyPr>
          <a:lstStyle/>
          <a:p>
            <a:r>
              <a:rPr lang="en-US" sz="1400" dirty="0" smtClean="0"/>
              <a:t>Zhongguancun</a:t>
            </a:r>
            <a:endParaRPr lang="en-US" sz="1400" dirty="0"/>
          </a:p>
        </p:txBody>
      </p:sp>
      <p:sp>
        <p:nvSpPr>
          <p:cNvPr id="41" name="Right Arrow 40"/>
          <p:cNvSpPr/>
          <p:nvPr/>
        </p:nvSpPr>
        <p:spPr>
          <a:xfrm>
            <a:off x="4343400" y="5867400"/>
            <a:ext cx="304800" cy="2286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4815753" y="5105400"/>
            <a:ext cx="3718647" cy="738664"/>
          </a:xfrm>
          <a:prstGeom prst="rect">
            <a:avLst/>
          </a:prstGeom>
          <a:noFill/>
        </p:spPr>
        <p:txBody>
          <a:bodyPr wrap="none" rtlCol="0">
            <a:spAutoFit/>
          </a:bodyPr>
          <a:lstStyle/>
          <a:p>
            <a:r>
              <a:rPr lang="en-US" sz="1400" b="1" dirty="0" smtClean="0"/>
              <a:t>Location recommendation</a:t>
            </a:r>
          </a:p>
          <a:p>
            <a:r>
              <a:rPr lang="en-US" sz="1400" dirty="0" smtClean="0"/>
              <a:t>Tourism:</a:t>
            </a:r>
          </a:p>
          <a:p>
            <a:r>
              <a:rPr lang="en-US" sz="1400" dirty="0" smtClean="0"/>
              <a:t>Forbidden City &gt; Bird’s Nest &gt; Zhongguancun</a:t>
            </a:r>
            <a:endParaRPr lang="en-US" sz="1400" dirty="0"/>
          </a:p>
        </p:txBody>
      </p:sp>
      <p:sp>
        <p:nvSpPr>
          <p:cNvPr id="43" name="TextBox 42"/>
          <p:cNvSpPr txBox="1"/>
          <p:nvPr/>
        </p:nvSpPr>
        <p:spPr>
          <a:xfrm>
            <a:off x="1828800" y="4876800"/>
            <a:ext cx="827727" cy="307777"/>
          </a:xfrm>
          <a:prstGeom prst="rect">
            <a:avLst/>
          </a:prstGeom>
          <a:noFill/>
        </p:spPr>
        <p:txBody>
          <a:bodyPr wrap="none" rtlCol="0">
            <a:spAutoFit/>
          </a:bodyPr>
          <a:lstStyle/>
          <a:p>
            <a:r>
              <a:rPr lang="en-US" sz="1400" dirty="0" smtClean="0"/>
              <a:t>Tourism</a:t>
            </a:r>
            <a:endParaRPr lang="en-US" sz="1400" dirty="0"/>
          </a:p>
        </p:txBody>
      </p:sp>
      <p:sp>
        <p:nvSpPr>
          <p:cNvPr id="44" name="TextBox 43"/>
          <p:cNvSpPr txBox="1"/>
          <p:nvPr/>
        </p:nvSpPr>
        <p:spPr>
          <a:xfrm>
            <a:off x="2582409" y="4876800"/>
            <a:ext cx="998991" cy="307777"/>
          </a:xfrm>
          <a:prstGeom prst="rect">
            <a:avLst/>
          </a:prstGeom>
          <a:noFill/>
        </p:spPr>
        <p:txBody>
          <a:bodyPr wrap="none" rtlCol="0">
            <a:spAutoFit/>
          </a:bodyPr>
          <a:lstStyle/>
          <a:p>
            <a:r>
              <a:rPr lang="en-US" sz="1400" dirty="0" smtClean="0"/>
              <a:t>Exhibition</a:t>
            </a:r>
            <a:endParaRPr lang="en-US" sz="1400" dirty="0"/>
          </a:p>
        </p:txBody>
      </p:sp>
      <p:sp>
        <p:nvSpPr>
          <p:cNvPr id="45" name="TextBox 44"/>
          <p:cNvSpPr txBox="1"/>
          <p:nvPr/>
        </p:nvSpPr>
        <p:spPr>
          <a:xfrm>
            <a:off x="3492743" y="4876800"/>
            <a:ext cx="926857" cy="307777"/>
          </a:xfrm>
          <a:prstGeom prst="rect">
            <a:avLst/>
          </a:prstGeom>
          <a:noFill/>
        </p:spPr>
        <p:txBody>
          <a:bodyPr wrap="none" rtlCol="0">
            <a:spAutoFit/>
          </a:bodyPr>
          <a:lstStyle/>
          <a:p>
            <a:r>
              <a:rPr lang="en-US" sz="1400" dirty="0" smtClean="0"/>
              <a:t>Shopping</a:t>
            </a:r>
            <a:endParaRPr lang="en-US" sz="1400" dirty="0"/>
          </a:p>
        </p:txBody>
      </p:sp>
      <p:sp>
        <p:nvSpPr>
          <p:cNvPr id="49" name="TextBox 48"/>
          <p:cNvSpPr txBox="1"/>
          <p:nvPr/>
        </p:nvSpPr>
        <p:spPr>
          <a:xfrm>
            <a:off x="4815753" y="5966936"/>
            <a:ext cx="2757293" cy="738664"/>
          </a:xfrm>
          <a:prstGeom prst="rect">
            <a:avLst/>
          </a:prstGeom>
          <a:noFill/>
        </p:spPr>
        <p:txBody>
          <a:bodyPr wrap="none" rtlCol="0">
            <a:spAutoFit/>
          </a:bodyPr>
          <a:lstStyle/>
          <a:p>
            <a:r>
              <a:rPr lang="en-US" sz="1400" b="1" dirty="0" smtClean="0"/>
              <a:t>Activity recommendation</a:t>
            </a:r>
          </a:p>
          <a:p>
            <a:r>
              <a:rPr lang="en-US" sz="1400" dirty="0" smtClean="0"/>
              <a:t>Forbidden City:</a:t>
            </a:r>
          </a:p>
          <a:p>
            <a:r>
              <a:rPr lang="en-US" sz="1400" dirty="0" smtClean="0"/>
              <a:t>Tourism &gt; Exhibition &gt; Shopping</a:t>
            </a:r>
            <a:endParaRPr lang="en-US" sz="1400" dirty="0"/>
          </a:p>
        </p:txBody>
      </p:sp>
    </p:spTree>
    <p:extLst>
      <p:ext uri="{BB962C8B-B14F-4D97-AF65-F5344CB8AC3E}">
        <p14:creationId xmlns:p14="http://schemas.microsoft.com/office/powerpoint/2010/main" val="415332235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altLang="zh-CN" sz="4800" dirty="0"/>
              <a:t>Location-Activity Recommendation</a:t>
            </a:r>
            <a:endParaRPr lang="en-US" sz="4600" dirty="0"/>
          </a:p>
        </p:txBody>
      </p:sp>
      <p:sp>
        <p:nvSpPr>
          <p:cNvPr id="5" name="Slide Number Placeholder 4"/>
          <p:cNvSpPr>
            <a:spLocks noGrp="1"/>
          </p:cNvSpPr>
          <p:nvPr>
            <p:ph type="sldNum" sz="quarter" idx="12"/>
          </p:nvPr>
        </p:nvSpPr>
        <p:spPr>
          <a:xfrm>
            <a:off x="6553200" y="6492875"/>
            <a:ext cx="2133600" cy="365125"/>
          </a:xfrm>
        </p:spPr>
        <p:txBody>
          <a:bodyPr/>
          <a:lstStyle/>
          <a:p>
            <a:fld id="{B6F15528-21DE-4FAA-801E-634DDDAF4B2B}" type="slidenum">
              <a:rPr lang="en-US" smtClean="0"/>
              <a:pPr/>
              <a:t>93</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660580772"/>
              </p:ext>
            </p:extLst>
          </p:nvPr>
        </p:nvGraphicFramePr>
        <p:xfrm>
          <a:off x="5943600" y="3796248"/>
          <a:ext cx="1752600" cy="1097280"/>
        </p:xfrm>
        <a:graphic>
          <a:graphicData uri="http://schemas.openxmlformats.org/drawingml/2006/table">
            <a:tbl>
              <a:tblPr firstRow="1" bandRow="1">
                <a:tableStyleId>{5DA37D80-6434-44D0-A028-1B22A696006F}</a:tableStyleId>
              </a:tblPr>
              <a:tblGrid>
                <a:gridCol w="584200"/>
                <a:gridCol w="584200"/>
                <a:gridCol w="584200"/>
              </a:tblGrid>
              <a:tr h="330200">
                <a:tc>
                  <a:txBody>
                    <a:bodyPr/>
                    <a:lstStyle/>
                    <a:p>
                      <a:endParaRPr lang="en-US" dirty="0"/>
                    </a:p>
                  </a:txBody>
                  <a:tcPr/>
                </a:tc>
                <a:tc>
                  <a:txBody>
                    <a:bodyPr/>
                    <a:lstStyle/>
                    <a:p>
                      <a:endParaRPr lang="en-US" dirty="0"/>
                    </a:p>
                  </a:txBody>
                  <a:tcPr/>
                </a:tc>
                <a:tc>
                  <a:txBody>
                    <a:bodyPr/>
                    <a:lstStyle/>
                    <a:p>
                      <a:endParaRPr lang="en-US"/>
                    </a:p>
                  </a:txBody>
                  <a:tcPr/>
                </a:tc>
              </a:tr>
              <a:tr h="330200">
                <a:tc>
                  <a:txBody>
                    <a:bodyPr/>
                    <a:lstStyle/>
                    <a:p>
                      <a:endParaRPr lang="en-US"/>
                    </a:p>
                  </a:txBody>
                  <a:tcPr/>
                </a:tc>
                <a:tc>
                  <a:txBody>
                    <a:bodyPr/>
                    <a:lstStyle/>
                    <a:p>
                      <a:endParaRPr lang="en-US"/>
                    </a:p>
                  </a:txBody>
                  <a:tcPr/>
                </a:tc>
                <a:tc>
                  <a:txBody>
                    <a:bodyPr/>
                    <a:lstStyle/>
                    <a:p>
                      <a:endParaRPr lang="en-US"/>
                    </a:p>
                  </a:txBody>
                  <a:tcPr/>
                </a:tc>
              </a:tr>
              <a:tr h="33020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11" name="TextBox 10"/>
          <p:cNvSpPr txBox="1">
            <a:spLocks noChangeArrowheads="1"/>
          </p:cNvSpPr>
          <p:nvPr/>
        </p:nvSpPr>
        <p:spPr bwMode="auto">
          <a:xfrm>
            <a:off x="6324600" y="3457694"/>
            <a:ext cx="1011046" cy="338554"/>
          </a:xfrm>
          <a:prstGeom prst="rect">
            <a:avLst/>
          </a:prstGeom>
          <a:noFill/>
          <a:ln w="9525">
            <a:noFill/>
            <a:miter lim="800000"/>
            <a:headEnd/>
            <a:tailEnd/>
          </a:ln>
        </p:spPr>
        <p:txBody>
          <a:bodyPr wrap="none">
            <a:spAutoFit/>
          </a:bodyPr>
          <a:lstStyle/>
          <a:p>
            <a:r>
              <a:rPr lang="en-US" sz="1600" dirty="0">
                <a:latin typeface="Constantia" pitchFamily="18" charset="0"/>
              </a:rPr>
              <a:t>Activities</a:t>
            </a:r>
            <a:endParaRPr lang="en-US" dirty="0">
              <a:latin typeface="Constantia" pitchFamily="18" charset="0"/>
            </a:endParaRPr>
          </a:p>
        </p:txBody>
      </p:sp>
      <p:sp>
        <p:nvSpPr>
          <p:cNvPr id="12" name="TextBox 11"/>
          <p:cNvSpPr txBox="1">
            <a:spLocks noChangeArrowheads="1"/>
          </p:cNvSpPr>
          <p:nvPr/>
        </p:nvSpPr>
        <p:spPr bwMode="auto">
          <a:xfrm rot="-5400000">
            <a:off x="5250332" y="4181803"/>
            <a:ext cx="1047979" cy="338554"/>
          </a:xfrm>
          <a:prstGeom prst="rect">
            <a:avLst/>
          </a:prstGeom>
          <a:noFill/>
          <a:ln w="9525">
            <a:noFill/>
            <a:miter lim="800000"/>
            <a:headEnd/>
            <a:tailEnd/>
          </a:ln>
        </p:spPr>
        <p:txBody>
          <a:bodyPr wrap="none">
            <a:spAutoFit/>
          </a:bodyPr>
          <a:lstStyle/>
          <a:p>
            <a:r>
              <a:rPr lang="en-US" sz="1600">
                <a:latin typeface="Constantia" pitchFamily="18" charset="0"/>
              </a:rPr>
              <a:t>Locations</a:t>
            </a:r>
          </a:p>
        </p:txBody>
      </p:sp>
      <p:graphicFrame>
        <p:nvGraphicFramePr>
          <p:cNvPr id="30" name="Table 29"/>
          <p:cNvGraphicFramePr>
            <a:graphicFrameLocks noGrp="1"/>
          </p:cNvGraphicFramePr>
          <p:nvPr>
            <p:extLst>
              <p:ext uri="{D42A27DB-BD31-4B8C-83A1-F6EECF244321}">
                <p14:modId xmlns:p14="http://schemas.microsoft.com/office/powerpoint/2010/main" val="1217216406"/>
              </p:ext>
            </p:extLst>
          </p:nvPr>
        </p:nvGraphicFramePr>
        <p:xfrm>
          <a:off x="2590800" y="3627120"/>
          <a:ext cx="1981200" cy="1478280"/>
        </p:xfrm>
        <a:graphic>
          <a:graphicData uri="http://schemas.openxmlformats.org/drawingml/2006/table">
            <a:tbl>
              <a:tblPr firstRow="1" bandRow="1">
                <a:tableStyleId>{5940675A-B579-460E-94D1-54222C63F5DA}</a:tableStyleId>
              </a:tblPr>
              <a:tblGrid>
                <a:gridCol w="660400"/>
                <a:gridCol w="660400"/>
                <a:gridCol w="660400"/>
              </a:tblGrid>
              <a:tr h="492760">
                <a:tc>
                  <a:txBody>
                    <a:bodyPr/>
                    <a:lstStyle/>
                    <a:p>
                      <a:pPr algn="ctr"/>
                      <a:r>
                        <a:rPr lang="en-US" dirty="0" smtClean="0"/>
                        <a:t>5</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492760">
                <a:tc>
                  <a:txBody>
                    <a:bodyPr/>
                    <a:lstStyle/>
                    <a:p>
                      <a:pPr algn="ctr"/>
                      <a:r>
                        <a:rPr lang="en-US" dirty="0" smtClean="0"/>
                        <a:t>?</a:t>
                      </a:r>
                      <a:endParaRPr lang="en-US" dirty="0"/>
                    </a:p>
                  </a:txBody>
                  <a:tcPr/>
                </a:tc>
                <a:tc>
                  <a:txBody>
                    <a:bodyPr/>
                    <a:lstStyle/>
                    <a:p>
                      <a:pPr algn="ctr"/>
                      <a:r>
                        <a:rPr lang="en-US" dirty="0" smtClean="0"/>
                        <a:t>1</a:t>
                      </a:r>
                      <a:endParaRPr lang="en-US" dirty="0"/>
                    </a:p>
                  </a:txBody>
                  <a:tcPr/>
                </a:tc>
                <a:tc>
                  <a:txBody>
                    <a:bodyPr/>
                    <a:lstStyle/>
                    <a:p>
                      <a:pPr algn="ctr"/>
                      <a:r>
                        <a:rPr lang="en-US" dirty="0" smtClean="0"/>
                        <a:t>?</a:t>
                      </a:r>
                      <a:endParaRPr lang="en-US" dirty="0"/>
                    </a:p>
                  </a:txBody>
                  <a:tcPr/>
                </a:tc>
              </a:tr>
              <a:tr h="492760">
                <a:tc>
                  <a:txBody>
                    <a:bodyPr/>
                    <a:lstStyle/>
                    <a:p>
                      <a:pPr algn="ctr"/>
                      <a:r>
                        <a:rPr lang="en-US" dirty="0" smtClean="0"/>
                        <a:t>1</a:t>
                      </a:r>
                      <a:endParaRPr lang="en-US" dirty="0"/>
                    </a:p>
                  </a:txBody>
                  <a:tcPr/>
                </a:tc>
                <a:tc>
                  <a:txBody>
                    <a:bodyPr/>
                    <a:lstStyle/>
                    <a:p>
                      <a:pPr algn="ctr"/>
                      <a:r>
                        <a:rPr lang="en-US" dirty="0" smtClean="0"/>
                        <a:t>?</a:t>
                      </a:r>
                      <a:endParaRPr lang="en-US" dirty="0"/>
                    </a:p>
                  </a:txBody>
                  <a:tcPr/>
                </a:tc>
                <a:tc>
                  <a:txBody>
                    <a:bodyPr/>
                    <a:lstStyle/>
                    <a:p>
                      <a:pPr algn="ctr"/>
                      <a:r>
                        <a:rPr lang="en-US" dirty="0" smtClean="0"/>
                        <a:t>6</a:t>
                      </a:r>
                      <a:endParaRPr lang="en-US" dirty="0"/>
                    </a:p>
                  </a:txBody>
                  <a:tcPr/>
                </a:tc>
              </a:tr>
            </a:tbl>
          </a:graphicData>
        </a:graphic>
      </p:graphicFrame>
      <p:sp>
        <p:nvSpPr>
          <p:cNvPr id="31" name="TextBox 30"/>
          <p:cNvSpPr txBox="1"/>
          <p:nvPr/>
        </p:nvSpPr>
        <p:spPr>
          <a:xfrm>
            <a:off x="1219200" y="3730823"/>
            <a:ext cx="1347548" cy="307777"/>
          </a:xfrm>
          <a:prstGeom prst="rect">
            <a:avLst/>
          </a:prstGeom>
          <a:noFill/>
        </p:spPr>
        <p:txBody>
          <a:bodyPr wrap="none" rtlCol="0">
            <a:spAutoFit/>
          </a:bodyPr>
          <a:lstStyle/>
          <a:p>
            <a:r>
              <a:rPr lang="en-US" sz="1400" dirty="0" smtClean="0"/>
              <a:t>Forbidden City</a:t>
            </a:r>
            <a:endParaRPr lang="en-US" sz="1400" dirty="0"/>
          </a:p>
        </p:txBody>
      </p:sp>
      <p:sp>
        <p:nvSpPr>
          <p:cNvPr id="32" name="TextBox 31"/>
          <p:cNvSpPr txBox="1"/>
          <p:nvPr/>
        </p:nvSpPr>
        <p:spPr>
          <a:xfrm>
            <a:off x="2286000" y="3276600"/>
            <a:ext cx="827727" cy="307777"/>
          </a:xfrm>
          <a:prstGeom prst="rect">
            <a:avLst/>
          </a:prstGeom>
          <a:noFill/>
        </p:spPr>
        <p:txBody>
          <a:bodyPr wrap="none" rtlCol="0">
            <a:spAutoFit/>
          </a:bodyPr>
          <a:lstStyle/>
          <a:p>
            <a:r>
              <a:rPr lang="en-US" sz="1400" dirty="0" smtClean="0"/>
              <a:t>Tourism</a:t>
            </a:r>
            <a:endParaRPr lang="en-US" sz="1400" dirty="0"/>
          </a:p>
        </p:txBody>
      </p:sp>
      <p:sp>
        <p:nvSpPr>
          <p:cNvPr id="33" name="TextBox 32"/>
          <p:cNvSpPr txBox="1"/>
          <p:nvPr/>
        </p:nvSpPr>
        <p:spPr>
          <a:xfrm>
            <a:off x="3039609" y="3276600"/>
            <a:ext cx="998991" cy="307777"/>
          </a:xfrm>
          <a:prstGeom prst="rect">
            <a:avLst/>
          </a:prstGeom>
          <a:noFill/>
        </p:spPr>
        <p:txBody>
          <a:bodyPr wrap="none" rtlCol="0">
            <a:spAutoFit/>
          </a:bodyPr>
          <a:lstStyle/>
          <a:p>
            <a:r>
              <a:rPr lang="en-US" sz="1400" dirty="0" smtClean="0"/>
              <a:t>Exhibition</a:t>
            </a:r>
            <a:endParaRPr lang="en-US" sz="1400" dirty="0"/>
          </a:p>
        </p:txBody>
      </p:sp>
      <p:sp>
        <p:nvSpPr>
          <p:cNvPr id="34" name="TextBox 33"/>
          <p:cNvSpPr txBox="1"/>
          <p:nvPr/>
        </p:nvSpPr>
        <p:spPr>
          <a:xfrm>
            <a:off x="3949943" y="3276600"/>
            <a:ext cx="926857" cy="307777"/>
          </a:xfrm>
          <a:prstGeom prst="rect">
            <a:avLst/>
          </a:prstGeom>
          <a:noFill/>
        </p:spPr>
        <p:txBody>
          <a:bodyPr wrap="none" rtlCol="0">
            <a:spAutoFit/>
          </a:bodyPr>
          <a:lstStyle/>
          <a:p>
            <a:r>
              <a:rPr lang="en-US" sz="1400" dirty="0" smtClean="0"/>
              <a:t>Shopping</a:t>
            </a:r>
            <a:endParaRPr lang="en-US" sz="1400" dirty="0"/>
          </a:p>
        </p:txBody>
      </p:sp>
      <p:sp>
        <p:nvSpPr>
          <p:cNvPr id="35" name="TextBox 34"/>
          <p:cNvSpPr txBox="1"/>
          <p:nvPr/>
        </p:nvSpPr>
        <p:spPr>
          <a:xfrm>
            <a:off x="1524000" y="4191000"/>
            <a:ext cx="1010469" cy="307777"/>
          </a:xfrm>
          <a:prstGeom prst="rect">
            <a:avLst/>
          </a:prstGeom>
          <a:noFill/>
        </p:spPr>
        <p:txBody>
          <a:bodyPr wrap="none" rtlCol="0">
            <a:spAutoFit/>
          </a:bodyPr>
          <a:lstStyle/>
          <a:p>
            <a:r>
              <a:rPr lang="en-US" sz="1400" dirty="0" smtClean="0"/>
              <a:t>Bird’s Nest</a:t>
            </a:r>
            <a:endParaRPr lang="en-US" sz="1400" dirty="0"/>
          </a:p>
        </p:txBody>
      </p:sp>
      <p:sp>
        <p:nvSpPr>
          <p:cNvPr id="36" name="TextBox 35"/>
          <p:cNvSpPr txBox="1"/>
          <p:nvPr/>
        </p:nvSpPr>
        <p:spPr>
          <a:xfrm>
            <a:off x="1219200" y="4721423"/>
            <a:ext cx="1361270" cy="307777"/>
          </a:xfrm>
          <a:prstGeom prst="rect">
            <a:avLst/>
          </a:prstGeom>
          <a:noFill/>
        </p:spPr>
        <p:txBody>
          <a:bodyPr wrap="none" rtlCol="0">
            <a:spAutoFit/>
          </a:bodyPr>
          <a:lstStyle/>
          <a:p>
            <a:r>
              <a:rPr lang="en-US" sz="1400" dirty="0" smtClean="0"/>
              <a:t>Zhongguancun</a:t>
            </a:r>
            <a:endParaRPr lang="en-US" sz="1400" dirty="0"/>
          </a:p>
        </p:txBody>
      </p:sp>
      <p:sp>
        <p:nvSpPr>
          <p:cNvPr id="41" name="TextBox 40"/>
          <p:cNvSpPr txBox="1"/>
          <p:nvPr/>
        </p:nvSpPr>
        <p:spPr>
          <a:xfrm>
            <a:off x="6629400" y="4070271"/>
            <a:ext cx="370614" cy="584775"/>
          </a:xfrm>
          <a:prstGeom prst="rect">
            <a:avLst/>
          </a:prstGeom>
          <a:noFill/>
        </p:spPr>
        <p:txBody>
          <a:bodyPr wrap="none" rtlCol="0">
            <a:spAutoFit/>
          </a:bodyPr>
          <a:lstStyle/>
          <a:p>
            <a:r>
              <a:rPr lang="en-US" sz="3200" b="1" dirty="0" smtClean="0">
                <a:solidFill>
                  <a:srgbClr val="FF0000"/>
                </a:solidFill>
              </a:rPr>
              <a:t>?</a:t>
            </a:r>
            <a:endParaRPr lang="en-US" b="1" dirty="0">
              <a:solidFill>
                <a:srgbClr val="FF0000"/>
              </a:solidFill>
            </a:endParaRPr>
          </a:p>
        </p:txBody>
      </p:sp>
      <p:sp>
        <p:nvSpPr>
          <p:cNvPr id="16" name="Content Placeholder 2"/>
          <p:cNvSpPr txBox="1">
            <a:spLocks/>
          </p:cNvSpPr>
          <p:nvPr/>
        </p:nvSpPr>
        <p:spPr>
          <a:xfrm>
            <a:off x="1416087" y="2057400"/>
            <a:ext cx="66294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000" smtClean="0"/>
              <a:t>Data sparseness (</a:t>
            </a:r>
            <a:r>
              <a:rPr lang="en-US" sz="2800" smtClean="0"/>
              <a:t>&lt;0.6% entries are filled)</a:t>
            </a:r>
            <a:endParaRPr lang="en-US" sz="3000" dirty="0"/>
          </a:p>
        </p:txBody>
      </p:sp>
      <p:sp>
        <p:nvSpPr>
          <p:cNvPr id="4" name="Content Placeholder 3"/>
          <p:cNvSpPr>
            <a:spLocks noGrp="1"/>
          </p:cNvSpPr>
          <p:nvPr>
            <p:ph idx="1"/>
          </p:nvPr>
        </p:nvSpPr>
        <p:spPr/>
        <p:txBody>
          <a:bodyPr/>
          <a:lstStyle/>
          <a:p>
            <a:endParaRPr lang="en-US"/>
          </a:p>
        </p:txBody>
      </p:sp>
      <p:sp>
        <p:nvSpPr>
          <p:cNvPr id="18" name="Rectangle 17"/>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5548153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Solution: Collaborative Location and Activity Recommendation (CLAR)</a:t>
            </a:r>
            <a:endParaRPr lang="en-US" sz="3200" dirty="0"/>
          </a:p>
        </p:txBody>
      </p:sp>
      <p:sp>
        <p:nvSpPr>
          <p:cNvPr id="5" name="Content Placeholder 4"/>
          <p:cNvSpPr>
            <a:spLocks noGrp="1"/>
          </p:cNvSpPr>
          <p:nvPr>
            <p:ph idx="1"/>
          </p:nvPr>
        </p:nvSpPr>
        <p:spPr>
          <a:xfrm>
            <a:off x="457200" y="1600200"/>
            <a:ext cx="8229600" cy="4724400"/>
          </a:xfrm>
        </p:spPr>
        <p:txBody>
          <a:bodyPr>
            <a:normAutofit fontScale="77500" lnSpcReduction="20000"/>
          </a:bodyPr>
          <a:lstStyle/>
          <a:p>
            <a:r>
              <a:rPr lang="en-US" sz="2400" dirty="0" smtClean="0"/>
              <a:t>Collaborative filtering, with collective matrix factorization</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sz="2000" dirty="0" smtClean="0"/>
              <a:t>Low rank approximation, by minimizing</a:t>
            </a:r>
          </a:p>
          <a:p>
            <a:pPr lvl="1"/>
            <a:endParaRPr lang="en-US" sz="2000" dirty="0" smtClean="0"/>
          </a:p>
          <a:p>
            <a:pPr lvl="1"/>
            <a:endParaRPr lang="en-US" sz="2000" dirty="0" smtClean="0"/>
          </a:p>
          <a:p>
            <a:pPr lvl="1"/>
            <a:endParaRPr lang="en-US" sz="2000" dirty="0" smtClean="0"/>
          </a:p>
          <a:p>
            <a:pPr lvl="1"/>
            <a:endParaRPr lang="en-US" sz="2000" dirty="0" smtClean="0"/>
          </a:p>
          <a:p>
            <a:pPr lvl="1"/>
            <a:endParaRPr lang="en-US" sz="2000" dirty="0" smtClean="0"/>
          </a:p>
          <a:p>
            <a:pPr lvl="1">
              <a:buNone/>
            </a:pPr>
            <a:endParaRPr lang="en-US" sz="2000" dirty="0" smtClean="0"/>
          </a:p>
          <a:p>
            <a:pPr lvl="1">
              <a:buNone/>
            </a:pPr>
            <a:endParaRPr lang="en-US" sz="2000" dirty="0" smtClean="0"/>
          </a:p>
          <a:p>
            <a:pPr lvl="1">
              <a:buNone/>
            </a:pPr>
            <a:endParaRPr lang="en-US" sz="2000" dirty="0"/>
          </a:p>
          <a:p>
            <a:pPr lvl="1">
              <a:buNone/>
            </a:pPr>
            <a:r>
              <a:rPr lang="en-US" sz="2000" dirty="0" smtClean="0"/>
              <a:t>	</a:t>
            </a:r>
          </a:p>
        </p:txBody>
      </p:sp>
      <p:pic>
        <p:nvPicPr>
          <p:cNvPr id="5125" name="Picture 5"/>
          <p:cNvPicPr>
            <a:picLocks noChangeAspect="1" noChangeArrowheads="1"/>
          </p:cNvPicPr>
          <p:nvPr/>
        </p:nvPicPr>
        <p:blipFill>
          <a:blip r:embed="rId2" cstate="print"/>
          <a:srcRect/>
          <a:stretch>
            <a:fillRect/>
          </a:stretch>
        </p:blipFill>
        <p:spPr bwMode="auto">
          <a:xfrm>
            <a:off x="1752600" y="4114800"/>
            <a:ext cx="5486400" cy="1062396"/>
          </a:xfrm>
          <a:prstGeom prst="rect">
            <a:avLst/>
          </a:prstGeom>
          <a:noFill/>
          <a:ln w="9525">
            <a:noFill/>
            <a:miter lim="800000"/>
            <a:headEnd/>
            <a:tailEnd/>
          </a:ln>
        </p:spPr>
      </p:pic>
      <p:sp>
        <p:nvSpPr>
          <p:cNvPr id="27" name="TextBox 26"/>
          <p:cNvSpPr txBox="1"/>
          <p:nvPr/>
        </p:nvSpPr>
        <p:spPr>
          <a:xfrm>
            <a:off x="1371600" y="5358825"/>
            <a:ext cx="6858000" cy="584775"/>
          </a:xfrm>
          <a:prstGeom prst="rect">
            <a:avLst/>
          </a:prstGeom>
          <a:noFill/>
        </p:spPr>
        <p:txBody>
          <a:bodyPr wrap="square" rtlCol="0">
            <a:spAutoFit/>
          </a:bodyPr>
          <a:lstStyle/>
          <a:p>
            <a:pPr marL="0" lvl="1"/>
            <a:r>
              <a:rPr lang="en-US" sz="1600" dirty="0" smtClean="0"/>
              <a:t>where U, V and W are the low-dimensional representations for the locations, activities and location features, respectively. I is an indicatory matrix.</a:t>
            </a:r>
          </a:p>
        </p:txBody>
      </p:sp>
      <p:pic>
        <p:nvPicPr>
          <p:cNvPr id="7" name="Picture 6"/>
          <p:cNvPicPr>
            <a:picLocks noChangeAspect="1"/>
          </p:cNvPicPr>
          <p:nvPr/>
        </p:nvPicPr>
        <p:blipFill>
          <a:blip r:embed="rId3" cstate="print"/>
          <a:srcRect/>
          <a:stretch>
            <a:fillRect/>
          </a:stretch>
        </p:blipFill>
        <p:spPr bwMode="auto">
          <a:xfrm>
            <a:off x="990600" y="1828800"/>
            <a:ext cx="7330938" cy="1349326"/>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B6F15528-21DE-4FAA-801E-634DDDAF4B2B}" type="slidenum">
              <a:rPr lang="en-US" smtClean="0"/>
              <a:pPr/>
              <a:t>94</a:t>
            </a:fld>
            <a:endParaRPr lang="en-US"/>
          </a:p>
        </p:txBody>
      </p:sp>
      <p:sp>
        <p:nvSpPr>
          <p:cNvPr id="9" name="Content Placeholder 2"/>
          <p:cNvSpPr txBox="1">
            <a:spLocks/>
          </p:cNvSpPr>
          <p:nvPr/>
        </p:nvSpPr>
        <p:spPr>
          <a:xfrm>
            <a:off x="2362200" y="6096000"/>
            <a:ext cx="4923753" cy="381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solidFill>
                  <a:srgbClr val="0070C0"/>
                </a:solidFill>
              </a:rPr>
              <a:t>Answer Question 14</a:t>
            </a:r>
            <a:endParaRPr lang="en-US" sz="2400" dirty="0">
              <a:solidFill>
                <a:srgbClr val="0070C0"/>
              </a:solidFill>
            </a:endParaRPr>
          </a:p>
        </p:txBody>
      </p:sp>
    </p:spTree>
    <p:extLst>
      <p:ext uri="{BB962C8B-B14F-4D97-AF65-F5344CB8AC3E}">
        <p14:creationId xmlns:p14="http://schemas.microsoft.com/office/powerpoint/2010/main" val="14599186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Location-Activity Recommendation</a:t>
            </a:r>
            <a:endParaRPr lang="zh-CN" alt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sz="2400" dirty="0" smtClean="0"/>
                  <a:t>The objective function is not jointly convex</a:t>
                </a:r>
              </a:p>
              <a:p>
                <a:r>
                  <a:rPr lang="en-US" altLang="zh-CN" sz="2400" dirty="0" smtClean="0"/>
                  <a:t>Using gradient </a:t>
                </a:r>
                <a:r>
                  <a:rPr lang="en-US" altLang="zh-CN" sz="2400" dirty="0"/>
                  <a:t>descent to get the local optimal </a:t>
                </a:r>
                <a:r>
                  <a:rPr lang="en-US" altLang="zh-CN" sz="2400" dirty="0" smtClean="0"/>
                  <a:t>solutions</a:t>
                </a:r>
              </a:p>
              <a:p>
                <a:endParaRPr lang="en-US" altLang="zh-CN" sz="2400" dirty="0" smtClean="0"/>
              </a:p>
              <a:p>
                <a:pPr lvl="1"/>
                <a14:m>
                  <m:oMath xmlns:m="http://schemas.openxmlformats.org/officeDocument/2006/math">
                    <m:sSub>
                      <m:sSubPr>
                        <m:ctrlPr>
                          <a:rPr lang="zh-CN" altLang="zh-CN" sz="1800" i="1">
                            <a:latin typeface="Cambria Math"/>
                          </a:rPr>
                        </m:ctrlPr>
                      </m:sSubPr>
                      <m:e>
                        <m:r>
                          <a:rPr lang="en-US" altLang="zh-CN" sz="1800">
                            <a:latin typeface="Cambria Math"/>
                          </a:rPr>
                          <m:t>𝛻</m:t>
                        </m:r>
                      </m:e>
                      <m:sub>
                        <m:r>
                          <m:rPr>
                            <m:sty m:val="p"/>
                          </m:rPr>
                          <a:rPr lang="en-US" altLang="zh-CN" sz="1800">
                            <a:latin typeface="Cambria Math"/>
                          </a:rPr>
                          <m:t>U</m:t>
                        </m:r>
                      </m:sub>
                    </m:sSub>
                    <m:r>
                      <a:rPr lang="en-US" altLang="zh-CN" sz="1800" i="1">
                        <a:latin typeface="Cambria Math"/>
                      </a:rPr>
                      <m:t>𝐿</m:t>
                    </m:r>
                    <m:r>
                      <a:rPr lang="en-US" altLang="zh-CN" sz="1800" i="1">
                        <a:latin typeface="Cambria Math"/>
                      </a:rPr>
                      <m:t>=</m:t>
                    </m:r>
                    <m:d>
                      <m:dPr>
                        <m:begChr m:val="["/>
                        <m:endChr m:val="]"/>
                        <m:ctrlPr>
                          <a:rPr lang="zh-CN" altLang="zh-CN" sz="1800" i="1">
                            <a:latin typeface="Cambria Math"/>
                          </a:rPr>
                        </m:ctrlPr>
                      </m:dPr>
                      <m:e>
                        <m:r>
                          <a:rPr lang="en-US" altLang="zh-CN" sz="1800" i="1">
                            <a:latin typeface="Cambria Math"/>
                          </a:rPr>
                          <m:t>𝐼</m:t>
                        </m:r>
                        <m:r>
                          <a:rPr lang="en-US" altLang="zh-CN" sz="1800" i="1">
                            <a:latin typeface="Cambria Math"/>
                          </a:rPr>
                          <m:t>∘</m:t>
                        </m:r>
                        <m:d>
                          <m:dPr>
                            <m:ctrlPr>
                              <a:rPr lang="zh-CN" altLang="zh-CN" sz="1800" i="1">
                                <a:latin typeface="Cambria Math"/>
                              </a:rPr>
                            </m:ctrlPr>
                          </m:dPr>
                          <m:e>
                            <m:r>
                              <a:rPr lang="en-US" altLang="zh-CN" sz="1800" i="1">
                                <a:latin typeface="Cambria Math"/>
                              </a:rPr>
                              <m:t>𝑈</m:t>
                            </m:r>
                            <m:sSup>
                              <m:sSupPr>
                                <m:ctrlPr>
                                  <a:rPr lang="zh-CN" altLang="zh-CN" sz="1800" i="1">
                                    <a:latin typeface="Cambria Math"/>
                                  </a:rPr>
                                </m:ctrlPr>
                              </m:sSupPr>
                              <m:e>
                                <m:r>
                                  <a:rPr lang="en-US" altLang="zh-CN" sz="1800" i="1">
                                    <a:latin typeface="Cambria Math"/>
                                  </a:rPr>
                                  <m:t>𝑉</m:t>
                                </m:r>
                              </m:e>
                              <m:sup>
                                <m:r>
                                  <a:rPr lang="en-US" altLang="zh-CN" sz="1800" i="1">
                                    <a:latin typeface="Cambria Math"/>
                                  </a:rPr>
                                  <m:t>𝑇</m:t>
                                </m:r>
                              </m:sup>
                            </m:sSup>
                            <m:r>
                              <a:rPr lang="en-US" altLang="zh-CN" sz="1800" i="1">
                                <a:latin typeface="Cambria Math"/>
                              </a:rPr>
                              <m:t>−</m:t>
                            </m:r>
                            <m:r>
                              <a:rPr lang="en-US" altLang="zh-CN" sz="1800" i="1">
                                <a:latin typeface="Cambria Math"/>
                              </a:rPr>
                              <m:t>𝑋</m:t>
                            </m:r>
                          </m:e>
                        </m:d>
                      </m:e>
                    </m:d>
                    <m:r>
                      <a:rPr lang="en-US" altLang="zh-CN" sz="1800" i="1">
                        <a:latin typeface="Cambria Math"/>
                      </a:rPr>
                      <m:t>𝑉</m:t>
                    </m:r>
                    <m:r>
                      <a:rPr lang="en-US" altLang="zh-CN" sz="1800" i="1">
                        <a:latin typeface="Cambria Math"/>
                      </a:rPr>
                      <m:t>+</m:t>
                    </m:r>
                    <m:sSub>
                      <m:sSubPr>
                        <m:ctrlPr>
                          <a:rPr lang="zh-CN" altLang="zh-CN" sz="1800" i="1">
                            <a:latin typeface="Cambria Math"/>
                          </a:rPr>
                        </m:ctrlPr>
                      </m:sSubPr>
                      <m:e>
                        <m:r>
                          <a:rPr lang="en-US" altLang="zh-CN" sz="1800" i="1">
                            <a:latin typeface="Cambria Math"/>
                          </a:rPr>
                          <m:t>𝜆</m:t>
                        </m:r>
                      </m:e>
                      <m:sub>
                        <m:r>
                          <a:rPr lang="en-US" altLang="zh-CN" sz="1800" i="1">
                            <a:latin typeface="Cambria Math"/>
                          </a:rPr>
                          <m:t>1</m:t>
                        </m:r>
                      </m:sub>
                    </m:sSub>
                    <m:d>
                      <m:dPr>
                        <m:ctrlPr>
                          <a:rPr lang="zh-CN" altLang="zh-CN" sz="1800" i="1">
                            <a:latin typeface="Cambria Math"/>
                          </a:rPr>
                        </m:ctrlPr>
                      </m:dPr>
                      <m:e>
                        <m:r>
                          <a:rPr lang="en-US" altLang="zh-CN" sz="1800" i="1">
                            <a:latin typeface="Cambria Math"/>
                          </a:rPr>
                          <m:t>𝑈</m:t>
                        </m:r>
                        <m:sSup>
                          <m:sSupPr>
                            <m:ctrlPr>
                              <a:rPr lang="zh-CN" altLang="zh-CN" sz="1800" i="1">
                                <a:latin typeface="Cambria Math"/>
                              </a:rPr>
                            </m:ctrlPr>
                          </m:sSupPr>
                          <m:e>
                            <m:r>
                              <a:rPr lang="en-US" altLang="zh-CN" sz="1800" i="1">
                                <a:latin typeface="Cambria Math"/>
                              </a:rPr>
                              <m:t>𝑊</m:t>
                            </m:r>
                          </m:e>
                          <m:sup>
                            <m:r>
                              <a:rPr lang="en-US" altLang="zh-CN" sz="1800" i="1">
                                <a:latin typeface="Cambria Math"/>
                              </a:rPr>
                              <m:t>𝑇</m:t>
                            </m:r>
                          </m:sup>
                        </m:sSup>
                        <m:r>
                          <a:rPr lang="en-US" altLang="zh-CN" sz="1800" i="1">
                            <a:latin typeface="Cambria Math"/>
                          </a:rPr>
                          <m:t>−</m:t>
                        </m:r>
                        <m:r>
                          <a:rPr lang="en-US" altLang="zh-CN" sz="1800" i="1">
                            <a:latin typeface="Cambria Math"/>
                          </a:rPr>
                          <m:t>𝑌</m:t>
                        </m:r>
                      </m:e>
                    </m:d>
                    <m:r>
                      <a:rPr lang="en-US" altLang="zh-CN" sz="1800" i="1">
                        <a:latin typeface="Cambria Math"/>
                      </a:rPr>
                      <m:t>𝑊</m:t>
                    </m:r>
                    <m:r>
                      <a:rPr lang="en-US" altLang="zh-CN" sz="1800" i="1">
                        <a:latin typeface="Cambria Math"/>
                      </a:rPr>
                      <m:t>+</m:t>
                    </m:r>
                    <m:sSub>
                      <m:sSubPr>
                        <m:ctrlPr>
                          <a:rPr lang="zh-CN" altLang="zh-CN" sz="1800" i="1">
                            <a:latin typeface="Cambria Math"/>
                          </a:rPr>
                        </m:ctrlPr>
                      </m:sSubPr>
                      <m:e>
                        <m:r>
                          <a:rPr lang="en-US" altLang="zh-CN" sz="1800" i="1">
                            <a:latin typeface="Cambria Math"/>
                          </a:rPr>
                          <m:t>𝜆</m:t>
                        </m:r>
                      </m:e>
                      <m:sub>
                        <m:r>
                          <a:rPr lang="en-US" altLang="zh-CN" sz="1800" i="1">
                            <a:latin typeface="Cambria Math"/>
                          </a:rPr>
                          <m:t>3</m:t>
                        </m:r>
                      </m:sub>
                    </m:sSub>
                    <m:r>
                      <a:rPr lang="en-US" altLang="zh-CN" sz="1800" i="1">
                        <a:latin typeface="Cambria Math"/>
                      </a:rPr>
                      <m:t>𝑈</m:t>
                    </m:r>
                  </m:oMath>
                </a14:m>
                <a:r>
                  <a:rPr lang="en-US" altLang="zh-CN" sz="1800" dirty="0"/>
                  <a:t>,</a:t>
                </a:r>
                <a:endParaRPr lang="zh-CN" altLang="zh-CN" sz="1800" dirty="0"/>
              </a:p>
              <a:p>
                <a:pPr lvl="1"/>
                <a14:m>
                  <m:oMath xmlns:m="http://schemas.openxmlformats.org/officeDocument/2006/math">
                    <m:sSub>
                      <m:sSubPr>
                        <m:ctrlPr>
                          <a:rPr lang="zh-CN" altLang="zh-CN" sz="1800" i="1">
                            <a:latin typeface="Cambria Math"/>
                          </a:rPr>
                        </m:ctrlPr>
                      </m:sSubPr>
                      <m:e>
                        <m:r>
                          <a:rPr lang="en-US" altLang="zh-CN" sz="1800">
                            <a:latin typeface="Cambria Math"/>
                          </a:rPr>
                          <m:t>𝛻</m:t>
                        </m:r>
                      </m:e>
                      <m:sub>
                        <m:r>
                          <m:rPr>
                            <m:sty m:val="p"/>
                          </m:rPr>
                          <a:rPr lang="en-US" altLang="zh-CN" sz="1800">
                            <a:latin typeface="Cambria Math"/>
                          </a:rPr>
                          <m:t>V</m:t>
                        </m:r>
                      </m:sub>
                    </m:sSub>
                    <m:r>
                      <a:rPr lang="en-US" altLang="zh-CN" sz="1800" i="1">
                        <a:latin typeface="Cambria Math"/>
                      </a:rPr>
                      <m:t>𝐿</m:t>
                    </m:r>
                    <m:r>
                      <a:rPr lang="en-US" altLang="zh-CN" sz="1800" i="1">
                        <a:latin typeface="Cambria Math"/>
                      </a:rPr>
                      <m:t>=</m:t>
                    </m:r>
                    <m:sSup>
                      <m:sSupPr>
                        <m:ctrlPr>
                          <a:rPr lang="zh-CN" altLang="zh-CN" sz="1800" i="1">
                            <a:latin typeface="Cambria Math"/>
                          </a:rPr>
                        </m:ctrlPr>
                      </m:sSupPr>
                      <m:e>
                        <m:d>
                          <m:dPr>
                            <m:begChr m:val="["/>
                            <m:endChr m:val="]"/>
                            <m:ctrlPr>
                              <a:rPr lang="zh-CN" altLang="zh-CN" sz="1800" i="1">
                                <a:latin typeface="Cambria Math"/>
                              </a:rPr>
                            </m:ctrlPr>
                          </m:dPr>
                          <m:e>
                            <m:r>
                              <a:rPr lang="en-US" altLang="zh-CN" sz="1800" i="1">
                                <a:latin typeface="Cambria Math"/>
                              </a:rPr>
                              <m:t>𝐼</m:t>
                            </m:r>
                            <m:r>
                              <a:rPr lang="en-US" altLang="zh-CN" sz="1800" i="1">
                                <a:latin typeface="Cambria Math"/>
                              </a:rPr>
                              <m:t>∘</m:t>
                            </m:r>
                            <m:d>
                              <m:dPr>
                                <m:ctrlPr>
                                  <a:rPr lang="zh-CN" altLang="zh-CN" sz="1800" i="1">
                                    <a:latin typeface="Cambria Math"/>
                                  </a:rPr>
                                </m:ctrlPr>
                              </m:dPr>
                              <m:e>
                                <m:r>
                                  <a:rPr lang="en-US" altLang="zh-CN" sz="1800" i="1">
                                    <a:latin typeface="Cambria Math"/>
                                  </a:rPr>
                                  <m:t>𝑈</m:t>
                                </m:r>
                                <m:sSup>
                                  <m:sSupPr>
                                    <m:ctrlPr>
                                      <a:rPr lang="zh-CN" altLang="zh-CN" sz="1800" i="1">
                                        <a:latin typeface="Cambria Math"/>
                                      </a:rPr>
                                    </m:ctrlPr>
                                  </m:sSupPr>
                                  <m:e>
                                    <m:r>
                                      <a:rPr lang="en-US" altLang="zh-CN" sz="1800" i="1">
                                        <a:latin typeface="Cambria Math"/>
                                      </a:rPr>
                                      <m:t>𝑉</m:t>
                                    </m:r>
                                  </m:e>
                                  <m:sup>
                                    <m:r>
                                      <a:rPr lang="en-US" altLang="zh-CN" sz="1800" i="1">
                                        <a:latin typeface="Cambria Math"/>
                                      </a:rPr>
                                      <m:t>𝑇</m:t>
                                    </m:r>
                                  </m:sup>
                                </m:sSup>
                                <m:r>
                                  <a:rPr lang="en-US" altLang="zh-CN" sz="1800" i="1">
                                    <a:latin typeface="Cambria Math"/>
                                  </a:rPr>
                                  <m:t>−</m:t>
                                </m:r>
                                <m:r>
                                  <a:rPr lang="en-US" altLang="zh-CN" sz="1800" i="1">
                                    <a:latin typeface="Cambria Math"/>
                                  </a:rPr>
                                  <m:t>𝑋</m:t>
                                </m:r>
                              </m:e>
                            </m:d>
                          </m:e>
                        </m:d>
                      </m:e>
                      <m:sup>
                        <m:r>
                          <a:rPr lang="en-US" altLang="zh-CN" sz="1800" i="1">
                            <a:latin typeface="Cambria Math"/>
                          </a:rPr>
                          <m:t>𝑇</m:t>
                        </m:r>
                      </m:sup>
                    </m:sSup>
                    <m:r>
                      <a:rPr lang="en-US" altLang="zh-CN" sz="1800" i="1">
                        <a:latin typeface="Cambria Math"/>
                      </a:rPr>
                      <m:t>𝑈</m:t>
                    </m:r>
                    <m:r>
                      <a:rPr lang="en-US" altLang="zh-CN" sz="1800" i="1">
                        <a:latin typeface="Cambria Math"/>
                      </a:rPr>
                      <m:t>+</m:t>
                    </m:r>
                    <m:sSub>
                      <m:sSubPr>
                        <m:ctrlPr>
                          <a:rPr lang="zh-CN" altLang="zh-CN" sz="1800" i="1">
                            <a:latin typeface="Cambria Math"/>
                          </a:rPr>
                        </m:ctrlPr>
                      </m:sSubPr>
                      <m:e>
                        <m:r>
                          <a:rPr lang="en-US" altLang="zh-CN" sz="1800" i="1">
                            <a:latin typeface="Cambria Math"/>
                          </a:rPr>
                          <m:t>2</m:t>
                        </m:r>
                        <m:r>
                          <a:rPr lang="en-US" altLang="zh-CN" sz="1800" i="1">
                            <a:latin typeface="Cambria Math"/>
                          </a:rPr>
                          <m:t>𝜆</m:t>
                        </m:r>
                      </m:e>
                      <m:sub>
                        <m:r>
                          <a:rPr lang="en-US" altLang="zh-CN" sz="1800" i="1">
                            <a:latin typeface="Cambria Math"/>
                          </a:rPr>
                          <m:t>2</m:t>
                        </m:r>
                      </m:sub>
                    </m:sSub>
                    <m:d>
                      <m:dPr>
                        <m:ctrlPr>
                          <a:rPr lang="zh-CN" altLang="zh-CN" sz="1800" i="1">
                            <a:latin typeface="Cambria Math"/>
                          </a:rPr>
                        </m:ctrlPr>
                      </m:dPr>
                      <m:e>
                        <m:r>
                          <a:rPr lang="en-US" altLang="zh-CN" sz="1800" i="1">
                            <a:latin typeface="Cambria Math"/>
                          </a:rPr>
                          <m:t>𝑉</m:t>
                        </m:r>
                        <m:sSup>
                          <m:sSupPr>
                            <m:ctrlPr>
                              <a:rPr lang="zh-CN" altLang="zh-CN" sz="1800" i="1">
                                <a:latin typeface="Cambria Math"/>
                              </a:rPr>
                            </m:ctrlPr>
                          </m:sSupPr>
                          <m:e>
                            <m:r>
                              <a:rPr lang="en-US" altLang="zh-CN" sz="1800" i="1">
                                <a:latin typeface="Cambria Math"/>
                              </a:rPr>
                              <m:t>𝑉</m:t>
                            </m:r>
                          </m:e>
                          <m:sup>
                            <m:r>
                              <a:rPr lang="en-US" altLang="zh-CN" sz="1800" i="1">
                                <a:latin typeface="Cambria Math"/>
                              </a:rPr>
                              <m:t>𝑇</m:t>
                            </m:r>
                          </m:sup>
                        </m:sSup>
                        <m:r>
                          <a:rPr lang="en-US" altLang="zh-CN" sz="1800" i="1">
                            <a:latin typeface="Cambria Math"/>
                          </a:rPr>
                          <m:t>−</m:t>
                        </m:r>
                        <m:r>
                          <a:rPr lang="en-US" altLang="zh-CN" sz="1800" i="1">
                            <a:latin typeface="Cambria Math"/>
                          </a:rPr>
                          <m:t>𝑍</m:t>
                        </m:r>
                      </m:e>
                    </m:d>
                    <m:r>
                      <a:rPr lang="en-US" altLang="zh-CN" sz="1800" i="1">
                        <a:latin typeface="Cambria Math"/>
                      </a:rPr>
                      <m:t>𝑉</m:t>
                    </m:r>
                    <m:r>
                      <a:rPr lang="en-US" altLang="zh-CN" sz="1800" i="1">
                        <a:latin typeface="Cambria Math"/>
                      </a:rPr>
                      <m:t>+</m:t>
                    </m:r>
                    <m:sSub>
                      <m:sSubPr>
                        <m:ctrlPr>
                          <a:rPr lang="zh-CN" altLang="zh-CN" sz="1800" i="1">
                            <a:latin typeface="Cambria Math"/>
                          </a:rPr>
                        </m:ctrlPr>
                      </m:sSubPr>
                      <m:e>
                        <m:r>
                          <a:rPr lang="en-US" altLang="zh-CN" sz="1800" i="1">
                            <a:latin typeface="Cambria Math"/>
                          </a:rPr>
                          <m:t>𝜆</m:t>
                        </m:r>
                      </m:e>
                      <m:sub>
                        <m:r>
                          <a:rPr lang="en-US" altLang="zh-CN" sz="1800" i="1">
                            <a:latin typeface="Cambria Math"/>
                          </a:rPr>
                          <m:t>3</m:t>
                        </m:r>
                      </m:sub>
                    </m:sSub>
                    <m:r>
                      <a:rPr lang="en-US" altLang="zh-CN" sz="1800" i="1">
                        <a:latin typeface="Cambria Math"/>
                      </a:rPr>
                      <m:t>𝑉</m:t>
                    </m:r>
                  </m:oMath>
                </a14:m>
                <a:r>
                  <a:rPr lang="en-US" altLang="zh-CN" sz="1800" dirty="0"/>
                  <a:t>,   (6)</a:t>
                </a:r>
                <a:endParaRPr lang="zh-CN" altLang="zh-CN" sz="1800" dirty="0"/>
              </a:p>
              <a:p>
                <a:pPr lvl="1"/>
                <a14:m>
                  <m:oMath xmlns:m="http://schemas.openxmlformats.org/officeDocument/2006/math">
                    <m:sSub>
                      <m:sSubPr>
                        <m:ctrlPr>
                          <a:rPr lang="zh-CN" altLang="zh-CN" sz="1800" i="1">
                            <a:latin typeface="Cambria Math"/>
                          </a:rPr>
                        </m:ctrlPr>
                      </m:sSubPr>
                      <m:e>
                        <m:r>
                          <a:rPr lang="en-US" altLang="zh-CN" sz="1800">
                            <a:latin typeface="Cambria Math"/>
                          </a:rPr>
                          <m:t>𝛻</m:t>
                        </m:r>
                      </m:e>
                      <m:sub>
                        <m:r>
                          <m:rPr>
                            <m:sty m:val="p"/>
                          </m:rPr>
                          <a:rPr lang="en-US" altLang="zh-CN" sz="1800">
                            <a:latin typeface="Cambria Math"/>
                          </a:rPr>
                          <m:t>W</m:t>
                        </m:r>
                      </m:sub>
                    </m:sSub>
                    <m:r>
                      <a:rPr lang="en-US" altLang="zh-CN" sz="1800" i="1">
                        <a:latin typeface="Cambria Math"/>
                      </a:rPr>
                      <m:t>𝐿</m:t>
                    </m:r>
                    <m:r>
                      <a:rPr lang="en-US" altLang="zh-CN" sz="1800" i="1">
                        <a:latin typeface="Cambria Math"/>
                      </a:rPr>
                      <m:t>=</m:t>
                    </m:r>
                    <m:sSub>
                      <m:sSubPr>
                        <m:ctrlPr>
                          <a:rPr lang="zh-CN" altLang="zh-CN" sz="1800" i="1">
                            <a:latin typeface="Cambria Math"/>
                          </a:rPr>
                        </m:ctrlPr>
                      </m:sSubPr>
                      <m:e>
                        <m:r>
                          <a:rPr lang="en-US" altLang="zh-CN" sz="1800" i="1">
                            <a:latin typeface="Cambria Math"/>
                          </a:rPr>
                          <m:t>𝜆</m:t>
                        </m:r>
                      </m:e>
                      <m:sub>
                        <m:r>
                          <a:rPr lang="en-US" altLang="zh-CN" sz="1800" i="1">
                            <a:latin typeface="Cambria Math"/>
                          </a:rPr>
                          <m:t>1</m:t>
                        </m:r>
                      </m:sub>
                    </m:sSub>
                    <m:sSup>
                      <m:sSupPr>
                        <m:ctrlPr>
                          <a:rPr lang="zh-CN" altLang="zh-CN" sz="1800" i="1">
                            <a:latin typeface="Cambria Math"/>
                          </a:rPr>
                        </m:ctrlPr>
                      </m:sSupPr>
                      <m:e>
                        <m:d>
                          <m:dPr>
                            <m:ctrlPr>
                              <a:rPr lang="zh-CN" altLang="zh-CN" sz="1800" i="1">
                                <a:latin typeface="Cambria Math"/>
                              </a:rPr>
                            </m:ctrlPr>
                          </m:dPr>
                          <m:e>
                            <m:r>
                              <a:rPr lang="en-US" altLang="zh-CN" sz="1800" i="1">
                                <a:latin typeface="Cambria Math"/>
                              </a:rPr>
                              <m:t>𝑈</m:t>
                            </m:r>
                            <m:sSup>
                              <m:sSupPr>
                                <m:ctrlPr>
                                  <a:rPr lang="zh-CN" altLang="zh-CN" sz="1800" i="1">
                                    <a:latin typeface="Cambria Math"/>
                                  </a:rPr>
                                </m:ctrlPr>
                              </m:sSupPr>
                              <m:e>
                                <m:r>
                                  <a:rPr lang="en-US" altLang="zh-CN" sz="1800" i="1">
                                    <a:latin typeface="Cambria Math"/>
                                  </a:rPr>
                                  <m:t>𝑊</m:t>
                                </m:r>
                              </m:e>
                              <m:sup>
                                <m:r>
                                  <a:rPr lang="en-US" altLang="zh-CN" sz="1800" i="1">
                                    <a:latin typeface="Cambria Math"/>
                                  </a:rPr>
                                  <m:t>𝑇</m:t>
                                </m:r>
                              </m:sup>
                            </m:sSup>
                            <m:r>
                              <a:rPr lang="en-US" altLang="zh-CN" sz="1800" i="1">
                                <a:latin typeface="Cambria Math"/>
                              </a:rPr>
                              <m:t>−</m:t>
                            </m:r>
                            <m:r>
                              <a:rPr lang="en-US" altLang="zh-CN" sz="1800" i="1">
                                <a:latin typeface="Cambria Math"/>
                              </a:rPr>
                              <m:t>𝑌</m:t>
                            </m:r>
                          </m:e>
                        </m:d>
                      </m:e>
                      <m:sup>
                        <m:r>
                          <a:rPr lang="en-US" altLang="zh-CN" sz="1800" i="1">
                            <a:latin typeface="Cambria Math"/>
                          </a:rPr>
                          <m:t>𝑇</m:t>
                        </m:r>
                      </m:sup>
                    </m:sSup>
                    <m:r>
                      <a:rPr lang="en-US" altLang="zh-CN" sz="1800" i="1">
                        <a:latin typeface="Cambria Math"/>
                      </a:rPr>
                      <m:t>𝑈</m:t>
                    </m:r>
                    <m:r>
                      <a:rPr lang="en-US" altLang="zh-CN" sz="1800" i="1">
                        <a:latin typeface="Cambria Math"/>
                      </a:rPr>
                      <m:t>+</m:t>
                    </m:r>
                    <m:sSub>
                      <m:sSubPr>
                        <m:ctrlPr>
                          <a:rPr lang="zh-CN" altLang="zh-CN" sz="1800" i="1">
                            <a:latin typeface="Cambria Math"/>
                          </a:rPr>
                        </m:ctrlPr>
                      </m:sSubPr>
                      <m:e>
                        <m:r>
                          <a:rPr lang="en-US" altLang="zh-CN" sz="1800" i="1">
                            <a:latin typeface="Cambria Math"/>
                          </a:rPr>
                          <m:t>𝜆</m:t>
                        </m:r>
                      </m:e>
                      <m:sub>
                        <m:r>
                          <a:rPr lang="en-US" altLang="zh-CN" sz="1800" i="1">
                            <a:latin typeface="Cambria Math"/>
                          </a:rPr>
                          <m:t>3</m:t>
                        </m:r>
                      </m:sub>
                    </m:sSub>
                    <m:r>
                      <a:rPr lang="en-US" altLang="zh-CN" sz="1800" i="1">
                        <a:latin typeface="Cambria Math"/>
                      </a:rPr>
                      <m:t>𝑊</m:t>
                    </m:r>
                  </m:oMath>
                </a14:m>
                <a:endParaRPr lang="en-US" altLang="zh-CN" sz="1800" dirty="0" smtClean="0"/>
              </a:p>
              <a:p>
                <a:endParaRPr lang="en-US" altLang="zh-CN" sz="2000" dirty="0" smtClean="0"/>
              </a:p>
              <a:p>
                <a:r>
                  <a:rPr lang="en-US" sz="2400" dirty="0" smtClean="0"/>
                  <a:t>Reconstruct </a:t>
                </a:r>
                <a:r>
                  <a:rPr lang="en-US" sz="2400" dirty="0"/>
                  <a:t>the incomplete </a:t>
                </a:r>
                <a:r>
                  <a:rPr lang="en-US" sz="2400" dirty="0" smtClean="0"/>
                  <a:t>X </a:t>
                </a:r>
                <a:r>
                  <a:rPr lang="en-US" sz="2400" dirty="0"/>
                  <a:t>a</a:t>
                </a:r>
                <a:r>
                  <a:rPr lang="en-US" sz="2400" dirty="0" smtClean="0"/>
                  <a:t>fter </a:t>
                </a:r>
                <a:r>
                  <a:rPr lang="en-US" sz="2400" dirty="0"/>
                  <a:t>getting U* and </a:t>
                </a:r>
                <a:r>
                  <a:rPr lang="en-US" sz="2400" dirty="0" smtClean="0"/>
                  <a:t>V*</a:t>
                </a:r>
              </a:p>
              <a:p>
                <a:r>
                  <a:rPr lang="en-US" sz="2400" dirty="0" smtClean="0"/>
                  <a:t>Efficient</a:t>
                </a:r>
                <a:r>
                  <a:rPr lang="en-US" sz="2400" dirty="0"/>
                  <a:t>: </a:t>
                </a:r>
                <a:r>
                  <a:rPr lang="en-US" sz="2400" dirty="0" smtClean="0"/>
                  <a:t>Complexity </a:t>
                </a:r>
                <a:r>
                  <a:rPr lang="en-US" sz="2400" dirty="0"/>
                  <a:t>is linear to </a:t>
                </a:r>
                <a:r>
                  <a:rPr lang="en-US" sz="2400" dirty="0" smtClean="0"/>
                  <a:t>number of locations</a:t>
                </a:r>
                <a:endParaRPr lang="en-US" sz="24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078"/>
                </a:stretch>
              </a:blipFill>
            </p:spPr>
            <p:txBody>
              <a:bodyPr/>
              <a:lstStyle/>
              <a:p>
                <a:r>
                  <a:rPr lang="en-US">
                    <a:noFill/>
                  </a:rPr>
                  <a:t> </a:t>
                </a:r>
              </a:p>
            </p:txBody>
          </p:sp>
        </mc:Fallback>
      </mc:AlternateContent>
      <p:sp>
        <p:nvSpPr>
          <p:cNvPr id="4" name="Rectangle 3"/>
          <p:cNvSpPr/>
          <p:nvPr/>
        </p:nvSpPr>
        <p:spPr>
          <a:xfrm>
            <a:off x="0" y="6488668"/>
            <a:ext cx="6172200" cy="369332"/>
          </a:xfrm>
          <a:prstGeom prst="rect">
            <a:avLst/>
          </a:prstGeom>
        </p:spPr>
        <p:txBody>
          <a:bodyPr wrap="square">
            <a:spAutoFit/>
          </a:bodyPr>
          <a:lstStyle/>
          <a:p>
            <a:r>
              <a:rPr lang="en-US" altLang="zh-CN" dirty="0" smtClean="0">
                <a:solidFill>
                  <a:schemeClr val="tx1">
                    <a:lumMod val="75000"/>
                    <a:lumOff val="25000"/>
                  </a:schemeClr>
                </a:solidFill>
                <a:latin typeface="Times New Roman" pitchFamily="18" charset="0"/>
                <a:cs typeface="Times New Roman" pitchFamily="18" charset="0"/>
              </a:rPr>
              <a:t>Part II: Understanding locations – Generic recommendations</a:t>
            </a:r>
            <a:endParaRPr lang="zh-CN" altLang="en-US" dirty="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92206783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Location-Activity Recommendation</a:t>
            </a:r>
            <a:endParaRPr lang="zh-CN" altLang="en-US" sz="3600" dirty="0"/>
          </a:p>
        </p:txBody>
      </p:sp>
      <p:sp>
        <p:nvSpPr>
          <p:cNvPr id="3" name="Content Placeholder 2"/>
          <p:cNvSpPr>
            <a:spLocks noGrp="1"/>
          </p:cNvSpPr>
          <p:nvPr>
            <p:ph idx="1"/>
          </p:nvPr>
        </p:nvSpPr>
        <p:spPr/>
        <p:txBody>
          <a:bodyPr>
            <a:normAutofit/>
          </a:bodyPr>
          <a:lstStyle/>
          <a:p>
            <a:r>
              <a:rPr lang="en-US" altLang="zh-CN" sz="2800" dirty="0" smtClean="0"/>
              <a:t>Next Step: incorporating users</a:t>
            </a:r>
            <a:endParaRPr lang="zh-CN" altLang="en-US"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09800"/>
            <a:ext cx="7303128"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400" y="5906869"/>
            <a:ext cx="7303128" cy="646331"/>
          </a:xfrm>
          <a:prstGeom prst="rect">
            <a:avLst/>
          </a:prstGeom>
        </p:spPr>
        <p:txBody>
          <a:bodyPr wrap="square">
            <a:spAutoFit/>
          </a:bodyPr>
          <a:lstStyle/>
          <a:p>
            <a:r>
              <a:rPr lang="en-US" altLang="zh-CN" dirty="0">
                <a:solidFill>
                  <a:schemeClr val="tx1">
                    <a:lumMod val="65000"/>
                    <a:lumOff val="35000"/>
                  </a:schemeClr>
                </a:solidFill>
              </a:rPr>
              <a:t>Vincent W. Zheng, Yu Zheng, Xing Xie, </a:t>
            </a:r>
            <a:r>
              <a:rPr lang="en-US" altLang="zh-CN" dirty="0" err="1">
                <a:solidFill>
                  <a:schemeClr val="tx1">
                    <a:lumMod val="65000"/>
                    <a:lumOff val="35000"/>
                  </a:schemeClr>
                </a:solidFill>
              </a:rPr>
              <a:t>Qiang</a:t>
            </a:r>
            <a:r>
              <a:rPr lang="en-US" altLang="zh-CN" dirty="0">
                <a:solidFill>
                  <a:schemeClr val="tx1">
                    <a:lumMod val="65000"/>
                    <a:lumOff val="35000"/>
                  </a:schemeClr>
                </a:solidFill>
              </a:rPr>
              <a:t> Yang. </a:t>
            </a:r>
            <a:r>
              <a:rPr lang="en-US" altLang="zh-CN" dirty="0">
                <a:solidFill>
                  <a:schemeClr val="tx1">
                    <a:lumMod val="65000"/>
                    <a:lumOff val="35000"/>
                  </a:schemeClr>
                </a:solidFill>
                <a:hlinkClick r:id="rId3" action="ppaction://hlinkfile"/>
              </a:rPr>
              <a:t>Learning from GPS Data for Mobile Recommendation</a:t>
            </a:r>
            <a:r>
              <a:rPr lang="en-US" altLang="zh-CN" dirty="0">
                <a:solidFill>
                  <a:schemeClr val="tx1">
                    <a:lumMod val="65000"/>
                    <a:lumOff val="35000"/>
                  </a:schemeClr>
                </a:solidFill>
              </a:rPr>
              <a:t>. Artificial Intelligence Journal.</a:t>
            </a:r>
            <a:endParaRPr lang="en-US" altLang="zh-CN" dirty="0">
              <a:solidFill>
                <a:schemeClr val="tx1">
                  <a:lumMod val="65000"/>
                  <a:lumOff val="35000"/>
                </a:schemeClr>
              </a:solidFill>
              <a:effectLst/>
            </a:endParaRPr>
          </a:p>
        </p:txBody>
      </p:sp>
    </p:spTree>
    <p:extLst>
      <p:ext uri="{BB962C8B-B14F-4D97-AF65-F5344CB8AC3E}">
        <p14:creationId xmlns:p14="http://schemas.microsoft.com/office/powerpoint/2010/main" val="101463547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8" name="Picture 4" descr="http://www.6you.com/upload/001/2009571031110.jp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545120" y="-41104"/>
            <a:ext cx="2614645" cy="392730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qianggen.com/uploadfile/2010/0722/20100722095505414.jpg"/>
          <p:cNvPicPr>
            <a:picLocks noChangeAspect="1" noChangeArrowheads="1"/>
          </p:cNvPicPr>
          <p:nvPr/>
        </p:nvPicPr>
        <p:blipFill rotWithShape="1">
          <a:blip r:embed="rId3">
            <a:extLst>
              <a:ext uri="{28A0092B-C50C-407E-A947-70E740481C1C}">
                <a14:useLocalDpi xmlns:a14="http://schemas.microsoft.com/office/drawing/2010/main" val="0"/>
              </a:ext>
            </a:extLst>
          </a:blip>
          <a:srcRect r="1917" b="14667"/>
          <a:stretch/>
        </p:blipFill>
        <p:spPr bwMode="auto">
          <a:xfrm>
            <a:off x="-16095" y="-41104"/>
            <a:ext cx="6561215" cy="392730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images.xooob.com/20090217/1235895734104.jpg"/>
          <p:cNvPicPr>
            <a:picLocks noChangeAspect="1" noChangeArrowheads="1"/>
          </p:cNvPicPr>
          <p:nvPr/>
        </p:nvPicPr>
        <p:blipFill rotWithShape="1">
          <a:blip r:embed="rId4">
            <a:extLst>
              <a:ext uri="{28A0092B-C50C-407E-A947-70E740481C1C}">
                <a14:useLocalDpi xmlns:a14="http://schemas.microsoft.com/office/drawing/2010/main" val="0"/>
              </a:ext>
            </a:extLst>
          </a:blip>
          <a:srcRect l="2712" b="6431"/>
          <a:stretch/>
        </p:blipFill>
        <p:spPr bwMode="auto">
          <a:xfrm>
            <a:off x="4587989" y="3902645"/>
            <a:ext cx="4571775" cy="30251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yuzheng\Desktop\building\4d6f29b9c663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303" b="9989"/>
          <a:stretch/>
        </p:blipFill>
        <p:spPr bwMode="auto">
          <a:xfrm>
            <a:off x="-28137" y="3912517"/>
            <a:ext cx="4587989" cy="300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6533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371600"/>
            <a:ext cx="7772400" cy="1470025"/>
          </a:xfrm>
        </p:spPr>
        <p:txBody>
          <a:bodyPr/>
          <a:lstStyle/>
          <a:p>
            <a:r>
              <a:rPr lang="en-US" altLang="zh-CN" b="1" dirty="0" smtClean="0">
                <a:solidFill>
                  <a:srgbClr val="0C0CCA"/>
                </a:solidFill>
              </a:rPr>
              <a:t>Part III: Understanding Locations</a:t>
            </a:r>
            <a:endParaRPr lang="zh-CN" altLang="en-US" b="1" dirty="0">
              <a:solidFill>
                <a:srgbClr val="0C0CCA"/>
              </a:solidFill>
            </a:endParaRPr>
          </a:p>
        </p:txBody>
      </p:sp>
      <p:sp>
        <p:nvSpPr>
          <p:cNvPr id="5" name="Subtitle 4"/>
          <p:cNvSpPr>
            <a:spLocks noGrp="1"/>
          </p:cNvSpPr>
          <p:nvPr>
            <p:ph type="subTitle" idx="1"/>
          </p:nvPr>
        </p:nvSpPr>
        <p:spPr>
          <a:xfrm>
            <a:off x="762000" y="3048000"/>
            <a:ext cx="7696200" cy="3048000"/>
          </a:xfrm>
        </p:spPr>
        <p:txBody>
          <a:bodyPr>
            <a:noAutofit/>
          </a:bodyPr>
          <a:lstStyle/>
          <a:p>
            <a:pPr marL="800100" lvl="1" indent="-342900" algn="just">
              <a:buFont typeface="Arial" pitchFamily="34" charset="0"/>
              <a:buChar char="•"/>
            </a:pPr>
            <a:r>
              <a:rPr lang="en-US" altLang="zh-CN" sz="2400" dirty="0">
                <a:solidFill>
                  <a:schemeClr val="tx1">
                    <a:lumMod val="50000"/>
                    <a:lumOff val="50000"/>
                  </a:schemeClr>
                </a:solidFill>
              </a:rPr>
              <a:t>Generic travel recommendations</a:t>
            </a:r>
          </a:p>
          <a:p>
            <a:pPr marL="1200150" lvl="2" indent="-285750" algn="just">
              <a:buFont typeface="Arial" pitchFamily="34" charset="0"/>
              <a:buChar char="•"/>
            </a:pPr>
            <a:r>
              <a:rPr lang="en-US" altLang="zh-CN" sz="1800" dirty="0">
                <a:solidFill>
                  <a:schemeClr val="tx1">
                    <a:lumMod val="50000"/>
                    <a:lumOff val="50000"/>
                  </a:schemeClr>
                </a:solidFill>
              </a:rPr>
              <a:t>Mining interesting locations and travel sequences</a:t>
            </a:r>
          </a:p>
          <a:p>
            <a:pPr marL="1200150" lvl="2" indent="-285750" algn="just">
              <a:buFont typeface="Arial" pitchFamily="34" charset="0"/>
              <a:buChar char="•"/>
            </a:pPr>
            <a:r>
              <a:rPr lang="en-US" altLang="zh-CN" sz="1800" dirty="0">
                <a:solidFill>
                  <a:schemeClr val="tx1">
                    <a:lumMod val="50000"/>
                    <a:lumOff val="50000"/>
                  </a:schemeClr>
                </a:solidFill>
              </a:rPr>
              <a:t>Trip planning and itinerary recommendation </a:t>
            </a:r>
          </a:p>
          <a:p>
            <a:pPr marL="1200150" lvl="2" indent="-285750" algn="just">
              <a:buFont typeface="Arial" pitchFamily="34" charset="0"/>
              <a:buChar char="•"/>
            </a:pPr>
            <a:r>
              <a:rPr lang="en-US" altLang="zh-CN" sz="1800" dirty="0">
                <a:solidFill>
                  <a:schemeClr val="tx1">
                    <a:lumMod val="50000"/>
                    <a:lumOff val="50000"/>
                  </a:schemeClr>
                </a:solidFill>
              </a:rPr>
              <a:t>Location-activity recommendation</a:t>
            </a:r>
          </a:p>
          <a:p>
            <a:pPr marL="800100" lvl="1" indent="-342900" algn="just">
              <a:buFont typeface="Arial" pitchFamily="34" charset="0"/>
              <a:buChar char="•"/>
            </a:pPr>
            <a:r>
              <a:rPr lang="en-US" altLang="zh-CN" sz="2400" dirty="0">
                <a:solidFill>
                  <a:schemeClr val="tx1"/>
                </a:solidFill>
              </a:rPr>
              <a:t>Personalized travel recommendation</a:t>
            </a:r>
          </a:p>
          <a:p>
            <a:pPr marL="1200150" lvl="2" indent="-285750" algn="just">
              <a:buFont typeface="Arial" pitchFamily="34" charset="0"/>
              <a:buChar char="•"/>
            </a:pPr>
            <a:r>
              <a:rPr lang="en-US" altLang="zh-CN" sz="1800" dirty="0">
                <a:solidFill>
                  <a:schemeClr val="tx1"/>
                </a:solidFill>
              </a:rPr>
              <a:t>User-based collaborative filtering</a:t>
            </a:r>
          </a:p>
          <a:p>
            <a:pPr marL="1200150" lvl="2" indent="-285750" algn="just">
              <a:buFont typeface="Arial" pitchFamily="34" charset="0"/>
              <a:buChar char="•"/>
            </a:pPr>
            <a:r>
              <a:rPr lang="en-US" altLang="zh-CN" sz="1800" dirty="0">
                <a:solidFill>
                  <a:schemeClr val="tx1"/>
                </a:solidFill>
              </a:rPr>
              <a:t>Item-based collaborative filtering</a:t>
            </a:r>
          </a:p>
          <a:p>
            <a:pPr marL="1200150" lvl="2" indent="-285750" algn="just">
              <a:buFont typeface="Arial" pitchFamily="34" charset="0"/>
              <a:buChar char="•"/>
            </a:pPr>
            <a:r>
              <a:rPr lang="en-US" altLang="zh-CN" sz="1800" dirty="0">
                <a:solidFill>
                  <a:schemeClr val="tx1"/>
                </a:solidFill>
              </a:rPr>
              <a:t>Open challenges</a:t>
            </a:r>
          </a:p>
          <a:p>
            <a:pPr algn="just"/>
            <a:endParaRPr lang="zh-CN" altLang="en-US" sz="3600" dirty="0">
              <a:solidFill>
                <a:schemeClr val="tx1">
                  <a:lumMod val="65000"/>
                  <a:lumOff val="35000"/>
                </a:schemeClr>
              </a:solidFill>
            </a:endParaRPr>
          </a:p>
        </p:txBody>
      </p:sp>
    </p:spTree>
    <p:extLst>
      <p:ext uri="{BB962C8B-B14F-4D97-AF65-F5344CB8AC3E}">
        <p14:creationId xmlns:p14="http://schemas.microsoft.com/office/powerpoint/2010/main" val="21102985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pPr lvl="2" algn="ctr" rtl="0">
              <a:spcBef>
                <a:spcPct val="0"/>
              </a:spcBef>
            </a:pPr>
            <a:r>
              <a:rPr lang="en-US" altLang="zh-CN" sz="2800" dirty="0" smtClean="0">
                <a:solidFill>
                  <a:schemeClr val="tx1"/>
                </a:solidFill>
              </a:rPr>
              <a:t>User-based collaborative filtering for personalized location recommendation</a:t>
            </a:r>
            <a:endParaRPr lang="zh-CN" altLang="en-US" sz="2800" dirty="0"/>
          </a:p>
        </p:txBody>
      </p:sp>
      <p:sp>
        <p:nvSpPr>
          <p:cNvPr id="5" name="Subtitle 4"/>
          <p:cNvSpPr>
            <a:spLocks noGrp="1"/>
          </p:cNvSpPr>
          <p:nvPr>
            <p:ph type="subTitle" idx="1"/>
          </p:nvPr>
        </p:nvSpPr>
        <p:spPr/>
        <p:txBody>
          <a:bodyPr>
            <a:noAutofit/>
          </a:bodyPr>
          <a:lstStyle/>
          <a:p>
            <a:pPr algn="just"/>
            <a:r>
              <a:rPr lang="en-US" altLang="zh-CN" sz="1800" dirty="0" smtClean="0">
                <a:solidFill>
                  <a:schemeClr val="tx1">
                    <a:lumMod val="65000"/>
                    <a:lumOff val="35000"/>
                  </a:schemeClr>
                </a:solidFill>
              </a:rPr>
              <a:t>[1] Yu </a:t>
            </a:r>
            <a:r>
              <a:rPr lang="en-US" altLang="zh-CN" sz="1800" dirty="0">
                <a:solidFill>
                  <a:schemeClr val="tx1">
                    <a:lumMod val="65000"/>
                    <a:lumOff val="35000"/>
                  </a:schemeClr>
                </a:solidFill>
              </a:rPr>
              <a:t>Zheng, Lizhu </a:t>
            </a:r>
            <a:r>
              <a:rPr lang="en-US" altLang="zh-CN" sz="1800" dirty="0" smtClean="0">
                <a:solidFill>
                  <a:schemeClr val="tx1">
                    <a:lumMod val="65000"/>
                    <a:lumOff val="35000"/>
                  </a:schemeClr>
                </a:solidFill>
              </a:rPr>
              <a:t>Zhang, </a:t>
            </a:r>
            <a:r>
              <a:rPr lang="en-US" altLang="zh-CN" sz="1800" dirty="0" err="1">
                <a:solidFill>
                  <a:schemeClr val="tx1">
                    <a:lumMod val="65000"/>
                    <a:lumOff val="35000"/>
                  </a:schemeClr>
                </a:solidFill>
              </a:rPr>
              <a:t>Zhengxin</a:t>
            </a:r>
            <a:r>
              <a:rPr lang="en-US" altLang="zh-CN" sz="1800" dirty="0">
                <a:solidFill>
                  <a:schemeClr val="tx1">
                    <a:lumMod val="65000"/>
                    <a:lumOff val="35000"/>
                  </a:schemeClr>
                </a:solidFill>
              </a:rPr>
              <a:t> Ma, Xing Xie, Wei-Ying Ma. </a:t>
            </a:r>
            <a:r>
              <a:rPr lang="en-US" altLang="zh-CN" sz="1800" dirty="0">
                <a:solidFill>
                  <a:schemeClr val="tx1">
                    <a:lumMod val="65000"/>
                    <a:lumOff val="35000"/>
                  </a:schemeClr>
                </a:solidFill>
                <a:hlinkClick r:id="rId2" action="ppaction://hlinkfile"/>
              </a:rPr>
              <a:t>Recommending friends and locations based on individual location history</a:t>
            </a:r>
            <a:r>
              <a:rPr lang="en-US" altLang="zh-CN" sz="1800" dirty="0">
                <a:solidFill>
                  <a:schemeClr val="tx1">
                    <a:lumMod val="65000"/>
                    <a:lumOff val="35000"/>
                  </a:schemeClr>
                </a:solidFill>
              </a:rPr>
              <a:t>. In ACM Transaction on the Web (ACM TWEB), 5(1), 2011.</a:t>
            </a:r>
          </a:p>
          <a:p>
            <a:pPr algn="just"/>
            <a:endParaRPr lang="zh-CN" altLang="en-US" sz="1800" dirty="0">
              <a:solidFill>
                <a:schemeClr val="tx1">
                  <a:lumMod val="65000"/>
                  <a:lumOff val="35000"/>
                </a:schemeClr>
              </a:solidFill>
            </a:endParaRPr>
          </a:p>
        </p:txBody>
      </p:sp>
    </p:spTree>
    <p:extLst>
      <p:ext uri="{BB962C8B-B14F-4D97-AF65-F5344CB8AC3E}">
        <p14:creationId xmlns:p14="http://schemas.microsoft.com/office/powerpoint/2010/main" val="168971652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12890</TotalTime>
  <Words>7856</Words>
  <Application>Microsoft Office PowerPoint</Application>
  <PresentationFormat>On-screen Show (4:3)</PresentationFormat>
  <Paragraphs>1107</Paragraphs>
  <Slides>117</Slides>
  <Notes>15</Notes>
  <HiddenSlides>0</HiddenSlides>
  <MMClips>0</MMClips>
  <ScaleCrop>false</ScaleCrop>
  <HeadingPairs>
    <vt:vector size="6" baseType="variant">
      <vt:variant>
        <vt:lpstr>Theme</vt:lpstr>
      </vt:variant>
      <vt:variant>
        <vt:i4>1</vt:i4>
      </vt:variant>
      <vt:variant>
        <vt:lpstr>Links</vt:lpstr>
      </vt:variant>
      <vt:variant>
        <vt:i4>1</vt:i4>
      </vt:variant>
      <vt:variant>
        <vt:lpstr>Slide Titles</vt:lpstr>
      </vt:variant>
      <vt:variant>
        <vt:i4>117</vt:i4>
      </vt:variant>
    </vt:vector>
  </HeadingPairs>
  <TitlesOfParts>
    <vt:vector size="119" baseType="lpstr">
      <vt:lpstr>Office Theme</vt:lpstr>
      <vt:lpstr>D:\research project\GPS log mining\design\spatio-temporal data mining\explore user similarity\Exploring Similarity of users based on location history_Yu zheng.vsd\Drawing\~Page-14\Sheet.53</vt:lpstr>
      <vt:lpstr>Location-Based Social Networks</vt:lpstr>
      <vt:lpstr>My Research Background</vt:lpstr>
      <vt:lpstr>Outline </vt:lpstr>
      <vt:lpstr>Agenda of the Tutorial</vt:lpstr>
      <vt:lpstr>Part I: Concepts, Definition, and Research Philosophy</vt:lpstr>
      <vt:lpstr>Social Networks</vt:lpstr>
      <vt:lpstr>Social Networking Services</vt:lpstr>
      <vt:lpstr>Locations</vt:lpstr>
      <vt:lpstr>Locations + Social Networks</vt:lpstr>
      <vt:lpstr>Examples</vt:lpstr>
      <vt:lpstr>Location-Based Social Networks</vt:lpstr>
      <vt:lpstr>Scenarios - Sharing</vt:lpstr>
      <vt:lpstr>Scenarios - Understanding</vt:lpstr>
      <vt:lpstr>Location-Based Social Networks (LBSNs)</vt:lpstr>
      <vt:lpstr>What’s the difference between</vt:lpstr>
      <vt:lpstr>Categories of LBSN Services</vt:lpstr>
      <vt:lpstr>PowerPoint Presentation</vt:lpstr>
      <vt:lpstr>Research Philosophy </vt:lpstr>
      <vt:lpstr>Research Philosophy </vt:lpstr>
      <vt:lpstr>PowerPoint Presentation</vt:lpstr>
      <vt:lpstr>PowerPoint Presentation</vt:lpstr>
      <vt:lpstr>Research Philosophy </vt:lpstr>
      <vt:lpstr>Understanding Users</vt:lpstr>
      <vt:lpstr>Understanding Locations </vt:lpstr>
      <vt:lpstr>Understanding Events</vt:lpstr>
      <vt:lpstr>New Challenges in LBSNs</vt:lpstr>
      <vt:lpstr>Summary of Part I  (Questions 1-5)</vt:lpstr>
      <vt:lpstr>PowerPoint Presentation</vt:lpstr>
      <vt:lpstr>Part II: Understanding Users</vt:lpstr>
      <vt:lpstr>Model User Location History</vt:lpstr>
      <vt:lpstr>Model User Location History</vt:lpstr>
      <vt:lpstr>Model User Location History</vt:lpstr>
      <vt:lpstr>Model User Location History</vt:lpstr>
      <vt:lpstr>Model User Location History</vt:lpstr>
      <vt:lpstr>Model User Location History</vt:lpstr>
      <vt:lpstr>PowerPoint Presentation</vt:lpstr>
      <vt:lpstr>Mining User Similarity Based on Location History</vt:lpstr>
      <vt:lpstr>PowerPoint Presentation</vt:lpstr>
      <vt:lpstr>Mining User Similarity Based on Location History</vt:lpstr>
      <vt:lpstr>Mining User Similarity Based on Location History</vt:lpstr>
      <vt:lpstr>Mining User Similarity Based on Location History</vt:lpstr>
      <vt:lpstr>Mining User Similarity Based on Location History</vt:lpstr>
      <vt:lpstr>Mining User Similarity Based on Location History</vt:lpstr>
      <vt:lpstr>Mining User Similarity Based on Location History</vt:lpstr>
      <vt:lpstr>Mining User Similarity Based on Location History</vt:lpstr>
      <vt:lpstr>Mining User Similarity Based on Location History</vt:lpstr>
      <vt:lpstr>Mining User Similarity Based on Location History</vt:lpstr>
      <vt:lpstr>Mining User Similarity Based on Location History</vt:lpstr>
      <vt:lpstr>Mining User Similarity Based on Location History</vt:lpstr>
      <vt:lpstr>GeoLife Trajectory Dataset (1.1)</vt:lpstr>
      <vt:lpstr>PowerPoint Presentation</vt:lpstr>
      <vt:lpstr>PowerPoint Presentation</vt:lpstr>
      <vt:lpstr>Mining User Similarity Based on Location History</vt:lpstr>
      <vt:lpstr>Mining User Similarity Based on Location History</vt:lpstr>
      <vt:lpstr>Friend and Location Recommendation</vt:lpstr>
      <vt:lpstr>Community Discovery</vt:lpstr>
      <vt:lpstr>PowerPoint Presentation</vt:lpstr>
      <vt:lpstr>Modeling User Location History in Semantic Spaces</vt:lpstr>
      <vt:lpstr>Modeling User Location History in Semantic Spaces</vt:lpstr>
      <vt:lpstr>Modeling User Location History in Semantic Spaces</vt:lpstr>
      <vt:lpstr>Modeling User Location History in Semantic Spaces</vt:lpstr>
      <vt:lpstr>Modeling User Location History in Semantic Spaces</vt:lpstr>
      <vt:lpstr>Summary of Part II (Question 6-9)</vt:lpstr>
      <vt:lpstr>Part III: Understanding Locations</vt:lpstr>
      <vt:lpstr>Break [30 minutes]</vt:lpstr>
      <vt:lpstr>Part III: Understanding Locations</vt:lpstr>
      <vt:lpstr>Mining interesting locations and travel sequences from GPS trajectories </vt:lpstr>
      <vt:lpstr>PowerPoint Presentation</vt:lpstr>
      <vt:lpstr>PowerPoint Presentation</vt:lpstr>
      <vt:lpstr>PowerPoint Presentation</vt:lpstr>
      <vt:lpstr>Methodology</vt:lpstr>
      <vt:lpstr>PowerPoint Presentation</vt:lpstr>
      <vt:lpstr>Methodology</vt:lpstr>
      <vt:lpstr>Methodology</vt:lpstr>
      <vt:lpstr>Detecting Interesting Travel Sequences</vt:lpstr>
      <vt:lpstr>PowerPoint Presentation</vt:lpstr>
      <vt:lpstr>Trip Planning and Itinerary Recommendation </vt:lpstr>
      <vt:lpstr>Problem Definition</vt:lpstr>
      <vt:lpstr>Itinerary Recommendation </vt:lpstr>
      <vt:lpstr>Itinerary Recommendation </vt:lpstr>
      <vt:lpstr>Itinerary Recommendation </vt:lpstr>
      <vt:lpstr>Itinerary Recommendation </vt:lpstr>
      <vt:lpstr>Itinerary Recommendation </vt:lpstr>
      <vt:lpstr>Trip Recommendation Using Uncertain Trajectories</vt:lpstr>
      <vt:lpstr>Trip Recommendation Using Uncertain Trajectories</vt:lpstr>
      <vt:lpstr>PowerPoint Presentation</vt:lpstr>
      <vt:lpstr>Trip Recommendation Using Uncertain Trajectories</vt:lpstr>
      <vt:lpstr>Itinerary Recommendation </vt:lpstr>
      <vt:lpstr>PowerPoint Presentation</vt:lpstr>
      <vt:lpstr>Location-Activity Recommendation</vt:lpstr>
      <vt:lpstr>Location-Activity Recommendation</vt:lpstr>
      <vt:lpstr>Problem Definition</vt:lpstr>
      <vt:lpstr>Location-Activity Recommendation</vt:lpstr>
      <vt:lpstr>Solution: Collaborative Location and Activity Recommendation (CLAR)</vt:lpstr>
      <vt:lpstr>Location-Activity Recommendation</vt:lpstr>
      <vt:lpstr>Location-Activity Recommendation</vt:lpstr>
      <vt:lpstr>PowerPoint Presentation</vt:lpstr>
      <vt:lpstr>Part III: Understanding Locations</vt:lpstr>
      <vt:lpstr>User-based collaborative filtering for personalized location recommendation</vt:lpstr>
      <vt:lpstr>User-based collaborative filtering for personalized location recommendation</vt:lpstr>
      <vt:lpstr>User-based collaborative filtering for personalized location recommendation</vt:lpstr>
      <vt:lpstr>User-based collaborative filtering for personalized location recommendation</vt:lpstr>
      <vt:lpstr>User-based collaborative filtering for personalized location recommendation</vt:lpstr>
      <vt:lpstr>PowerPoint Presentation</vt:lpstr>
      <vt:lpstr>Item-based collaborative filtering for personalized location recommendation</vt:lpstr>
      <vt:lpstr>Item-based collaborative filtering for personalized location recommendation</vt:lpstr>
      <vt:lpstr>Item-based collaborative filtering for personalized location recommendation</vt:lpstr>
      <vt:lpstr>Item-based collaborative filtering for personalized location recommendation</vt:lpstr>
      <vt:lpstr>Item-based collaborative filtering for personalized location recommendation</vt:lpstr>
      <vt:lpstr>Item-based collaborative filtering for personalized location recommendation</vt:lpstr>
      <vt:lpstr>Item-based collaborative filtering for personalized location recommendation</vt:lpstr>
      <vt:lpstr>Open Challenges and Possible Solutions</vt:lpstr>
      <vt:lpstr>Summary of Part III</vt:lpstr>
      <vt:lpstr>Conclusion and Future Trends</vt:lpstr>
      <vt:lpstr>Conferences</vt:lpstr>
      <vt:lpstr>Miscellaneous</vt:lpstr>
      <vt:lpstr>Thanks! </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Location-Based Social Networks</dc:title>
  <dc:creator>Yu Zheng</dc:creator>
  <cp:lastModifiedBy>Yu Zheng</cp:lastModifiedBy>
  <cp:revision>574</cp:revision>
  <dcterms:created xsi:type="dcterms:W3CDTF">2011-11-02T11:23:06Z</dcterms:created>
  <dcterms:modified xsi:type="dcterms:W3CDTF">2012-04-27T07:51:41Z</dcterms:modified>
</cp:coreProperties>
</file>